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3657" r:id="rId2"/>
    <p:sldId id="3445" r:id="rId3"/>
    <p:sldId id="2531" r:id="rId4"/>
    <p:sldId id="3610" r:id="rId5"/>
    <p:sldId id="3611" r:id="rId6"/>
    <p:sldId id="3612" r:id="rId7"/>
    <p:sldId id="3613" r:id="rId8"/>
    <p:sldId id="3614" r:id="rId9"/>
    <p:sldId id="3609" r:id="rId10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BAD"/>
    <a:srgbClr val="005C2A"/>
    <a:srgbClr val="00FF00"/>
    <a:srgbClr val="FFFF8B"/>
    <a:srgbClr val="B4FEB4"/>
    <a:srgbClr val="FF3399"/>
    <a:srgbClr val="0043C8"/>
    <a:srgbClr val="FFFF00"/>
    <a:srgbClr val="CC339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22" autoAdjust="0"/>
    <p:restoredTop sz="94270" autoAdjust="0"/>
  </p:normalViewPr>
  <p:slideViewPr>
    <p:cSldViewPr snapToGrid="0">
      <p:cViewPr varScale="1">
        <p:scale>
          <a:sx n="113" d="100"/>
          <a:sy n="113" d="100"/>
        </p:scale>
        <p:origin x="1710" y="108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2B1F34B9-0AC5-4E73-BF1F-21CCB564203A}" type="datetimeFigureOut">
              <a:rPr kumimoji="1" lang="ja-JP" altLang="en-US" smtClean="0"/>
              <a:t>2025/9/29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9E2676CF-156D-46B0-A308-5BE7C3EAC6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5149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002" y="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/>
          <a:lstStyle>
            <a:lvl1pPr algn="r">
              <a:defRPr sz="1200"/>
            </a:lvl1pPr>
          </a:lstStyle>
          <a:p>
            <a:fld id="{594C8D1A-E903-4CC0-AEC9-4041A386BBE5}" type="datetimeFigureOut">
              <a:rPr kumimoji="1" lang="ja-JP" altLang="en-US" smtClean="0"/>
              <a:t>2025/9/29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34" tIns="46017" rIns="92034" bIns="46017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249" y="4777365"/>
            <a:ext cx="5437179" cy="3909042"/>
          </a:xfrm>
          <a:prstGeom prst="rect">
            <a:avLst/>
          </a:prstGeom>
        </p:spPr>
        <p:txBody>
          <a:bodyPr vert="horz" lIns="92034" tIns="46017" rIns="92034" bIns="46017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002" y="9428630"/>
            <a:ext cx="2945072" cy="498008"/>
          </a:xfrm>
          <a:prstGeom prst="rect">
            <a:avLst/>
          </a:prstGeom>
        </p:spPr>
        <p:txBody>
          <a:bodyPr vert="horz" lIns="92034" tIns="46017" rIns="92034" bIns="46017" rtlCol="0" anchor="b"/>
          <a:lstStyle>
            <a:lvl1pPr algn="r">
              <a:defRPr sz="1200"/>
            </a:lvl1pPr>
          </a:lstStyle>
          <a:p>
            <a:fld id="{EE94831B-95E8-4741-AC9E-FAE0388C9A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6092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575266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231717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45081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7482685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175308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957111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2025/9/29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985440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2025/9/29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794228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2025/9/29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836132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037060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1BB68-B616-4D86-9C97-9FCD2C2CF585}" type="datetimeFigureOut">
              <a:rPr kumimoji="1" lang="ja-JP" altLang="en-US" smtClean="0"/>
              <a:t>2025/9/29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552718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1BB68-B616-4D86-9C97-9FCD2C2CF585}" type="datetimeFigureOut">
              <a:rPr kumimoji="1" lang="ja-JP" altLang="en-US" smtClean="0"/>
              <a:t>2025/9/29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5E725A-AB95-4751-B3B4-75D93484A16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440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5.mp3"/><Relationship Id="rId7" Type="http://schemas.openxmlformats.org/officeDocument/2006/relationships/image" Target="../media/image2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5.mp3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6.mp3"/><Relationship Id="rId7" Type="http://schemas.openxmlformats.org/officeDocument/2006/relationships/image" Target="../media/image2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6.mp3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A84932D3-7250-2173-F0D3-86CE802383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6" t="14616" r="14616" b="14616"/>
          <a:stretch/>
        </p:blipFill>
        <p:spPr>
          <a:xfrm>
            <a:off x="0" y="1"/>
            <a:ext cx="9143999" cy="6858000"/>
          </a:xfrm>
          <a:prstGeom prst="rect">
            <a:avLst/>
          </a:prstGeom>
        </p:spPr>
      </p:pic>
      <p:pic>
        <p:nvPicPr>
          <p:cNvPr id="3" name="加工効果音　学校のチャイム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783537" y="0"/>
            <a:ext cx="609600" cy="609600"/>
          </a:xfrm>
          <a:prstGeom prst="rect">
            <a:avLst/>
          </a:prstGeom>
        </p:spPr>
      </p:pic>
      <p:sp>
        <p:nvSpPr>
          <p:cNvPr id="4" name="Text Box 42">
            <a:extLst>
              <a:ext uri="{FF2B5EF4-FFF2-40B4-BE49-F238E27FC236}">
                <a16:creationId xmlns:a16="http://schemas.microsoft.com/office/drawing/2014/main" id="{DCA3B3F6-3222-7615-811E-13E01D911B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489" y="191512"/>
            <a:ext cx="2930911" cy="96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5400" b="1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講座</a:t>
            </a:r>
            <a:r>
              <a:rPr lang="en-US" altLang="ja-JP" sz="5400" b="1" dirty="0">
                <a:solidFill>
                  <a:srgbClr val="FFFF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No.8 </a:t>
            </a:r>
            <a:endParaRPr lang="en-US" altLang="ja-JP" sz="8000" b="1" dirty="0">
              <a:solidFill>
                <a:srgbClr val="FFFF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2FF7D480-4EC3-987A-FA17-6A4390917BB2}"/>
              </a:ext>
            </a:extLst>
          </p:cNvPr>
          <p:cNvCxnSpPr/>
          <p:nvPr/>
        </p:nvCxnSpPr>
        <p:spPr>
          <a:xfrm>
            <a:off x="519223" y="2390775"/>
            <a:ext cx="821055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Box 40">
            <a:extLst>
              <a:ext uri="{FF2B5EF4-FFF2-40B4-BE49-F238E27FC236}">
                <a16:creationId xmlns:a16="http://schemas.microsoft.com/office/drawing/2014/main" id="{22AD08E1-49D3-7AE1-4129-7F5D830B84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224" y="1372080"/>
            <a:ext cx="8624775" cy="1018695"/>
          </a:xfrm>
          <a:prstGeom prst="rect">
            <a:avLst/>
          </a:prstGeom>
          <a:noFill/>
          <a:ln w="28575"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ja-JP" altLang="en-US" sz="48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第</a:t>
            </a:r>
            <a:r>
              <a:rPr lang="en-US" altLang="ja-JP" sz="48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5</a:t>
            </a:r>
            <a:r>
              <a:rPr lang="ja-JP" altLang="en-US" sz="48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章　</a:t>
            </a:r>
            <a:r>
              <a:rPr kumimoji="0" lang="en-US" altLang="ja-JP" sz="4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This is </a:t>
            </a:r>
            <a:r>
              <a:rPr kumimoji="0" lang="ja-JP" altLang="en-US" sz="4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～ </a:t>
            </a:r>
            <a:r>
              <a:rPr kumimoji="0" lang="en-US" altLang="ja-JP" sz="4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 That is </a:t>
            </a:r>
            <a:r>
              <a:rPr kumimoji="0" lang="ja-JP" altLang="en-US" sz="4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～</a:t>
            </a:r>
            <a:r>
              <a:rPr kumimoji="0" lang="en-US" altLang="ja-JP" sz="42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</a:t>
            </a:r>
            <a:endParaRPr kumimoji="0" lang="ja-JP" altLang="ja-JP" sz="42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" name="Text Box 40">
            <a:extLst>
              <a:ext uri="{FF2B5EF4-FFF2-40B4-BE49-F238E27FC236}">
                <a16:creationId xmlns:a16="http://schemas.microsoft.com/office/drawing/2014/main" id="{16D200CD-C056-5D91-55FF-730D03C6BC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224" y="2605328"/>
            <a:ext cx="8210550" cy="1018695"/>
          </a:xfrm>
          <a:prstGeom prst="rect">
            <a:avLst/>
          </a:prstGeom>
          <a:noFill/>
          <a:ln w="28575"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ja-JP" sz="48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3.</a:t>
            </a:r>
            <a:r>
              <a:rPr lang="ja-JP" altLang="en-US" sz="48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kumimoji="0" lang="en-US" altLang="ja-JP" sz="40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What is </a:t>
            </a:r>
            <a:r>
              <a:rPr kumimoji="0" lang="ja-JP" altLang="en-US" sz="40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～</a:t>
            </a:r>
            <a:r>
              <a:rPr kumimoji="0" lang="en-US" altLang="ja-JP" sz="40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? </a:t>
            </a:r>
            <a:r>
              <a:rPr kumimoji="0" lang="ja-JP" altLang="en-US" sz="40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～ </a:t>
            </a:r>
            <a:r>
              <a:rPr kumimoji="0" lang="en-US" altLang="ja-JP" sz="40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 or B?</a:t>
            </a:r>
            <a:endParaRPr kumimoji="0" lang="ja-JP" altLang="ja-JP" sz="40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52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03D8C934-28CC-7C89-A3FB-32B60B751010}"/>
              </a:ext>
            </a:extLst>
          </p:cNvPr>
          <p:cNvSpPr/>
          <p:nvPr/>
        </p:nvSpPr>
        <p:spPr>
          <a:xfrm>
            <a:off x="834473" y="3247005"/>
            <a:ext cx="7633950" cy="3691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205CB5F0-37E0-BB8B-0885-B8C33FE7A7F4}"/>
              </a:ext>
            </a:extLst>
          </p:cNvPr>
          <p:cNvSpPr/>
          <p:nvPr/>
        </p:nvSpPr>
        <p:spPr>
          <a:xfrm>
            <a:off x="566057" y="3632472"/>
            <a:ext cx="6800418" cy="3691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EDE220F-FA60-6E60-1BC0-B043C9DE865F}"/>
              </a:ext>
            </a:extLst>
          </p:cNvPr>
          <p:cNvSpPr/>
          <p:nvPr/>
        </p:nvSpPr>
        <p:spPr>
          <a:xfrm>
            <a:off x="578874" y="2568373"/>
            <a:ext cx="7633950" cy="3691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D30DBE64-8B32-17F8-1E69-491B16EE40B3}"/>
              </a:ext>
            </a:extLst>
          </p:cNvPr>
          <p:cNvSpPr/>
          <p:nvPr/>
        </p:nvSpPr>
        <p:spPr>
          <a:xfrm>
            <a:off x="855677" y="1790109"/>
            <a:ext cx="6254424" cy="3691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8955C53C-3D58-076A-A8BF-C26A2CA0D510}"/>
              </a:ext>
            </a:extLst>
          </p:cNvPr>
          <p:cNvSpPr/>
          <p:nvPr/>
        </p:nvSpPr>
        <p:spPr>
          <a:xfrm>
            <a:off x="587261" y="2175576"/>
            <a:ext cx="6779214" cy="3691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50E4FDB-24E1-F485-DA43-5A1A086BBF4B}"/>
              </a:ext>
            </a:extLst>
          </p:cNvPr>
          <p:cNvSpPr/>
          <p:nvPr/>
        </p:nvSpPr>
        <p:spPr>
          <a:xfrm>
            <a:off x="-209725" y="68580"/>
            <a:ext cx="9605395" cy="10654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566057" y="210403"/>
            <a:ext cx="8468376" cy="7817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54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P.26</a:t>
            </a:r>
            <a:r>
              <a:rPr lang="ja-JP" altLang="en-US" sz="54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基本文法の整理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5C25A84-2B03-2C57-C3F4-C0C803B88189}"/>
              </a:ext>
            </a:extLst>
          </p:cNvPr>
          <p:cNvSpPr txBox="1"/>
          <p:nvPr/>
        </p:nvSpPr>
        <p:spPr>
          <a:xfrm>
            <a:off x="620817" y="1714563"/>
            <a:ext cx="7944309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・「何」とたずねるときは、文の最初に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What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を置く。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What is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～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?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で「～は何ですか。」という意味を表す。</a:t>
            </a: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答えるときは、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Yes/No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ではなく、具体的な内容を答える。</a:t>
            </a:r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endParaRPr kumimoji="1" lang="en-US" altLang="ja-JP" sz="2400" b="1" dirty="0">
              <a:solidFill>
                <a:schemeClr val="tx1">
                  <a:lumMod val="85000"/>
                  <a:lumOff val="15000"/>
                </a:schemeClr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  <a:cs typeface="Z@R677.tmp" panose="020B0702020203020207" pitchFamily="50" charset="-128"/>
            </a:endParaRPr>
          </a:p>
          <a:p>
            <a:pPr algn="just"/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・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〈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～ </a:t>
            </a:r>
            <a:r>
              <a:rPr kumimoji="1" lang="en-US" altLang="ja-JP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A or B?〉 </a:t>
            </a:r>
            <a:r>
              <a:rPr kumimoji="1" lang="ja-JP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で「Ａですか、それともＢですか。」という意味を表す。答えの文では、ＡかＢかを具体的に答える。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FA0203C-156E-7709-19DE-5DBC56B166F4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se_maoudamashii_onepoint17">
            <a:hlinkClick r:id="" action="ppaction://media"/>
            <a:extLst>
              <a:ext uri="{FF2B5EF4-FFF2-40B4-BE49-F238E27FC236}">
                <a16:creationId xmlns:a16="http://schemas.microsoft.com/office/drawing/2014/main" id="{4385C575-7A0C-E5B9-BCE7-7D5CD027EC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125418" y="2424941"/>
            <a:ext cx="609601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9323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768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268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768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268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768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1" grpId="0" animBg="1"/>
      <p:bldP spid="12" grpId="0" animBg="1"/>
      <p:bldP spid="9" grpId="0" animBg="1"/>
      <p:bldP spid="6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EAB4B93B-15FB-43E7-8079-B3162DEA95E0}"/>
              </a:ext>
            </a:extLst>
          </p:cNvPr>
          <p:cNvSpPr/>
          <p:nvPr/>
        </p:nvSpPr>
        <p:spPr>
          <a:xfrm>
            <a:off x="0" y="1029686"/>
            <a:ext cx="9144000" cy="5828314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0E20FC0-382E-49D7-F18F-617BC8BDE1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757" y="1387683"/>
            <a:ext cx="8658000" cy="4708568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81FC1979-4189-4538-A9D0-07D470F535F3}"/>
              </a:ext>
            </a:extLst>
          </p:cNvPr>
          <p:cNvSpPr/>
          <p:nvPr/>
        </p:nvSpPr>
        <p:spPr>
          <a:xfrm>
            <a:off x="0" y="-1"/>
            <a:ext cx="9144000" cy="1029687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43C86BA-35A9-47C6-8FA2-B588921918DC}"/>
              </a:ext>
            </a:extLst>
          </p:cNvPr>
          <p:cNvSpPr txBox="1"/>
          <p:nvPr/>
        </p:nvSpPr>
        <p:spPr>
          <a:xfrm>
            <a:off x="302136" y="69374"/>
            <a:ext cx="871603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それぞれ、音声が４回ずつ流れます。音声のあとに、ポーズがありますので、すべて英語でリピートしてください。</a:t>
            </a:r>
            <a:endParaRPr kumimoji="1" lang="ja-JP" altLang="en-US" sz="2400" b="1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2" name="AS_G1_08_01_kihon">
            <a:hlinkClick r:id="" action="ppaction://media"/>
            <a:extLst>
              <a:ext uri="{FF2B5EF4-FFF2-40B4-BE49-F238E27FC236}">
                <a16:creationId xmlns:a16="http://schemas.microsoft.com/office/drawing/2014/main" id="{958A8BFC-8582-F87E-9DDA-3F77F2D04C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98075" y="138768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3878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2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6B9398-3DF2-4F93-20CE-33162B859C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678CDB63-6BBB-0FCD-46E3-CCCA8B3A55A6}"/>
              </a:ext>
            </a:extLst>
          </p:cNvPr>
          <p:cNvSpPr/>
          <p:nvPr/>
        </p:nvSpPr>
        <p:spPr>
          <a:xfrm>
            <a:off x="-209725" y="1127824"/>
            <a:ext cx="9605395" cy="106540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295FB1D-3FAE-7504-2EAD-B04D20D659EA}"/>
              </a:ext>
            </a:extLst>
          </p:cNvPr>
          <p:cNvSpPr/>
          <p:nvPr/>
        </p:nvSpPr>
        <p:spPr>
          <a:xfrm>
            <a:off x="-209725" y="68580"/>
            <a:ext cx="9605395" cy="106540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8C2E9580-2236-3C9D-C372-6DE100B3CD62}"/>
              </a:ext>
            </a:extLst>
          </p:cNvPr>
          <p:cNvSpPr txBox="1">
            <a:spLocks/>
          </p:cNvSpPr>
          <p:nvPr/>
        </p:nvSpPr>
        <p:spPr>
          <a:xfrm>
            <a:off x="566057" y="210403"/>
            <a:ext cx="8468376" cy="7817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54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P.27</a:t>
            </a:r>
            <a:r>
              <a:rPr lang="ja-JP" altLang="en-US" sz="5400" b="1" dirty="0">
                <a:solidFill>
                  <a:schemeClr val="bg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トレーニング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BD0AD1B-9DD7-8EF4-89B1-F1A589A4DE44}"/>
              </a:ext>
            </a:extLst>
          </p:cNvPr>
          <p:cNvSpPr txBox="1"/>
          <p:nvPr/>
        </p:nvSpPr>
        <p:spPr>
          <a:xfrm>
            <a:off x="620817" y="1275805"/>
            <a:ext cx="7944309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kumimoji="1" lang="ja-JP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Z@R677.tmp" panose="020B0702020203020207" pitchFamily="50" charset="-128"/>
              </a:rPr>
              <a:t>Ａですか、 それともＢですか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31EF2D10-E101-5DC5-5C6C-701D2302DB5B}"/>
              </a:ext>
            </a:extLst>
          </p:cNvPr>
          <p:cNvSpPr/>
          <p:nvPr/>
        </p:nvSpPr>
        <p:spPr>
          <a:xfrm>
            <a:off x="66261" y="0"/>
            <a:ext cx="9011478" cy="6857999"/>
          </a:xfrm>
          <a:prstGeom prst="rect">
            <a:avLst/>
          </a:prstGeom>
          <a:noFill/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1507F738-C30F-A6E5-FA9D-3BF364EEC8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500" y="3827337"/>
            <a:ext cx="4132322" cy="3099242"/>
          </a:xfrm>
          <a:prstGeom prst="rect">
            <a:avLst/>
          </a:prstGeom>
        </p:spPr>
      </p:pic>
      <p:pic>
        <p:nvPicPr>
          <p:cNvPr id="10" name="se_maoudamashii_onepoint17">
            <a:hlinkClick r:id="" action="ppaction://media"/>
            <a:extLst>
              <a:ext uri="{FF2B5EF4-FFF2-40B4-BE49-F238E27FC236}">
                <a16:creationId xmlns:a16="http://schemas.microsoft.com/office/drawing/2014/main" id="{F11792CB-94E7-F71F-6DA3-92B1FBE36D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125418" y="2424941"/>
            <a:ext cx="609601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077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796B4F-D616-84B2-0528-2934B43DD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A6B5F0A-9EE6-2C9C-6C4C-BE913AC76CAC}"/>
              </a:ext>
            </a:extLst>
          </p:cNvPr>
          <p:cNvSpPr/>
          <p:nvPr/>
        </p:nvSpPr>
        <p:spPr>
          <a:xfrm>
            <a:off x="0" y="1021558"/>
            <a:ext cx="9144000" cy="5836442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D9D78D5-609D-F6BF-0BE0-78435AD578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76" y="1097309"/>
            <a:ext cx="8697600" cy="5582090"/>
          </a:xfrm>
          <a:prstGeom prst="rect">
            <a:avLst/>
          </a:prstGeom>
        </p:spPr>
      </p:pic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FA1F82C3-8419-37D0-669A-20EC9E053D23}"/>
              </a:ext>
            </a:extLst>
          </p:cNvPr>
          <p:cNvSpPr/>
          <p:nvPr/>
        </p:nvSpPr>
        <p:spPr>
          <a:xfrm>
            <a:off x="0" y="-1"/>
            <a:ext cx="9144000" cy="1021559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98B8B65-5B06-6FD6-6A9F-DF511D1B9A81}"/>
              </a:ext>
            </a:extLst>
          </p:cNvPr>
          <p:cNvSpPr txBox="1"/>
          <p:nvPr/>
        </p:nvSpPr>
        <p:spPr>
          <a:xfrm>
            <a:off x="302136" y="75750"/>
            <a:ext cx="871603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 </a:t>
            </a:r>
            <a:r>
              <a:rPr lang="ja-JP" altLang="en-US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から </a:t>
            </a:r>
            <a:r>
              <a:rPr lang="en-US" altLang="ja-JP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C </a:t>
            </a:r>
            <a:r>
              <a:rPr lang="ja-JP" altLang="en-US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のイラストに合う英文になるように、空欄にあてはまる</a:t>
            </a:r>
            <a:endParaRPr lang="en-US" altLang="ja-JP" sz="2400" dirty="0">
              <a:solidFill>
                <a:schemeClr val="bg1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英語を書いてください。</a:t>
            </a:r>
            <a:endParaRPr kumimoji="1" lang="ja-JP" altLang="en-US" sz="2400" b="1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710515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796B4F-D616-84B2-0528-2934B43DD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A6B5F0A-9EE6-2C9C-6C4C-BE913AC76CAC}"/>
              </a:ext>
            </a:extLst>
          </p:cNvPr>
          <p:cNvSpPr/>
          <p:nvPr/>
        </p:nvSpPr>
        <p:spPr>
          <a:xfrm>
            <a:off x="0" y="637116"/>
            <a:ext cx="9144000" cy="6220884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628318B2-3EDB-65F9-03DD-E0C09ACB3C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2476" y="1097309"/>
            <a:ext cx="8697600" cy="5582090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B806755A-D7B8-DFDA-614C-37FE3E2C263A}"/>
              </a:ext>
            </a:extLst>
          </p:cNvPr>
          <p:cNvSpPr/>
          <p:nvPr/>
        </p:nvSpPr>
        <p:spPr>
          <a:xfrm>
            <a:off x="0" y="-1"/>
            <a:ext cx="9144000" cy="637117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C660129-2CDE-2EC5-DA86-B5D20970A6FE}"/>
              </a:ext>
            </a:extLst>
          </p:cNvPr>
          <p:cNvSpPr txBox="1"/>
          <p:nvPr/>
        </p:nvSpPr>
        <p:spPr>
          <a:xfrm>
            <a:off x="302136" y="75750"/>
            <a:ext cx="871603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次は、音声を聞いて、確認してください。</a:t>
            </a:r>
            <a:endParaRPr kumimoji="1" lang="ja-JP" altLang="en-US" sz="2400" b="1" dirty="0">
              <a:solidFill>
                <a:schemeClr val="bg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pic>
        <p:nvPicPr>
          <p:cNvPr id="3" name="PPT_20">
            <a:hlinkClick r:id="" action="ppaction://media"/>
            <a:extLst>
              <a:ext uri="{FF2B5EF4-FFF2-40B4-BE49-F238E27FC236}">
                <a16:creationId xmlns:a16="http://schemas.microsoft.com/office/drawing/2014/main" id="{72358614-AACB-5FDF-6782-44F2BD7C2D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533868" y="1220261"/>
            <a:ext cx="609600" cy="609600"/>
          </a:xfrm>
          <a:prstGeom prst="rect">
            <a:avLst/>
          </a:prstGeom>
        </p:spPr>
      </p:pic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E7723929-729F-F8B4-7296-46E28F9BBE29}"/>
              </a:ext>
            </a:extLst>
          </p:cNvPr>
          <p:cNvSpPr txBox="1"/>
          <p:nvPr/>
        </p:nvSpPr>
        <p:spPr>
          <a:xfrm>
            <a:off x="1452213" y="3270142"/>
            <a:ext cx="5850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        this         ball           egg</a:t>
            </a:r>
            <a:endParaRPr kumimoji="1" lang="ja-JP" altLang="en-US" sz="1200" dirty="0">
              <a:solidFill>
                <a:srgbClr val="005C2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9" name="AS_G1_08_03_kihon_t_1">
            <a:hlinkClick r:id="" action="ppaction://media"/>
            <a:extLst>
              <a:ext uri="{FF2B5EF4-FFF2-40B4-BE49-F238E27FC236}">
                <a16:creationId xmlns:a16="http://schemas.microsoft.com/office/drawing/2014/main" id="{85DE7420-FF8B-D1CA-9CF1-B1DA1EFE18C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302875" y="1489075"/>
            <a:ext cx="406400" cy="406400"/>
          </a:xfrm>
          <a:prstGeom prst="rect">
            <a:avLst/>
          </a:prstGeom>
        </p:spPr>
      </p:pic>
      <p:pic>
        <p:nvPicPr>
          <p:cNvPr id="10" name="AS_G1_08_03_kihon_t_1">
            <a:hlinkClick r:id="" action="ppaction://media"/>
            <a:extLst>
              <a:ext uri="{FF2B5EF4-FFF2-40B4-BE49-F238E27FC236}">
                <a16:creationId xmlns:a16="http://schemas.microsoft.com/office/drawing/2014/main" id="{733306B3-6A7A-6803-0DCD-AF22CA016CD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302875" y="690909"/>
            <a:ext cx="406400" cy="406400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668CAA4-1911-AE87-7ECB-507090F33A4A}"/>
              </a:ext>
            </a:extLst>
          </p:cNvPr>
          <p:cNvSpPr txBox="1"/>
          <p:nvPr/>
        </p:nvSpPr>
        <p:spPr>
          <a:xfrm>
            <a:off x="1452212" y="4506679"/>
            <a:ext cx="6459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        this     restaurant       coffee</a:t>
            </a:r>
            <a:endParaRPr kumimoji="1" lang="ja-JP" altLang="en-US" sz="1200" dirty="0">
              <a:solidFill>
                <a:srgbClr val="005C2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F52DBF2-4D0C-9B25-3D82-C034C75B7218}"/>
              </a:ext>
            </a:extLst>
          </p:cNvPr>
          <p:cNvSpPr txBox="1"/>
          <p:nvPr/>
        </p:nvSpPr>
        <p:spPr>
          <a:xfrm>
            <a:off x="1452213" y="5735764"/>
            <a:ext cx="5850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        this         cat           lion</a:t>
            </a:r>
            <a:endParaRPr kumimoji="1" lang="ja-JP" altLang="en-US" sz="1200" dirty="0">
              <a:solidFill>
                <a:srgbClr val="005C2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477278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8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0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618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9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796B4F-D616-84B2-0528-2934B43DDD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A6B5F0A-9EE6-2C9C-6C4C-BE913AC76CAC}"/>
              </a:ext>
            </a:extLst>
          </p:cNvPr>
          <p:cNvSpPr/>
          <p:nvPr/>
        </p:nvSpPr>
        <p:spPr>
          <a:xfrm>
            <a:off x="0" y="637116"/>
            <a:ext cx="9144000" cy="6220884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23A98F6C-7312-ED4A-1A74-77C3E17F7CCA}"/>
              </a:ext>
            </a:extLst>
          </p:cNvPr>
          <p:cNvSpPr/>
          <p:nvPr/>
        </p:nvSpPr>
        <p:spPr>
          <a:xfrm>
            <a:off x="0" y="-1"/>
            <a:ext cx="9144000" cy="637117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3BC392F-6057-8195-EEA9-7F3D9B02B5AC}"/>
              </a:ext>
            </a:extLst>
          </p:cNvPr>
          <p:cNvSpPr txBox="1"/>
          <p:nvPr/>
        </p:nvSpPr>
        <p:spPr>
          <a:xfrm>
            <a:off x="302136" y="75750"/>
            <a:ext cx="871603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完成した英文を、声に出して音読しておきましょう。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FD8CC4AB-30A9-0412-D2A0-C49424CB30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76" y="1097309"/>
            <a:ext cx="8697600" cy="5582090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0589BCF-8EC7-34FC-4EB1-0110C8645DC5}"/>
              </a:ext>
            </a:extLst>
          </p:cNvPr>
          <p:cNvSpPr txBox="1"/>
          <p:nvPr/>
        </p:nvSpPr>
        <p:spPr>
          <a:xfrm>
            <a:off x="1452213" y="3270142"/>
            <a:ext cx="5850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        this         ball           egg</a:t>
            </a:r>
            <a:endParaRPr kumimoji="1" lang="ja-JP" altLang="en-US" sz="1200" dirty="0">
              <a:solidFill>
                <a:srgbClr val="005C2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E611C3F-65FD-F9DC-1983-6CADEC3F6C2D}"/>
              </a:ext>
            </a:extLst>
          </p:cNvPr>
          <p:cNvSpPr txBox="1"/>
          <p:nvPr/>
        </p:nvSpPr>
        <p:spPr>
          <a:xfrm>
            <a:off x="1452212" y="4506679"/>
            <a:ext cx="6459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        this     restaurant       coffee</a:t>
            </a:r>
            <a:endParaRPr kumimoji="1" lang="ja-JP" altLang="en-US" sz="1200" dirty="0">
              <a:solidFill>
                <a:srgbClr val="005C2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7CB8004-0A7C-8A9B-5D14-1CAF8440AF46}"/>
              </a:ext>
            </a:extLst>
          </p:cNvPr>
          <p:cNvSpPr txBox="1"/>
          <p:nvPr/>
        </p:nvSpPr>
        <p:spPr>
          <a:xfrm>
            <a:off x="1452213" y="5735764"/>
            <a:ext cx="5850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        this         cat           lion</a:t>
            </a:r>
            <a:endParaRPr kumimoji="1" lang="ja-JP" altLang="en-US" sz="1200" dirty="0">
              <a:solidFill>
                <a:srgbClr val="005C2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2466497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6F2B0D-D249-E001-2D10-937CE56B30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1FAFDE97-1F0B-DA76-F9BC-44D1B44F43E2}"/>
              </a:ext>
            </a:extLst>
          </p:cNvPr>
          <p:cNvSpPr/>
          <p:nvPr/>
        </p:nvSpPr>
        <p:spPr>
          <a:xfrm>
            <a:off x="0" y="613167"/>
            <a:ext cx="9144000" cy="4410372"/>
          </a:xfrm>
          <a:prstGeom prst="rect">
            <a:avLst/>
          </a:prstGeom>
          <a:solidFill>
            <a:srgbClr val="FFF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54FE00E2-EAC2-1EAE-39C0-63CC49D7C8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257" y="1382197"/>
            <a:ext cx="8884800" cy="275621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B942348-1E40-84FC-7D80-DD158E55CAE2}"/>
              </a:ext>
            </a:extLst>
          </p:cNvPr>
          <p:cNvSpPr txBox="1"/>
          <p:nvPr/>
        </p:nvSpPr>
        <p:spPr>
          <a:xfrm>
            <a:off x="632705" y="5176199"/>
            <a:ext cx="78785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ja-JP" sz="3200" dirty="0">
                <a:solidFill>
                  <a:srgbClr val="005C2A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Is this a lake or a river?</a:t>
            </a:r>
            <a:endParaRPr kumimoji="1" lang="ja-JP" altLang="en-US" sz="1400" dirty="0">
              <a:solidFill>
                <a:srgbClr val="005C2A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9" name="PPT_20">
            <a:hlinkClick r:id="" action="ppaction://media"/>
            <a:extLst>
              <a:ext uri="{FF2B5EF4-FFF2-40B4-BE49-F238E27FC236}">
                <a16:creationId xmlns:a16="http://schemas.microsoft.com/office/drawing/2014/main" id="{001D6380-7A1A-60A1-2DB7-5A6C912776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940902" y="2788989"/>
            <a:ext cx="609600" cy="609600"/>
          </a:xfrm>
          <a:prstGeom prst="rect">
            <a:avLst/>
          </a:prstGeom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B2CD2220-3A40-3891-7264-9F12FBB78903}"/>
              </a:ext>
            </a:extLst>
          </p:cNvPr>
          <p:cNvSpPr/>
          <p:nvPr/>
        </p:nvSpPr>
        <p:spPr>
          <a:xfrm>
            <a:off x="0" y="-1"/>
            <a:ext cx="9144000" cy="637117"/>
          </a:xfrm>
          <a:prstGeom prst="rect">
            <a:avLst/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42A7C52-35A4-B5ED-84AF-BB8A7D400A1F}"/>
              </a:ext>
            </a:extLst>
          </p:cNvPr>
          <p:cNvSpPr txBox="1"/>
          <p:nvPr/>
        </p:nvSpPr>
        <p:spPr>
          <a:xfrm>
            <a:off x="302136" y="75750"/>
            <a:ext cx="871603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chemeClr val="bg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練習したターゲットセンテンスを使って、英作文しましょう。</a:t>
            </a:r>
          </a:p>
        </p:txBody>
      </p:sp>
      <p:pic>
        <p:nvPicPr>
          <p:cNvPr id="9" name="AS_G1_08_04_kihon_t_2">
            <a:hlinkClick r:id="" action="ppaction://media"/>
            <a:extLst>
              <a:ext uri="{FF2B5EF4-FFF2-40B4-BE49-F238E27FC236}">
                <a16:creationId xmlns:a16="http://schemas.microsoft.com/office/drawing/2014/main" id="{F6B5275F-46C7-4EDF-78ED-1EBA9C18077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836275" y="85407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7745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39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67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>
            <a:extLst>
              <a:ext uri="{FF2B5EF4-FFF2-40B4-BE49-F238E27FC236}">
                <a16:creationId xmlns:a16="http://schemas.microsoft.com/office/drawing/2014/main" id="{2ECD2F7A-29A8-1199-C962-7CDDCBEAAE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6" t="14616" r="14616" b="14616"/>
          <a:stretch/>
        </p:blipFill>
        <p:spPr>
          <a:xfrm>
            <a:off x="0" y="1"/>
            <a:ext cx="9143999" cy="6858000"/>
          </a:xfrm>
          <a:prstGeom prst="rect">
            <a:avLst/>
          </a:prstGeom>
        </p:spPr>
      </p:pic>
      <p:pic>
        <p:nvPicPr>
          <p:cNvPr id="9" name="合格の鐘">
            <a:hlinkClick r:id="" action="ppaction://media"/>
            <a:extLst>
              <a:ext uri="{FF2B5EF4-FFF2-40B4-BE49-F238E27FC236}">
                <a16:creationId xmlns:a16="http://schemas.microsoft.com/office/drawing/2014/main" id="{B665D7A6-C68C-4AB5-9FFF-B07275182F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88680" y="4244492"/>
            <a:ext cx="609601" cy="60960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1A486E7B-290D-4A20-93CB-5810801F5E00}"/>
              </a:ext>
            </a:extLst>
          </p:cNvPr>
          <p:cNvSpPr txBox="1"/>
          <p:nvPr/>
        </p:nvSpPr>
        <p:spPr>
          <a:xfrm>
            <a:off x="696811" y="1068765"/>
            <a:ext cx="7750379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500" b="1" dirty="0">
                <a:ln w="38100">
                  <a:noFill/>
                </a:ln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That’s all </a:t>
            </a:r>
          </a:p>
          <a:p>
            <a:r>
              <a:rPr kumimoji="1" lang="en-US" altLang="ja-JP" sz="11500" b="1" dirty="0">
                <a:ln w="38100">
                  <a:noFill/>
                </a:ln>
                <a:solidFill>
                  <a:srgbClr val="FFFF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for today.</a:t>
            </a:r>
            <a:endParaRPr kumimoji="1" lang="ja-JP" altLang="en-US" sz="11500" b="1" dirty="0">
              <a:ln w="38100">
                <a:noFill/>
              </a:ln>
              <a:solidFill>
                <a:srgbClr val="FFFF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68360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8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15948</TotalTime>
  <Words>254</Words>
  <Application>Microsoft Office PowerPoint</Application>
  <PresentationFormat>画面に合わせる (4:3)</PresentationFormat>
  <Paragraphs>26</Paragraphs>
  <Slides>9</Slides>
  <Notes>0</Notes>
  <HiddenSlides>0</HiddenSlides>
  <MMClips>10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6" baseType="lpstr">
      <vt:lpstr>ＭＳ Ｐゴシック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平河泰行</dc:creator>
  <cp:lastModifiedBy>prof501</cp:lastModifiedBy>
  <cp:revision>2027</cp:revision>
  <cp:lastPrinted>2016-06-23T16:36:17Z</cp:lastPrinted>
  <dcterms:created xsi:type="dcterms:W3CDTF">2016-05-30T03:13:09Z</dcterms:created>
  <dcterms:modified xsi:type="dcterms:W3CDTF">2025-09-29T10:32:33Z</dcterms:modified>
</cp:coreProperties>
</file>