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0"/>
  </p:notesMasterIdLst>
  <p:handoutMasterIdLst>
    <p:handoutMasterId r:id="rId11"/>
  </p:handoutMasterIdLst>
  <p:sldIdLst>
    <p:sldId id="3672" r:id="rId2"/>
    <p:sldId id="3695" r:id="rId3"/>
    <p:sldId id="4310" r:id="rId4"/>
    <p:sldId id="4311" r:id="rId5"/>
    <p:sldId id="4312" r:id="rId6"/>
    <p:sldId id="4313" r:id="rId7"/>
    <p:sldId id="4315" r:id="rId8"/>
    <p:sldId id="4314" r:id="rId9"/>
  </p:sldIdLst>
  <p:sldSz cx="9144000" cy="6858000" type="screen4x3"/>
  <p:notesSz cx="6797675" cy="992663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8CBAD"/>
    <a:srgbClr val="005C2A"/>
    <a:srgbClr val="00FF00"/>
    <a:srgbClr val="FFFF8B"/>
    <a:srgbClr val="B4FEB4"/>
    <a:srgbClr val="FF3399"/>
    <a:srgbClr val="0043C8"/>
    <a:srgbClr val="FFFF00"/>
    <a:srgbClr val="CC3399"/>
    <a:srgbClr val="FF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3519" autoAdjust="0"/>
    <p:restoredTop sz="94270" autoAdjust="0"/>
  </p:normalViewPr>
  <p:slideViewPr>
    <p:cSldViewPr snapToGrid="0">
      <p:cViewPr varScale="1">
        <p:scale>
          <a:sx n="113" d="100"/>
          <a:sy n="113" d="100"/>
        </p:scale>
        <p:origin x="1674" y="108"/>
      </p:cViewPr>
      <p:guideLst>
        <p:guide orient="horz" pos="2160"/>
        <p:guide pos="2880"/>
      </p:guideLst>
    </p:cSldViewPr>
  </p:slideViewPr>
  <p:notesTextViewPr>
    <p:cViewPr>
      <p:scale>
        <a:sx n="150" d="100"/>
        <a:sy n="15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2034" tIns="46017" rIns="92034" bIns="46017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2034" tIns="46017" rIns="92034" bIns="46017" rtlCol="0"/>
          <a:lstStyle>
            <a:lvl1pPr algn="r">
              <a:defRPr sz="1200"/>
            </a:lvl1pPr>
          </a:lstStyle>
          <a:p>
            <a:fld id="{2B1F34B9-0AC5-4E73-BF1F-21CCB564203A}" type="datetimeFigureOut">
              <a:rPr kumimoji="1" lang="ja-JP" altLang="en-US" smtClean="0"/>
              <a:t>2025/9/30</a:t>
            </a:fld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2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2034" tIns="46017" rIns="92034" bIns="46017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3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2034" tIns="46017" rIns="92034" bIns="46017" rtlCol="0" anchor="b"/>
          <a:lstStyle>
            <a:lvl1pPr algn="r">
              <a:defRPr sz="1200"/>
            </a:lvl1pPr>
          </a:lstStyle>
          <a:p>
            <a:fld id="{9E2676CF-156D-46B0-A308-5BE7C3EAC66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96514909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072" cy="498008"/>
          </a:xfrm>
          <a:prstGeom prst="rect">
            <a:avLst/>
          </a:prstGeom>
        </p:spPr>
        <p:txBody>
          <a:bodyPr vert="horz" lIns="92034" tIns="46017" rIns="92034" bIns="46017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51002" y="0"/>
            <a:ext cx="2945072" cy="498008"/>
          </a:xfrm>
          <a:prstGeom prst="rect">
            <a:avLst/>
          </a:prstGeom>
        </p:spPr>
        <p:txBody>
          <a:bodyPr vert="horz" lIns="92034" tIns="46017" rIns="92034" bIns="46017" rtlCol="0"/>
          <a:lstStyle>
            <a:lvl1pPr algn="r">
              <a:defRPr sz="1200"/>
            </a:lvl1pPr>
          </a:lstStyle>
          <a:p>
            <a:fld id="{594C8D1A-E903-4CC0-AEC9-4041A386BBE5}" type="datetimeFigureOut">
              <a:rPr kumimoji="1" lang="ja-JP" altLang="en-US" smtClean="0"/>
              <a:t>2025/9/30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1165225" y="1239838"/>
            <a:ext cx="4467225" cy="335121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034" tIns="46017" rIns="92034" bIns="46017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0249" y="4777365"/>
            <a:ext cx="5437179" cy="3909042"/>
          </a:xfrm>
          <a:prstGeom prst="rect">
            <a:avLst/>
          </a:prstGeom>
        </p:spPr>
        <p:txBody>
          <a:bodyPr vert="horz" lIns="92034" tIns="46017" rIns="92034" bIns="46017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9428630"/>
            <a:ext cx="2945072" cy="498008"/>
          </a:xfrm>
          <a:prstGeom prst="rect">
            <a:avLst/>
          </a:prstGeom>
        </p:spPr>
        <p:txBody>
          <a:bodyPr vert="horz" lIns="92034" tIns="46017" rIns="92034" bIns="46017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51002" y="9428630"/>
            <a:ext cx="2945072" cy="498008"/>
          </a:xfrm>
          <a:prstGeom prst="rect">
            <a:avLst/>
          </a:prstGeom>
        </p:spPr>
        <p:txBody>
          <a:bodyPr vert="horz" lIns="92034" tIns="46017" rIns="92034" bIns="46017" rtlCol="0" anchor="b"/>
          <a:lstStyle>
            <a:lvl1pPr algn="r">
              <a:defRPr sz="1200"/>
            </a:lvl1pPr>
          </a:lstStyle>
          <a:p>
            <a:fld id="{EE94831B-95E8-4741-AC9E-FAE0388C9AD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57609298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81BB68-B616-4D86-9C97-9FCD2C2CF585}" type="datetimeFigureOut">
              <a:rPr kumimoji="1" lang="ja-JP" altLang="en-US" smtClean="0"/>
              <a:t>2025/9/30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5E725A-AB95-4751-B3B4-75D93484A16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355752668"/>
      </p:ext>
    </p:extLst>
  </p:cSld>
  <p:clrMapOvr>
    <a:masterClrMapping/>
  </p:clrMapOvr>
  <p:transition spd="slow">
    <p:push dir="u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81BB68-B616-4D86-9C97-9FCD2C2CF585}" type="datetimeFigureOut">
              <a:rPr kumimoji="1" lang="ja-JP" altLang="en-US" smtClean="0"/>
              <a:t>2025/9/30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5E725A-AB95-4751-B3B4-75D93484A16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332317179"/>
      </p:ext>
    </p:extLst>
  </p:cSld>
  <p:clrMapOvr>
    <a:masterClrMapping/>
  </p:clrMapOvr>
  <p:transition spd="slow">
    <p:push dir="u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81BB68-B616-4D86-9C97-9FCD2C2CF585}" type="datetimeFigureOut">
              <a:rPr kumimoji="1" lang="ja-JP" altLang="en-US" smtClean="0"/>
              <a:t>2025/9/30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5E725A-AB95-4751-B3B4-75D93484A16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79450813"/>
      </p:ext>
    </p:extLst>
  </p:cSld>
  <p:clrMapOvr>
    <a:masterClrMapping/>
  </p:clrMapOvr>
  <p:transition spd="slow">
    <p:push dir="u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81BB68-B616-4D86-9C97-9FCD2C2CF585}" type="datetimeFigureOut">
              <a:rPr kumimoji="1" lang="ja-JP" altLang="en-US" smtClean="0"/>
              <a:t>2025/9/30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5E725A-AB95-4751-B3B4-75D93484A16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417482685"/>
      </p:ext>
    </p:extLst>
  </p:cSld>
  <p:clrMapOvr>
    <a:masterClrMapping/>
  </p:clrMapOvr>
  <p:transition spd="slow">
    <p:push dir="u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81BB68-B616-4D86-9C97-9FCD2C2CF585}" type="datetimeFigureOut">
              <a:rPr kumimoji="1" lang="ja-JP" altLang="en-US" smtClean="0"/>
              <a:t>2025/9/30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5E725A-AB95-4751-B3B4-75D93484A16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631753082"/>
      </p:ext>
    </p:extLst>
  </p:cSld>
  <p:clrMapOvr>
    <a:masterClrMapping/>
  </p:clrMapOvr>
  <p:transition spd="slow">
    <p:push dir="u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81BB68-B616-4D86-9C97-9FCD2C2CF585}" type="datetimeFigureOut">
              <a:rPr kumimoji="1" lang="ja-JP" altLang="en-US" smtClean="0"/>
              <a:t>2025/9/30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5E725A-AB95-4751-B3B4-75D93484A16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59957111"/>
      </p:ext>
    </p:extLst>
  </p:cSld>
  <p:clrMapOvr>
    <a:masterClrMapping/>
  </p:clrMapOvr>
  <p:transition spd="slow">
    <p:push dir="u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81BB68-B616-4D86-9C97-9FCD2C2CF585}" type="datetimeFigureOut">
              <a:rPr kumimoji="1" lang="ja-JP" altLang="en-US" smtClean="0"/>
              <a:t>2025/9/30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5E725A-AB95-4751-B3B4-75D93484A16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019854406"/>
      </p:ext>
    </p:extLst>
  </p:cSld>
  <p:clrMapOvr>
    <a:masterClrMapping/>
  </p:clrMapOvr>
  <p:transition spd="slow">
    <p:push dir="u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81BB68-B616-4D86-9C97-9FCD2C2CF585}" type="datetimeFigureOut">
              <a:rPr kumimoji="1" lang="ja-JP" altLang="en-US" smtClean="0"/>
              <a:t>2025/9/30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5E725A-AB95-4751-B3B4-75D93484A16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307942285"/>
      </p:ext>
    </p:extLst>
  </p:cSld>
  <p:clrMapOvr>
    <a:masterClrMapping/>
  </p:clrMapOvr>
  <p:transition spd="slow">
    <p:push dir="u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81BB68-B616-4D86-9C97-9FCD2C2CF585}" type="datetimeFigureOut">
              <a:rPr kumimoji="1" lang="ja-JP" altLang="en-US" smtClean="0"/>
              <a:t>2025/9/30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5E725A-AB95-4751-B3B4-75D93484A16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568361322"/>
      </p:ext>
    </p:extLst>
  </p:cSld>
  <p:clrMapOvr>
    <a:masterClrMapping/>
  </p:clrMapOvr>
  <p:transition spd="slow">
    <p:push dir="u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81BB68-B616-4D86-9C97-9FCD2C2CF585}" type="datetimeFigureOut">
              <a:rPr kumimoji="1" lang="ja-JP" altLang="en-US" smtClean="0"/>
              <a:t>2025/9/30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5E725A-AB95-4751-B3B4-75D93484A16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10037060"/>
      </p:ext>
    </p:extLst>
  </p:cSld>
  <p:clrMapOvr>
    <a:masterClrMapping/>
  </p:clrMapOvr>
  <p:transition spd="slow">
    <p:push dir="u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/>
              <a:t>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81BB68-B616-4D86-9C97-9FCD2C2CF585}" type="datetimeFigureOut">
              <a:rPr kumimoji="1" lang="ja-JP" altLang="en-US" smtClean="0"/>
              <a:t>2025/9/30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5E725A-AB95-4751-B3B4-75D93484A16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515527187"/>
      </p:ext>
    </p:extLst>
  </p:cSld>
  <p:clrMapOvr>
    <a:masterClrMapping/>
  </p:clrMapOvr>
  <p:transition spd="slow">
    <p:push dir="u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481BB68-B616-4D86-9C97-9FCD2C2CF585}" type="datetimeFigureOut">
              <a:rPr kumimoji="1" lang="ja-JP" altLang="en-US" smtClean="0"/>
              <a:t>2025/9/30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95E725A-AB95-4751-B3B4-75D93484A16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944093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 spd="slow">
    <p:push dir="u"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262E754-2A77-2F41-5116-DD89B5631FC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0648F03B-C962-3D60-4677-0FF25B9F9A28}"/>
              </a:ext>
            </a:extLst>
          </p:cNvPr>
          <p:cNvSpPr txBox="1"/>
          <p:nvPr/>
        </p:nvSpPr>
        <p:spPr>
          <a:xfrm>
            <a:off x="446847" y="2037213"/>
            <a:ext cx="844080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5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構造を確認しましょう。</a:t>
            </a:r>
          </a:p>
        </p:txBody>
      </p:sp>
      <p:sp>
        <p:nvSpPr>
          <p:cNvPr id="3" name="正方形/長方形 2">
            <a:extLst>
              <a:ext uri="{FF2B5EF4-FFF2-40B4-BE49-F238E27FC236}">
                <a16:creationId xmlns:a16="http://schemas.microsoft.com/office/drawing/2014/main" id="{3DD9FE13-4172-2969-BAB2-3609D3A1F728}"/>
              </a:ext>
            </a:extLst>
          </p:cNvPr>
          <p:cNvSpPr/>
          <p:nvPr/>
        </p:nvSpPr>
        <p:spPr>
          <a:xfrm>
            <a:off x="66261" y="0"/>
            <a:ext cx="9011478" cy="6857999"/>
          </a:xfrm>
          <a:prstGeom prst="rect">
            <a:avLst/>
          </a:prstGeom>
          <a:noFill/>
          <a:ln w="1270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02498486"/>
      </p:ext>
    </p:extLst>
  </p:cSld>
  <p:clrMapOvr>
    <a:masterClrMapping/>
  </p:clrMapOvr>
  <p:transition spd="slow">
    <p:push dir="u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DC248D3-2994-BFF2-EA6C-E080242E83B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>
            <a:extLst>
              <a:ext uri="{FF2B5EF4-FFF2-40B4-BE49-F238E27FC236}">
                <a16:creationId xmlns:a16="http://schemas.microsoft.com/office/drawing/2014/main" id="{61B232FB-E4C5-8A00-38D7-FAB51A0D9E28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b="92115"/>
          <a:stretch>
            <a:fillRect/>
          </a:stretch>
        </p:blipFill>
        <p:spPr>
          <a:xfrm>
            <a:off x="292216" y="971417"/>
            <a:ext cx="8596800" cy="705271"/>
          </a:xfrm>
          <a:prstGeom prst="rect">
            <a:avLst/>
          </a:prstGeom>
        </p:spPr>
      </p:pic>
      <p:sp>
        <p:nvSpPr>
          <p:cNvPr id="15" name="正方形/長方形 14">
            <a:extLst>
              <a:ext uri="{FF2B5EF4-FFF2-40B4-BE49-F238E27FC236}">
                <a16:creationId xmlns:a16="http://schemas.microsoft.com/office/drawing/2014/main" id="{222BBDD5-8708-F83C-0371-03771307D391}"/>
              </a:ext>
            </a:extLst>
          </p:cNvPr>
          <p:cNvSpPr/>
          <p:nvPr/>
        </p:nvSpPr>
        <p:spPr>
          <a:xfrm>
            <a:off x="0" y="2483788"/>
            <a:ext cx="9144000" cy="4358440"/>
          </a:xfrm>
          <a:prstGeom prst="rect">
            <a:avLst/>
          </a:prstGeom>
          <a:solidFill>
            <a:srgbClr val="FFFF8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" name="テキスト ボックス 15">
            <a:extLst>
              <a:ext uri="{FF2B5EF4-FFF2-40B4-BE49-F238E27FC236}">
                <a16:creationId xmlns:a16="http://schemas.microsoft.com/office/drawing/2014/main" id="{BD671A7F-E91C-7EAB-0F10-7615425D4378}"/>
              </a:ext>
            </a:extLst>
          </p:cNvPr>
          <p:cNvSpPr txBox="1"/>
          <p:nvPr/>
        </p:nvSpPr>
        <p:spPr>
          <a:xfrm>
            <a:off x="537493" y="2732438"/>
            <a:ext cx="8069014" cy="317009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just"/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〇 </a:t>
            </a:r>
            <a:r>
              <a:rPr kumimoji="1" lang="en-US" altLang="ja-JP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Ken </a:t>
            </a:r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が</a:t>
            </a:r>
            <a:r>
              <a:rPr kumimoji="1" lang="en-US" altLang="ja-JP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S</a:t>
            </a:r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（主語）、</a:t>
            </a:r>
            <a:r>
              <a:rPr kumimoji="1" lang="en-US" altLang="ja-JP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practiced </a:t>
            </a:r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が</a:t>
            </a:r>
            <a:r>
              <a:rPr kumimoji="1" lang="en-US" altLang="ja-JP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V</a:t>
            </a:r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（動詞）、</a:t>
            </a:r>
          </a:p>
          <a:p>
            <a:pPr algn="just"/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　　</a:t>
            </a:r>
            <a:r>
              <a:rPr kumimoji="1" lang="en-US" altLang="ja-JP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soccer </a:t>
            </a:r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が </a:t>
            </a:r>
            <a:r>
              <a:rPr kumimoji="1" lang="en-US" altLang="ja-JP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O</a:t>
            </a:r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（目的語）です。</a:t>
            </a:r>
          </a:p>
          <a:p>
            <a:pPr algn="just"/>
            <a:endParaRPr kumimoji="1" lang="ja-JP" altLang="en-US" sz="2000" b="1" dirty="0">
              <a:solidFill>
                <a:schemeClr val="tx1">
                  <a:lumMod val="85000"/>
                  <a:lumOff val="15000"/>
                </a:schemeClr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  <a:cs typeface="Z@R677.tmp" panose="020B0702020203020207" pitchFamily="50" charset="-128"/>
            </a:endParaRPr>
          </a:p>
          <a:p>
            <a:pPr algn="just"/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○ </a:t>
            </a:r>
            <a:r>
              <a:rPr kumimoji="1" lang="en-US" altLang="ja-JP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with his brother </a:t>
            </a:r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は修飾語で副詞のはたらきです。</a:t>
            </a:r>
          </a:p>
          <a:p>
            <a:pPr algn="just"/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    「彼の兄［弟］と一緒に」という意味をもち、</a:t>
            </a:r>
            <a:endParaRPr kumimoji="1" lang="en-US" altLang="ja-JP" sz="2000" b="1" dirty="0">
              <a:solidFill>
                <a:schemeClr val="tx1">
                  <a:lumMod val="85000"/>
                  <a:lumOff val="15000"/>
                </a:schemeClr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  <a:cs typeface="Z@R677.tmp" panose="020B0702020203020207" pitchFamily="50" charset="-128"/>
            </a:endParaRPr>
          </a:p>
          <a:p>
            <a:pPr algn="just"/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　　動詞 </a:t>
            </a:r>
            <a:r>
              <a:rPr kumimoji="1" lang="en-US" altLang="ja-JP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practiced </a:t>
            </a:r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を修飾し、「誰と練習したのか」を説明しています。</a:t>
            </a:r>
          </a:p>
          <a:p>
            <a:pPr algn="just"/>
            <a:endParaRPr kumimoji="1" lang="en-US" altLang="ja-JP" sz="2000" b="1" dirty="0">
              <a:solidFill>
                <a:schemeClr val="tx1">
                  <a:lumMod val="85000"/>
                  <a:lumOff val="15000"/>
                </a:schemeClr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  <a:cs typeface="Z@R677.tmp" panose="020B0702020203020207" pitchFamily="50" charset="-128"/>
            </a:endParaRPr>
          </a:p>
          <a:p>
            <a:pPr algn="just"/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○ </a:t>
            </a:r>
            <a:r>
              <a:rPr kumimoji="1" lang="en-US" altLang="ja-JP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in the morning </a:t>
            </a:r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は修飾語で副詞のはたらきです。</a:t>
            </a:r>
          </a:p>
          <a:p>
            <a:pPr algn="just"/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    「朝</a:t>
            </a:r>
            <a:r>
              <a:rPr kumimoji="1" lang="ja-JP" altLang="en-US" sz="2000" b="1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に」と</a:t>
            </a:r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いう意味をもち、</a:t>
            </a:r>
            <a:endParaRPr kumimoji="1" lang="en-US" altLang="ja-JP" sz="2000" b="1" dirty="0">
              <a:solidFill>
                <a:schemeClr val="tx1">
                  <a:lumMod val="85000"/>
                  <a:lumOff val="15000"/>
                </a:schemeClr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  <a:cs typeface="Z@R677.tmp" panose="020B0702020203020207" pitchFamily="50" charset="-128"/>
            </a:endParaRPr>
          </a:p>
          <a:p>
            <a:pPr algn="just"/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　　動詞 </a:t>
            </a:r>
            <a:r>
              <a:rPr kumimoji="1" lang="en-US" altLang="ja-JP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practiced </a:t>
            </a:r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を修飾し、「いつ練習したのか」を説明しています。</a:t>
            </a:r>
          </a:p>
        </p:txBody>
      </p:sp>
      <p:pic>
        <p:nvPicPr>
          <p:cNvPr id="17" name="図 16">
            <a:extLst>
              <a:ext uri="{FF2B5EF4-FFF2-40B4-BE49-F238E27FC236}">
                <a16:creationId xmlns:a16="http://schemas.microsoft.com/office/drawing/2014/main" id="{3BBE59C6-9BC9-2A78-CF43-FA443CF3AEB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5673" y="145059"/>
            <a:ext cx="8732655" cy="531020"/>
          </a:xfrm>
          <a:prstGeom prst="rect">
            <a:avLst/>
          </a:prstGeom>
        </p:spPr>
      </p:pic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B2D8B026-A105-31AD-3D56-65363503DBD0}"/>
              </a:ext>
            </a:extLst>
          </p:cNvPr>
          <p:cNvSpPr txBox="1"/>
          <p:nvPr/>
        </p:nvSpPr>
        <p:spPr>
          <a:xfrm>
            <a:off x="537494" y="1858900"/>
            <a:ext cx="5456906" cy="369332"/>
          </a:xfrm>
          <a:prstGeom prst="rect">
            <a:avLst/>
          </a:prstGeom>
          <a:solidFill>
            <a:srgbClr val="F8CBAD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just"/>
            <a:r>
              <a:rPr kumimoji="1" lang="ja-JP" altLang="en-US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朝、ケンはお兄さん［弟さん］とサッカーを練習しました。</a:t>
            </a:r>
          </a:p>
        </p:txBody>
      </p:sp>
    </p:spTree>
    <p:extLst>
      <p:ext uri="{BB962C8B-B14F-4D97-AF65-F5344CB8AC3E}">
        <p14:creationId xmlns:p14="http://schemas.microsoft.com/office/powerpoint/2010/main" val="828246063"/>
      </p:ext>
    </p:extLst>
  </p:cSld>
  <p:clrMapOvr>
    <a:masterClrMapping/>
  </p:clrMapOvr>
  <p:transition spd="slow">
    <p:push dir="u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5365C12-108B-DD31-AC2D-64CA77F6669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図 4">
            <a:extLst>
              <a:ext uri="{FF2B5EF4-FFF2-40B4-BE49-F238E27FC236}">
                <a16:creationId xmlns:a16="http://schemas.microsoft.com/office/drawing/2014/main" id="{7D35FF89-33F8-60A4-AA6E-0FD0E7EEBB31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10781" b="81335"/>
          <a:stretch>
            <a:fillRect/>
          </a:stretch>
        </p:blipFill>
        <p:spPr>
          <a:xfrm>
            <a:off x="292216" y="971417"/>
            <a:ext cx="8596800" cy="705270"/>
          </a:xfrm>
          <a:prstGeom prst="rect">
            <a:avLst/>
          </a:prstGeom>
        </p:spPr>
      </p:pic>
      <p:sp>
        <p:nvSpPr>
          <p:cNvPr id="15" name="正方形/長方形 14">
            <a:extLst>
              <a:ext uri="{FF2B5EF4-FFF2-40B4-BE49-F238E27FC236}">
                <a16:creationId xmlns:a16="http://schemas.microsoft.com/office/drawing/2014/main" id="{8BF56166-AEA6-778C-9F63-6BC4CA5EA6E9}"/>
              </a:ext>
            </a:extLst>
          </p:cNvPr>
          <p:cNvSpPr/>
          <p:nvPr/>
        </p:nvSpPr>
        <p:spPr>
          <a:xfrm>
            <a:off x="0" y="2483788"/>
            <a:ext cx="9144000" cy="4358440"/>
          </a:xfrm>
          <a:prstGeom prst="rect">
            <a:avLst/>
          </a:prstGeom>
          <a:solidFill>
            <a:srgbClr val="FFFF8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" name="テキスト ボックス 15">
            <a:extLst>
              <a:ext uri="{FF2B5EF4-FFF2-40B4-BE49-F238E27FC236}">
                <a16:creationId xmlns:a16="http://schemas.microsoft.com/office/drawing/2014/main" id="{46DC60F6-C8C4-39A9-8D0D-F598B7770271}"/>
              </a:ext>
            </a:extLst>
          </p:cNvPr>
          <p:cNvSpPr txBox="1"/>
          <p:nvPr/>
        </p:nvSpPr>
        <p:spPr>
          <a:xfrm>
            <a:off x="537493" y="2732438"/>
            <a:ext cx="8069014" cy="255454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just"/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〇 </a:t>
            </a:r>
            <a:r>
              <a:rPr kumimoji="1" lang="en-US" altLang="ja-JP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he and his father </a:t>
            </a:r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が</a:t>
            </a:r>
            <a:r>
              <a:rPr kumimoji="1" lang="en-US" altLang="ja-JP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S</a:t>
            </a:r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（主語）、</a:t>
            </a:r>
            <a:r>
              <a:rPr kumimoji="1" lang="en-US" altLang="ja-JP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visited </a:t>
            </a:r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が</a:t>
            </a:r>
            <a:r>
              <a:rPr kumimoji="1" lang="en-US" altLang="ja-JP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V</a:t>
            </a:r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（動詞）、</a:t>
            </a:r>
          </a:p>
          <a:p>
            <a:pPr algn="just"/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　　</a:t>
            </a:r>
            <a:r>
              <a:rPr kumimoji="1" lang="en-US" altLang="ja-JP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a museum </a:t>
            </a:r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が </a:t>
            </a:r>
            <a:r>
              <a:rPr kumimoji="1" lang="en-US" altLang="ja-JP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O</a:t>
            </a:r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（目的語）です。</a:t>
            </a:r>
          </a:p>
          <a:p>
            <a:pPr algn="just"/>
            <a:endParaRPr kumimoji="1" lang="ja-JP" altLang="en-US" sz="2000" b="1" dirty="0">
              <a:solidFill>
                <a:schemeClr val="tx1">
                  <a:lumMod val="85000"/>
                  <a:lumOff val="15000"/>
                </a:schemeClr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  <a:cs typeface="Z@R677.tmp" panose="020B0702020203020207" pitchFamily="50" charset="-128"/>
            </a:endParaRPr>
          </a:p>
          <a:p>
            <a:pPr algn="just"/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○ </a:t>
            </a:r>
            <a:r>
              <a:rPr kumimoji="1" lang="en-US" altLang="ja-JP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near his school </a:t>
            </a:r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は修飾語で形容詞のはたらきです。</a:t>
            </a:r>
          </a:p>
          <a:p>
            <a:pPr algn="just"/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 　 「学校の近くの」という意味をもち、</a:t>
            </a:r>
            <a:r>
              <a:rPr kumimoji="1" lang="en-US" altLang="ja-JP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 a museum </a:t>
            </a:r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を修飾しています。</a:t>
            </a:r>
          </a:p>
          <a:p>
            <a:pPr algn="just"/>
            <a:endParaRPr kumimoji="1" lang="ja-JP" altLang="en-US" sz="2000" b="1" dirty="0">
              <a:solidFill>
                <a:schemeClr val="tx1">
                  <a:lumMod val="85000"/>
                  <a:lumOff val="15000"/>
                </a:schemeClr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  <a:cs typeface="Z@R677.tmp" panose="020B0702020203020207" pitchFamily="50" charset="-128"/>
            </a:endParaRPr>
          </a:p>
          <a:p>
            <a:pPr algn="just"/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〇 </a:t>
            </a:r>
            <a:r>
              <a:rPr kumimoji="1" lang="en-US" altLang="ja-JP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Then </a:t>
            </a:r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は副詞です。</a:t>
            </a:r>
          </a:p>
          <a:p>
            <a:pPr algn="just"/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　 「それから」という意味をもち、文全体を修飾しています。</a:t>
            </a:r>
          </a:p>
        </p:txBody>
      </p:sp>
      <p:pic>
        <p:nvPicPr>
          <p:cNvPr id="17" name="図 16">
            <a:extLst>
              <a:ext uri="{FF2B5EF4-FFF2-40B4-BE49-F238E27FC236}">
                <a16:creationId xmlns:a16="http://schemas.microsoft.com/office/drawing/2014/main" id="{FB990E0D-6470-2B2F-D1DB-15FEACB2760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5673" y="145059"/>
            <a:ext cx="8732655" cy="531020"/>
          </a:xfrm>
          <a:prstGeom prst="rect">
            <a:avLst/>
          </a:prstGeom>
        </p:spPr>
      </p:pic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AB2A67FF-2FB5-1A66-27FB-BD045FC453B1}"/>
              </a:ext>
            </a:extLst>
          </p:cNvPr>
          <p:cNvSpPr txBox="1"/>
          <p:nvPr/>
        </p:nvSpPr>
        <p:spPr>
          <a:xfrm>
            <a:off x="537494" y="1858900"/>
            <a:ext cx="6244306" cy="369332"/>
          </a:xfrm>
          <a:prstGeom prst="rect">
            <a:avLst/>
          </a:prstGeom>
          <a:solidFill>
            <a:srgbClr val="F8CBAD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just"/>
            <a:r>
              <a:rPr kumimoji="1" lang="ja-JP" altLang="en-US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それから、彼と彼の父親は、学校の近くの博物館を訪れました。</a:t>
            </a:r>
          </a:p>
        </p:txBody>
      </p:sp>
    </p:spTree>
    <p:extLst>
      <p:ext uri="{BB962C8B-B14F-4D97-AF65-F5344CB8AC3E}">
        <p14:creationId xmlns:p14="http://schemas.microsoft.com/office/powerpoint/2010/main" val="2685941475"/>
      </p:ext>
    </p:extLst>
  </p:cSld>
  <p:clrMapOvr>
    <a:masterClrMapping/>
  </p:clrMapOvr>
  <p:transition spd="slow">
    <p:push dir="u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EE0E9A1-A6FC-0F80-EDC2-1A6C9584904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図 3">
            <a:extLst>
              <a:ext uri="{FF2B5EF4-FFF2-40B4-BE49-F238E27FC236}">
                <a16:creationId xmlns:a16="http://schemas.microsoft.com/office/drawing/2014/main" id="{682755D0-13F1-2E66-FEC6-41112D43F5C4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22661" b="68934"/>
          <a:stretch>
            <a:fillRect/>
          </a:stretch>
        </p:blipFill>
        <p:spPr>
          <a:xfrm>
            <a:off x="292216" y="971417"/>
            <a:ext cx="8596800" cy="751856"/>
          </a:xfrm>
          <a:prstGeom prst="rect">
            <a:avLst/>
          </a:prstGeom>
        </p:spPr>
      </p:pic>
      <p:sp>
        <p:nvSpPr>
          <p:cNvPr id="15" name="正方形/長方形 14">
            <a:extLst>
              <a:ext uri="{FF2B5EF4-FFF2-40B4-BE49-F238E27FC236}">
                <a16:creationId xmlns:a16="http://schemas.microsoft.com/office/drawing/2014/main" id="{AA89E310-B19C-D775-0CA2-8C6A2B2E0D71}"/>
              </a:ext>
            </a:extLst>
          </p:cNvPr>
          <p:cNvSpPr/>
          <p:nvPr/>
        </p:nvSpPr>
        <p:spPr>
          <a:xfrm>
            <a:off x="0" y="2483788"/>
            <a:ext cx="9144000" cy="4358440"/>
          </a:xfrm>
          <a:prstGeom prst="rect">
            <a:avLst/>
          </a:prstGeom>
          <a:solidFill>
            <a:srgbClr val="FFFF8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" name="テキスト ボックス 15">
            <a:extLst>
              <a:ext uri="{FF2B5EF4-FFF2-40B4-BE49-F238E27FC236}">
                <a16:creationId xmlns:a16="http://schemas.microsoft.com/office/drawing/2014/main" id="{EA8FECFB-EB29-EBE3-04D7-05BF36CC92D9}"/>
              </a:ext>
            </a:extLst>
          </p:cNvPr>
          <p:cNvSpPr txBox="1"/>
          <p:nvPr/>
        </p:nvSpPr>
        <p:spPr>
          <a:xfrm>
            <a:off x="537493" y="2732438"/>
            <a:ext cx="8069014" cy="163121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just"/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〇 </a:t>
            </a:r>
            <a:r>
              <a:rPr kumimoji="1" lang="en-US" altLang="ja-JP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They </a:t>
            </a:r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が</a:t>
            </a:r>
            <a:r>
              <a:rPr kumimoji="1" lang="en-US" altLang="ja-JP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S</a:t>
            </a:r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（主語）、 </a:t>
            </a:r>
            <a:r>
              <a:rPr kumimoji="1" lang="en-US" altLang="ja-JP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looked </a:t>
            </a:r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が</a:t>
            </a:r>
            <a:r>
              <a:rPr kumimoji="1" lang="en-US" altLang="ja-JP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V</a:t>
            </a:r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（動詞）です。</a:t>
            </a:r>
            <a:endParaRPr kumimoji="1" lang="en-US" altLang="ja-JP" sz="2000" b="1" dirty="0">
              <a:solidFill>
                <a:schemeClr val="tx1">
                  <a:lumMod val="85000"/>
                  <a:lumOff val="15000"/>
                </a:schemeClr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  <a:cs typeface="Z@R677.tmp" panose="020B0702020203020207" pitchFamily="50" charset="-128"/>
            </a:endParaRPr>
          </a:p>
          <a:p>
            <a:pPr algn="just"/>
            <a:endParaRPr kumimoji="1" lang="ja-JP" altLang="en-US" sz="2000" b="1" dirty="0">
              <a:solidFill>
                <a:schemeClr val="tx1">
                  <a:lumMod val="85000"/>
                  <a:lumOff val="15000"/>
                </a:schemeClr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  <a:cs typeface="Z@R677.tmp" panose="020B0702020203020207" pitchFamily="50" charset="-128"/>
            </a:endParaRPr>
          </a:p>
          <a:p>
            <a:pPr algn="just"/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〇 </a:t>
            </a:r>
            <a:r>
              <a:rPr kumimoji="1" lang="en-US" altLang="ja-JP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at many old clocks </a:t>
            </a:r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は修飾語で副詞のはたらきです。</a:t>
            </a:r>
          </a:p>
          <a:p>
            <a:pPr algn="just"/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    「たくさんの古い時計を」という意味をもち、</a:t>
            </a:r>
          </a:p>
          <a:p>
            <a:pPr algn="just"/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　　動詞 </a:t>
            </a:r>
            <a:r>
              <a:rPr kumimoji="1" lang="en-US" altLang="ja-JP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looked </a:t>
            </a:r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を修飾し、「何を見たか」を説明しています。</a:t>
            </a:r>
          </a:p>
        </p:txBody>
      </p:sp>
      <p:pic>
        <p:nvPicPr>
          <p:cNvPr id="17" name="図 16">
            <a:extLst>
              <a:ext uri="{FF2B5EF4-FFF2-40B4-BE49-F238E27FC236}">
                <a16:creationId xmlns:a16="http://schemas.microsoft.com/office/drawing/2014/main" id="{78E4F733-A615-ABD7-8D66-9528DC6C795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5673" y="145059"/>
            <a:ext cx="8732655" cy="531020"/>
          </a:xfrm>
          <a:prstGeom prst="rect">
            <a:avLst/>
          </a:prstGeom>
        </p:spPr>
      </p:pic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03202AD5-0245-7F59-932F-5FA3248D0A88}"/>
              </a:ext>
            </a:extLst>
          </p:cNvPr>
          <p:cNvSpPr txBox="1"/>
          <p:nvPr/>
        </p:nvSpPr>
        <p:spPr>
          <a:xfrm>
            <a:off x="537494" y="1858900"/>
            <a:ext cx="4618706" cy="369332"/>
          </a:xfrm>
          <a:prstGeom prst="rect">
            <a:avLst/>
          </a:prstGeom>
          <a:solidFill>
            <a:srgbClr val="F8CBAD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just"/>
            <a:r>
              <a:rPr kumimoji="1" lang="ja-JP" altLang="en-US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そこで、彼らはたくさんの古い時計を見ました。</a:t>
            </a:r>
          </a:p>
        </p:txBody>
      </p:sp>
    </p:spTree>
    <p:extLst>
      <p:ext uri="{BB962C8B-B14F-4D97-AF65-F5344CB8AC3E}">
        <p14:creationId xmlns:p14="http://schemas.microsoft.com/office/powerpoint/2010/main" val="2656283698"/>
      </p:ext>
    </p:extLst>
  </p:cSld>
  <p:clrMapOvr>
    <a:masterClrMapping/>
  </p:clrMapOvr>
  <p:transition spd="slow">
    <p:push dir="u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2461F9B-202D-16FE-5721-401EC5C30E6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図 3">
            <a:extLst>
              <a:ext uri="{FF2B5EF4-FFF2-40B4-BE49-F238E27FC236}">
                <a16:creationId xmlns:a16="http://schemas.microsoft.com/office/drawing/2014/main" id="{3A6EE0F9-BE28-90D1-0165-1660CBDF1893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33652" b="57403"/>
          <a:stretch>
            <a:fillRect/>
          </a:stretch>
        </p:blipFill>
        <p:spPr>
          <a:xfrm>
            <a:off x="292216" y="971417"/>
            <a:ext cx="8596800" cy="800100"/>
          </a:xfrm>
          <a:prstGeom prst="rect">
            <a:avLst/>
          </a:prstGeom>
        </p:spPr>
      </p:pic>
      <p:sp>
        <p:nvSpPr>
          <p:cNvPr id="15" name="正方形/長方形 14">
            <a:extLst>
              <a:ext uri="{FF2B5EF4-FFF2-40B4-BE49-F238E27FC236}">
                <a16:creationId xmlns:a16="http://schemas.microsoft.com/office/drawing/2014/main" id="{81482625-5A39-21DB-4A25-E9F3DCB36C71}"/>
              </a:ext>
            </a:extLst>
          </p:cNvPr>
          <p:cNvSpPr/>
          <p:nvPr/>
        </p:nvSpPr>
        <p:spPr>
          <a:xfrm>
            <a:off x="0" y="2483788"/>
            <a:ext cx="9144000" cy="4358440"/>
          </a:xfrm>
          <a:prstGeom prst="rect">
            <a:avLst/>
          </a:prstGeom>
          <a:solidFill>
            <a:srgbClr val="FFFF8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" name="テキスト ボックス 15">
            <a:extLst>
              <a:ext uri="{FF2B5EF4-FFF2-40B4-BE49-F238E27FC236}">
                <a16:creationId xmlns:a16="http://schemas.microsoft.com/office/drawing/2014/main" id="{D4E48B2C-52B6-ECED-6E28-C72215E4A109}"/>
              </a:ext>
            </a:extLst>
          </p:cNvPr>
          <p:cNvSpPr txBox="1"/>
          <p:nvPr/>
        </p:nvSpPr>
        <p:spPr>
          <a:xfrm>
            <a:off x="537493" y="2732438"/>
            <a:ext cx="8069014" cy="286232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just"/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〇 </a:t>
            </a:r>
            <a:r>
              <a:rPr kumimoji="1" lang="en-US" altLang="ja-JP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They </a:t>
            </a:r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が</a:t>
            </a:r>
            <a:r>
              <a:rPr kumimoji="1" lang="en-US" altLang="ja-JP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S</a:t>
            </a:r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（主語）、 </a:t>
            </a:r>
            <a:r>
              <a:rPr kumimoji="1" lang="en-US" altLang="ja-JP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arrived </a:t>
            </a:r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が</a:t>
            </a:r>
            <a:r>
              <a:rPr kumimoji="1" lang="en-US" altLang="ja-JP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V</a:t>
            </a:r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（動詞）です。</a:t>
            </a:r>
          </a:p>
          <a:p>
            <a:pPr algn="just"/>
            <a:endParaRPr kumimoji="1" lang="ja-JP" altLang="en-US" sz="2000" b="1" dirty="0">
              <a:solidFill>
                <a:schemeClr val="tx1">
                  <a:lumMod val="85000"/>
                  <a:lumOff val="15000"/>
                </a:schemeClr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  <a:cs typeface="Z@R677.tmp" panose="020B0702020203020207" pitchFamily="50" charset="-128"/>
            </a:endParaRPr>
          </a:p>
          <a:p>
            <a:pPr algn="just"/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〇 </a:t>
            </a:r>
            <a:r>
              <a:rPr kumimoji="1" lang="en-US" altLang="ja-JP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home </a:t>
            </a:r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は副詞です。</a:t>
            </a:r>
          </a:p>
          <a:p>
            <a:pPr algn="just"/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　　「家に」という意味をもち、動詞 </a:t>
            </a:r>
            <a:r>
              <a:rPr kumimoji="1" lang="en-US" altLang="ja-JP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arrived </a:t>
            </a:r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を修飾し、</a:t>
            </a:r>
            <a:endParaRPr kumimoji="1" lang="en-US" altLang="ja-JP" sz="2000" b="1" dirty="0">
              <a:solidFill>
                <a:schemeClr val="tx1">
                  <a:lumMod val="85000"/>
                  <a:lumOff val="15000"/>
                </a:schemeClr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  <a:cs typeface="Z@R677.tmp" panose="020B0702020203020207" pitchFamily="50" charset="-128"/>
            </a:endParaRPr>
          </a:p>
          <a:p>
            <a:pPr algn="just"/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　　「どこに到着したか」を説明しています。</a:t>
            </a:r>
            <a:endParaRPr kumimoji="1" lang="en-US" altLang="ja-JP" sz="2000" b="1" dirty="0">
              <a:solidFill>
                <a:schemeClr val="tx1">
                  <a:lumMod val="85000"/>
                  <a:lumOff val="15000"/>
                </a:schemeClr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  <a:cs typeface="Z@R677.tmp" panose="020B0702020203020207" pitchFamily="50" charset="-128"/>
            </a:endParaRPr>
          </a:p>
          <a:p>
            <a:pPr algn="just"/>
            <a:endParaRPr kumimoji="1" lang="en-US" altLang="ja-JP" sz="2000" b="1" dirty="0">
              <a:solidFill>
                <a:schemeClr val="tx1">
                  <a:lumMod val="85000"/>
                  <a:lumOff val="15000"/>
                </a:schemeClr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  <a:cs typeface="Z@R677.tmp" panose="020B0702020203020207" pitchFamily="50" charset="-128"/>
            </a:endParaRPr>
          </a:p>
          <a:p>
            <a:pPr algn="just"/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〇 </a:t>
            </a:r>
            <a:r>
              <a:rPr kumimoji="1" lang="en-US" altLang="ja-JP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at five </a:t>
            </a:r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は修飾語で副詞のはたらきです。</a:t>
            </a:r>
          </a:p>
          <a:p>
            <a:pPr algn="just"/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 　 「</a:t>
            </a:r>
            <a:r>
              <a:rPr kumimoji="1" lang="en-US" altLang="ja-JP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5</a:t>
            </a:r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時に」という意味をもち、動詞 </a:t>
            </a:r>
            <a:r>
              <a:rPr kumimoji="1" lang="en-US" altLang="ja-JP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arrived </a:t>
            </a:r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を修飾し、</a:t>
            </a:r>
            <a:endParaRPr kumimoji="1" lang="en-US" altLang="ja-JP" sz="2000" b="1" dirty="0">
              <a:solidFill>
                <a:schemeClr val="tx1">
                  <a:lumMod val="85000"/>
                  <a:lumOff val="15000"/>
                </a:schemeClr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  <a:cs typeface="Z@R677.tmp" panose="020B0702020203020207" pitchFamily="50" charset="-128"/>
            </a:endParaRPr>
          </a:p>
          <a:p>
            <a:pPr algn="just"/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　　「いつ到着したか」を説明しています。</a:t>
            </a:r>
          </a:p>
        </p:txBody>
      </p:sp>
      <p:pic>
        <p:nvPicPr>
          <p:cNvPr id="17" name="図 16">
            <a:extLst>
              <a:ext uri="{FF2B5EF4-FFF2-40B4-BE49-F238E27FC236}">
                <a16:creationId xmlns:a16="http://schemas.microsoft.com/office/drawing/2014/main" id="{8A9122E6-F326-686F-CD72-5987DAAA98C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5673" y="145059"/>
            <a:ext cx="8732655" cy="531020"/>
          </a:xfrm>
          <a:prstGeom prst="rect">
            <a:avLst/>
          </a:prstGeom>
        </p:spPr>
      </p:pic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3860683E-0013-4952-5DDD-63DC14F9CF0F}"/>
              </a:ext>
            </a:extLst>
          </p:cNvPr>
          <p:cNvSpPr txBox="1"/>
          <p:nvPr/>
        </p:nvSpPr>
        <p:spPr>
          <a:xfrm>
            <a:off x="537494" y="1858900"/>
            <a:ext cx="3361406" cy="369332"/>
          </a:xfrm>
          <a:prstGeom prst="rect">
            <a:avLst/>
          </a:prstGeom>
          <a:solidFill>
            <a:srgbClr val="F8CBAD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just"/>
            <a:r>
              <a:rPr kumimoji="1" lang="ja-JP" altLang="en-US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彼らは、５時に家に到着しました。</a:t>
            </a:r>
          </a:p>
        </p:txBody>
      </p:sp>
    </p:spTree>
    <p:extLst>
      <p:ext uri="{BB962C8B-B14F-4D97-AF65-F5344CB8AC3E}">
        <p14:creationId xmlns:p14="http://schemas.microsoft.com/office/powerpoint/2010/main" val="459129699"/>
      </p:ext>
    </p:extLst>
  </p:cSld>
  <p:clrMapOvr>
    <a:masterClrMapping/>
  </p:clrMapOvr>
  <p:transition spd="slow">
    <p:push dir="u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90356AD-E684-7A12-0AF2-EF625E67CB4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図 3">
            <a:extLst>
              <a:ext uri="{FF2B5EF4-FFF2-40B4-BE49-F238E27FC236}">
                <a16:creationId xmlns:a16="http://schemas.microsoft.com/office/drawing/2014/main" id="{A5AA39FC-E095-95FC-E07E-2968E138426A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45467" b="34973"/>
          <a:stretch>
            <a:fillRect/>
          </a:stretch>
        </p:blipFill>
        <p:spPr>
          <a:xfrm>
            <a:off x="292216" y="756979"/>
            <a:ext cx="8596800" cy="1749528"/>
          </a:xfrm>
          <a:prstGeom prst="rect">
            <a:avLst/>
          </a:prstGeom>
        </p:spPr>
      </p:pic>
      <p:sp>
        <p:nvSpPr>
          <p:cNvPr id="15" name="正方形/長方形 14">
            <a:extLst>
              <a:ext uri="{FF2B5EF4-FFF2-40B4-BE49-F238E27FC236}">
                <a16:creationId xmlns:a16="http://schemas.microsoft.com/office/drawing/2014/main" id="{9881D049-5B55-E931-D0FD-682899A30A33}"/>
              </a:ext>
            </a:extLst>
          </p:cNvPr>
          <p:cNvSpPr/>
          <p:nvPr/>
        </p:nvSpPr>
        <p:spPr>
          <a:xfrm>
            <a:off x="0" y="3340100"/>
            <a:ext cx="9144000" cy="3517900"/>
          </a:xfrm>
          <a:prstGeom prst="rect">
            <a:avLst/>
          </a:prstGeom>
          <a:solidFill>
            <a:srgbClr val="FFFF8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" name="テキスト ボックス 15">
            <a:extLst>
              <a:ext uri="{FF2B5EF4-FFF2-40B4-BE49-F238E27FC236}">
                <a16:creationId xmlns:a16="http://schemas.microsoft.com/office/drawing/2014/main" id="{ABC11956-2C65-72FC-732A-6877D8DC94BA}"/>
              </a:ext>
            </a:extLst>
          </p:cNvPr>
          <p:cNvSpPr txBox="1"/>
          <p:nvPr/>
        </p:nvSpPr>
        <p:spPr>
          <a:xfrm>
            <a:off x="537493" y="3588750"/>
            <a:ext cx="8069014" cy="286232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ja-JP" altLang="en-US" sz="2000" b="1" u="sng" dirty="0">
                <a:solidFill>
                  <a:srgbClr val="0043C8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① </a:t>
            </a:r>
            <a:r>
              <a:rPr lang="en-US" altLang="ja-JP" sz="2000" b="1" u="sng" dirty="0">
                <a:solidFill>
                  <a:srgbClr val="0043C8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After dinner, </a:t>
            </a:r>
          </a:p>
          <a:p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〇 </a:t>
            </a:r>
            <a:r>
              <a:rPr lang="ja-JP" altLang="en-US" sz="2000" b="1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修飾語で副詞のはたらきです。</a:t>
            </a:r>
          </a:p>
          <a:p>
            <a:r>
              <a:rPr lang="ja-JP" altLang="en-US" sz="2000" b="1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　 「夕食のあとで」という意味をもち、文全体を修飾しています。</a:t>
            </a:r>
            <a:endParaRPr lang="en-US" altLang="ja-JP" sz="2000" b="1" dirty="0"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  <a:p>
            <a:endParaRPr lang="ja-JP" altLang="en-US" sz="2000" b="1" dirty="0"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  <a:p>
            <a:r>
              <a:rPr lang="ja-JP" altLang="en-US" sz="2000" b="1" u="sng" dirty="0">
                <a:solidFill>
                  <a:srgbClr val="0043C8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② </a:t>
            </a:r>
            <a:r>
              <a:rPr lang="en-US" altLang="ja-JP" sz="2000" b="1" u="sng" dirty="0">
                <a:solidFill>
                  <a:srgbClr val="0043C8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he washed the dishes with his sister, </a:t>
            </a:r>
          </a:p>
          <a:p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〇 </a:t>
            </a:r>
            <a:r>
              <a:rPr lang="en-US" altLang="ja-JP" sz="2000" b="1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he </a:t>
            </a:r>
            <a:r>
              <a:rPr lang="ja-JP" altLang="en-US" sz="2000" b="1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が</a:t>
            </a:r>
            <a:r>
              <a:rPr lang="en-US" altLang="ja-JP" sz="2000" b="1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S</a:t>
            </a:r>
            <a:r>
              <a:rPr lang="ja-JP" altLang="en-US" sz="2000" b="1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（主語）、</a:t>
            </a:r>
            <a:r>
              <a:rPr lang="en-US" altLang="ja-JP" sz="2000" b="1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washed </a:t>
            </a:r>
            <a:r>
              <a:rPr lang="ja-JP" altLang="en-US" sz="2000" b="1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が</a:t>
            </a:r>
            <a:r>
              <a:rPr lang="en-US" altLang="ja-JP" sz="2000" b="1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V</a:t>
            </a:r>
            <a:r>
              <a:rPr lang="ja-JP" altLang="en-US" sz="2000" b="1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（動詞）、</a:t>
            </a:r>
            <a:r>
              <a:rPr lang="en-US" altLang="ja-JP" sz="2000" b="1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the dishes </a:t>
            </a:r>
            <a:r>
              <a:rPr lang="ja-JP" altLang="en-US" sz="2000" b="1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が</a:t>
            </a:r>
            <a:r>
              <a:rPr lang="en-US" altLang="ja-JP" sz="2000" b="1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O</a:t>
            </a:r>
            <a:r>
              <a:rPr lang="ja-JP" altLang="en-US" sz="2000" b="1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（目的語）です。</a:t>
            </a:r>
            <a:endParaRPr lang="en-US" altLang="ja-JP" sz="2000" b="1" dirty="0"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  <a:p>
            <a:r>
              <a:rPr lang="ja-JP" altLang="en-US" sz="2000" b="1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○ </a:t>
            </a:r>
            <a:r>
              <a:rPr lang="en-US" altLang="ja-JP" sz="2000" b="1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with his sister </a:t>
            </a:r>
            <a:r>
              <a:rPr lang="ja-JP" altLang="en-US" sz="2000" b="1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は修飾語で副詞のはたらきです。</a:t>
            </a:r>
          </a:p>
          <a:p>
            <a:r>
              <a:rPr lang="ja-JP" altLang="en-US" sz="2000" b="1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    「彼の姉［妹］と一緒に」という意味をもち、</a:t>
            </a:r>
          </a:p>
          <a:p>
            <a:r>
              <a:rPr lang="ja-JP" altLang="en-US" sz="2000" b="1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　　動詞 </a:t>
            </a:r>
            <a:r>
              <a:rPr lang="en-US" altLang="ja-JP" sz="2000" b="1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washed </a:t>
            </a:r>
            <a:r>
              <a:rPr lang="ja-JP" altLang="en-US" sz="2000" b="1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を修飾し、「誰と皿洗いをしたのか」を説明しています。</a:t>
            </a:r>
            <a:endParaRPr kumimoji="1" lang="ja-JP" altLang="en-US" sz="2000" b="1" dirty="0">
              <a:solidFill>
                <a:schemeClr val="tx1">
                  <a:lumMod val="85000"/>
                  <a:lumOff val="15000"/>
                </a:schemeClr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  <a:cs typeface="Z@R677.tmp" panose="020B0702020203020207" pitchFamily="50" charset="-128"/>
            </a:endParaRPr>
          </a:p>
        </p:txBody>
      </p:sp>
      <p:pic>
        <p:nvPicPr>
          <p:cNvPr id="17" name="図 16">
            <a:extLst>
              <a:ext uri="{FF2B5EF4-FFF2-40B4-BE49-F238E27FC236}">
                <a16:creationId xmlns:a16="http://schemas.microsoft.com/office/drawing/2014/main" id="{6CF14F82-2ED7-352C-E2EF-A670CE58043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5673" y="145059"/>
            <a:ext cx="8732655" cy="531020"/>
          </a:xfrm>
          <a:prstGeom prst="rect">
            <a:avLst/>
          </a:prstGeom>
        </p:spPr>
      </p:pic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736A8234-939A-D2E8-4DA0-4B1C82CAB328}"/>
              </a:ext>
            </a:extLst>
          </p:cNvPr>
          <p:cNvSpPr txBox="1"/>
          <p:nvPr/>
        </p:nvSpPr>
        <p:spPr>
          <a:xfrm>
            <a:off x="537494" y="2587407"/>
            <a:ext cx="8250906" cy="646331"/>
          </a:xfrm>
          <a:prstGeom prst="rect">
            <a:avLst/>
          </a:prstGeom>
          <a:solidFill>
            <a:srgbClr val="F8CBAD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just"/>
            <a:r>
              <a:rPr kumimoji="1" lang="ja-JP" altLang="en-US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夕食後、彼はお姉さん［妹さん］と皿を洗い、そして彼らは、いくつかの映画について話しました。</a:t>
            </a:r>
          </a:p>
        </p:txBody>
      </p:sp>
    </p:spTree>
    <p:extLst>
      <p:ext uri="{BB962C8B-B14F-4D97-AF65-F5344CB8AC3E}">
        <p14:creationId xmlns:p14="http://schemas.microsoft.com/office/powerpoint/2010/main" val="4154972889"/>
      </p:ext>
    </p:extLst>
  </p:cSld>
  <p:clrMapOvr>
    <a:masterClrMapping/>
  </p:clrMapOvr>
  <p:transition spd="slow">
    <p:push dir="u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93615F0-29AD-54D3-6BF4-83B8A097D66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図 3">
            <a:extLst>
              <a:ext uri="{FF2B5EF4-FFF2-40B4-BE49-F238E27FC236}">
                <a16:creationId xmlns:a16="http://schemas.microsoft.com/office/drawing/2014/main" id="{F0134B4D-A754-EC15-08E2-6DB2E0545945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45467" b="34973"/>
          <a:stretch>
            <a:fillRect/>
          </a:stretch>
        </p:blipFill>
        <p:spPr>
          <a:xfrm>
            <a:off x="292216" y="756979"/>
            <a:ext cx="8596800" cy="1749528"/>
          </a:xfrm>
          <a:prstGeom prst="rect">
            <a:avLst/>
          </a:prstGeom>
        </p:spPr>
      </p:pic>
      <p:sp>
        <p:nvSpPr>
          <p:cNvPr id="15" name="正方形/長方形 14">
            <a:extLst>
              <a:ext uri="{FF2B5EF4-FFF2-40B4-BE49-F238E27FC236}">
                <a16:creationId xmlns:a16="http://schemas.microsoft.com/office/drawing/2014/main" id="{A9C65194-10EE-0AC0-B318-B1AB471D750F}"/>
              </a:ext>
            </a:extLst>
          </p:cNvPr>
          <p:cNvSpPr/>
          <p:nvPr/>
        </p:nvSpPr>
        <p:spPr>
          <a:xfrm>
            <a:off x="0" y="3340100"/>
            <a:ext cx="9144000" cy="3517900"/>
          </a:xfrm>
          <a:prstGeom prst="rect">
            <a:avLst/>
          </a:prstGeom>
          <a:solidFill>
            <a:srgbClr val="FFFF8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" name="テキスト ボックス 15">
            <a:extLst>
              <a:ext uri="{FF2B5EF4-FFF2-40B4-BE49-F238E27FC236}">
                <a16:creationId xmlns:a16="http://schemas.microsoft.com/office/drawing/2014/main" id="{047099E7-57CC-5BCA-995A-CE0FA2F1B91D}"/>
              </a:ext>
            </a:extLst>
          </p:cNvPr>
          <p:cNvSpPr txBox="1"/>
          <p:nvPr/>
        </p:nvSpPr>
        <p:spPr>
          <a:xfrm>
            <a:off x="537493" y="3588750"/>
            <a:ext cx="8069014" cy="286232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ja-JP" altLang="en-US" sz="2000" b="1" u="sng" dirty="0">
                <a:solidFill>
                  <a:srgbClr val="0043C8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③ </a:t>
            </a:r>
            <a:r>
              <a:rPr lang="en-US" altLang="ja-JP" sz="2000" b="1" u="sng" dirty="0">
                <a:solidFill>
                  <a:srgbClr val="0043C8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and they talked about some movies.</a:t>
            </a:r>
          </a:p>
          <a:p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〇 </a:t>
            </a:r>
            <a:r>
              <a:rPr kumimoji="1" lang="en-US" altLang="ja-JP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they </a:t>
            </a:r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が</a:t>
            </a:r>
            <a:r>
              <a:rPr kumimoji="1" lang="en-US" altLang="ja-JP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S</a:t>
            </a:r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（主語）、</a:t>
            </a:r>
            <a:r>
              <a:rPr kumimoji="1" lang="en-US" altLang="ja-JP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talked </a:t>
            </a:r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が</a:t>
            </a:r>
            <a:r>
              <a:rPr kumimoji="1" lang="en-US" altLang="ja-JP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V</a:t>
            </a:r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（動詞）です。</a:t>
            </a:r>
          </a:p>
          <a:p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　　この </a:t>
            </a:r>
            <a:r>
              <a:rPr kumimoji="1" lang="en-US" altLang="ja-JP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they </a:t>
            </a:r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は、＝ </a:t>
            </a:r>
            <a:r>
              <a:rPr kumimoji="1" lang="en-US" altLang="ja-JP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he and his sister</a:t>
            </a:r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 です。</a:t>
            </a:r>
            <a:endParaRPr kumimoji="1" lang="en-US" altLang="ja-JP" sz="2000" b="1" dirty="0">
              <a:solidFill>
                <a:schemeClr val="tx1">
                  <a:lumMod val="85000"/>
                  <a:lumOff val="15000"/>
                </a:schemeClr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  <a:cs typeface="Z@R677.tmp" panose="020B0702020203020207" pitchFamily="50" charset="-128"/>
            </a:endParaRPr>
          </a:p>
          <a:p>
            <a:r>
              <a:rPr lang="ja-JP" altLang="en-US" sz="2000" b="1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○ </a:t>
            </a:r>
            <a:r>
              <a:rPr lang="en-US" altLang="ja-JP" sz="2000" b="1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about some movies </a:t>
            </a:r>
            <a:r>
              <a:rPr lang="ja-JP" altLang="en-US" sz="2000" b="1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は修飾語で副詞のはたらきです。</a:t>
            </a:r>
          </a:p>
          <a:p>
            <a:r>
              <a:rPr lang="ja-JP" altLang="en-US" sz="2000" b="1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    「いくつかの映画について」という意味をもち、</a:t>
            </a:r>
          </a:p>
          <a:p>
            <a:r>
              <a:rPr lang="ja-JP" altLang="en-US" sz="2000" b="1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　　動詞 </a:t>
            </a:r>
            <a:r>
              <a:rPr lang="en-US" altLang="ja-JP" sz="2000" b="1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talked </a:t>
            </a:r>
            <a:r>
              <a:rPr lang="ja-JP" altLang="en-US" sz="2000" b="1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を修飾し、「何について話したか」を説明しています。</a:t>
            </a:r>
          </a:p>
          <a:p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〇 </a:t>
            </a:r>
            <a:r>
              <a:rPr kumimoji="1" lang="en-US" altLang="ja-JP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and </a:t>
            </a:r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は、前の文「</a:t>
            </a:r>
            <a:r>
              <a:rPr kumimoji="1" lang="en-US" altLang="ja-JP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he washed...</a:t>
            </a:r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」と後ろの文「</a:t>
            </a:r>
            <a:r>
              <a:rPr kumimoji="1" lang="en-US" altLang="ja-JP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they talked...</a:t>
            </a:r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」を</a:t>
            </a:r>
            <a:endParaRPr kumimoji="1" lang="en-US" altLang="ja-JP" sz="2000" b="1" dirty="0">
              <a:solidFill>
                <a:schemeClr val="tx1">
                  <a:lumMod val="85000"/>
                  <a:lumOff val="15000"/>
                </a:schemeClr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  <a:cs typeface="Z@R677.tmp" panose="020B0702020203020207" pitchFamily="50" charset="-128"/>
            </a:endParaRPr>
          </a:p>
          <a:p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　　対等な関係で結びつけています。</a:t>
            </a:r>
            <a:endParaRPr kumimoji="1" lang="en-US" altLang="ja-JP" sz="2000" b="1" dirty="0">
              <a:solidFill>
                <a:schemeClr val="tx1">
                  <a:lumMod val="85000"/>
                  <a:lumOff val="15000"/>
                </a:schemeClr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  <a:cs typeface="Z@R677.tmp" panose="020B0702020203020207" pitchFamily="50" charset="-128"/>
            </a:endParaRPr>
          </a:p>
          <a:p>
            <a:endParaRPr kumimoji="1" lang="ja-JP" altLang="en-US" sz="2000" b="1" dirty="0">
              <a:solidFill>
                <a:schemeClr val="tx1">
                  <a:lumMod val="85000"/>
                  <a:lumOff val="15000"/>
                </a:schemeClr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  <a:cs typeface="Z@R677.tmp" panose="020B0702020203020207" pitchFamily="50" charset="-128"/>
            </a:endParaRPr>
          </a:p>
        </p:txBody>
      </p:sp>
      <p:pic>
        <p:nvPicPr>
          <p:cNvPr id="17" name="図 16">
            <a:extLst>
              <a:ext uri="{FF2B5EF4-FFF2-40B4-BE49-F238E27FC236}">
                <a16:creationId xmlns:a16="http://schemas.microsoft.com/office/drawing/2014/main" id="{BE7D0287-2BA0-2444-371F-6A8C5144072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5673" y="145059"/>
            <a:ext cx="8732655" cy="531020"/>
          </a:xfrm>
          <a:prstGeom prst="rect">
            <a:avLst/>
          </a:prstGeom>
        </p:spPr>
      </p:pic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CA097057-739D-FE2C-54ED-F6927E94530E}"/>
              </a:ext>
            </a:extLst>
          </p:cNvPr>
          <p:cNvSpPr txBox="1"/>
          <p:nvPr/>
        </p:nvSpPr>
        <p:spPr>
          <a:xfrm>
            <a:off x="537494" y="2587407"/>
            <a:ext cx="8250906" cy="646331"/>
          </a:xfrm>
          <a:prstGeom prst="rect">
            <a:avLst/>
          </a:prstGeom>
          <a:solidFill>
            <a:srgbClr val="F8CBAD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just"/>
            <a:r>
              <a:rPr kumimoji="1" lang="ja-JP" altLang="en-US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夕食後、彼はお姉さん［妹さん］と皿を洗い、そして彼らは、いくつかの映画について話しました。</a:t>
            </a:r>
          </a:p>
        </p:txBody>
      </p:sp>
    </p:spTree>
    <p:extLst>
      <p:ext uri="{BB962C8B-B14F-4D97-AF65-F5344CB8AC3E}">
        <p14:creationId xmlns:p14="http://schemas.microsoft.com/office/powerpoint/2010/main" val="21266904"/>
      </p:ext>
    </p:extLst>
  </p:cSld>
  <p:clrMapOvr>
    <a:masterClrMapping/>
  </p:clrMapOvr>
  <p:transition spd="med">
    <p:pull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5CA73E1-A96D-5463-8CA4-F9D5E1D1215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>
            <a:extLst>
              <a:ext uri="{FF2B5EF4-FFF2-40B4-BE49-F238E27FC236}">
                <a16:creationId xmlns:a16="http://schemas.microsoft.com/office/drawing/2014/main" id="{DE3CB940-1752-1C46-4224-032CC1DFA2B6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67280" b="23349"/>
          <a:stretch>
            <a:fillRect/>
          </a:stretch>
        </p:blipFill>
        <p:spPr>
          <a:xfrm>
            <a:off x="292216" y="844417"/>
            <a:ext cx="8596800" cy="838200"/>
          </a:xfrm>
          <a:prstGeom prst="rect">
            <a:avLst/>
          </a:prstGeom>
        </p:spPr>
      </p:pic>
      <p:sp>
        <p:nvSpPr>
          <p:cNvPr id="15" name="正方形/長方形 14">
            <a:extLst>
              <a:ext uri="{FF2B5EF4-FFF2-40B4-BE49-F238E27FC236}">
                <a16:creationId xmlns:a16="http://schemas.microsoft.com/office/drawing/2014/main" id="{441F5CBD-27C3-A8EE-C51F-1560DE54E1A2}"/>
              </a:ext>
            </a:extLst>
          </p:cNvPr>
          <p:cNvSpPr/>
          <p:nvPr/>
        </p:nvSpPr>
        <p:spPr>
          <a:xfrm>
            <a:off x="0" y="2483788"/>
            <a:ext cx="9144000" cy="4358440"/>
          </a:xfrm>
          <a:prstGeom prst="rect">
            <a:avLst/>
          </a:prstGeom>
          <a:solidFill>
            <a:srgbClr val="FFFF8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" name="テキスト ボックス 15">
            <a:extLst>
              <a:ext uri="{FF2B5EF4-FFF2-40B4-BE49-F238E27FC236}">
                <a16:creationId xmlns:a16="http://schemas.microsoft.com/office/drawing/2014/main" id="{86FF9F74-97F0-7421-1AFE-01742F20744B}"/>
              </a:ext>
            </a:extLst>
          </p:cNvPr>
          <p:cNvSpPr txBox="1"/>
          <p:nvPr/>
        </p:nvSpPr>
        <p:spPr>
          <a:xfrm>
            <a:off x="537493" y="2732438"/>
            <a:ext cx="8069014" cy="286232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ja-JP" altLang="en-US" sz="2000" b="1" u="sng" dirty="0">
                <a:solidFill>
                  <a:srgbClr val="0043C8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① </a:t>
            </a:r>
            <a:r>
              <a:rPr lang="en-US" altLang="ja-JP" sz="2000" b="1" u="sng" dirty="0">
                <a:solidFill>
                  <a:srgbClr val="0043C8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After that, </a:t>
            </a:r>
          </a:p>
          <a:p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〇 </a:t>
            </a:r>
            <a:r>
              <a:rPr lang="ja-JP" altLang="en-US" sz="2000" b="1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修飾語で副詞のはたらきです。</a:t>
            </a:r>
          </a:p>
          <a:p>
            <a:r>
              <a:rPr lang="ja-JP" altLang="en-US" sz="2000" b="1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　 「そのあと」という意味をもち、文全体を修飾しています。</a:t>
            </a:r>
            <a:endParaRPr lang="en-US" altLang="ja-JP" sz="2000" b="1" dirty="0"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  <a:p>
            <a:endParaRPr lang="ja-JP" altLang="en-US" sz="2000" b="1" dirty="0"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  <a:p>
            <a:r>
              <a:rPr lang="ja-JP" altLang="en-US" sz="2000" b="1" u="sng" dirty="0">
                <a:solidFill>
                  <a:srgbClr val="0043C8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② </a:t>
            </a:r>
            <a:r>
              <a:rPr lang="en-US" altLang="ja-JP" sz="2000" b="1" u="sng" dirty="0">
                <a:solidFill>
                  <a:srgbClr val="0043C8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he studied English in his room.</a:t>
            </a:r>
          </a:p>
          <a:p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〇 </a:t>
            </a:r>
            <a:r>
              <a:rPr lang="en-US" altLang="ja-JP" sz="2000" b="1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he </a:t>
            </a:r>
            <a:r>
              <a:rPr lang="ja-JP" altLang="en-US" sz="2000" b="1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が</a:t>
            </a:r>
            <a:r>
              <a:rPr lang="en-US" altLang="ja-JP" sz="2000" b="1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S</a:t>
            </a:r>
            <a:r>
              <a:rPr lang="ja-JP" altLang="en-US" sz="2000" b="1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（主語）、</a:t>
            </a:r>
            <a:r>
              <a:rPr lang="en-US" altLang="ja-JP" sz="2000" b="1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studied </a:t>
            </a:r>
            <a:r>
              <a:rPr lang="ja-JP" altLang="en-US" sz="2000" b="1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が</a:t>
            </a:r>
            <a:r>
              <a:rPr lang="en-US" altLang="ja-JP" sz="2000" b="1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V</a:t>
            </a:r>
            <a:r>
              <a:rPr lang="ja-JP" altLang="en-US" sz="2000" b="1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（動詞）、</a:t>
            </a:r>
            <a:r>
              <a:rPr lang="en-US" altLang="ja-JP" sz="2000" b="1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English </a:t>
            </a:r>
            <a:r>
              <a:rPr lang="ja-JP" altLang="en-US" sz="2000" b="1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が</a:t>
            </a:r>
            <a:r>
              <a:rPr lang="en-US" altLang="ja-JP" sz="2000" b="1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O</a:t>
            </a:r>
            <a:r>
              <a:rPr lang="ja-JP" altLang="en-US" sz="2000" b="1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（目的語）です。</a:t>
            </a:r>
            <a:endParaRPr lang="en-US" altLang="ja-JP" sz="2000" b="1" dirty="0"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  <a:p>
            <a:r>
              <a:rPr lang="ja-JP" altLang="en-US" sz="2000" b="1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○ </a:t>
            </a:r>
            <a:r>
              <a:rPr lang="en-US" altLang="ja-JP" sz="2000" b="1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in his room </a:t>
            </a:r>
            <a:r>
              <a:rPr lang="ja-JP" altLang="en-US" sz="2000" b="1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は修飾語で副詞のはたらきです。</a:t>
            </a:r>
          </a:p>
          <a:p>
            <a:r>
              <a:rPr lang="ja-JP" altLang="en-US" sz="2000" b="1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    「彼の部屋で」という意味をもち、</a:t>
            </a:r>
          </a:p>
          <a:p>
            <a:r>
              <a:rPr lang="ja-JP" altLang="en-US" sz="2000" b="1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　　動詞 </a:t>
            </a:r>
            <a:r>
              <a:rPr lang="en-US" altLang="ja-JP" sz="2000" b="1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studied </a:t>
            </a:r>
            <a:r>
              <a:rPr lang="ja-JP" altLang="en-US" sz="2000" b="1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を修飾し、「どこで勉強したのか」を説明しています。</a:t>
            </a:r>
            <a:endParaRPr kumimoji="1" lang="ja-JP" altLang="en-US" sz="2000" b="1" dirty="0">
              <a:solidFill>
                <a:schemeClr val="tx1">
                  <a:lumMod val="85000"/>
                  <a:lumOff val="15000"/>
                </a:schemeClr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  <a:cs typeface="Z@R677.tmp" panose="020B0702020203020207" pitchFamily="50" charset="-128"/>
            </a:endParaRPr>
          </a:p>
        </p:txBody>
      </p:sp>
      <p:pic>
        <p:nvPicPr>
          <p:cNvPr id="17" name="図 16">
            <a:extLst>
              <a:ext uri="{FF2B5EF4-FFF2-40B4-BE49-F238E27FC236}">
                <a16:creationId xmlns:a16="http://schemas.microsoft.com/office/drawing/2014/main" id="{EE40F0AD-FBEB-BC35-724D-1044AF0888A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5673" y="145059"/>
            <a:ext cx="8732655" cy="531020"/>
          </a:xfrm>
          <a:prstGeom prst="rect">
            <a:avLst/>
          </a:prstGeom>
        </p:spPr>
      </p:pic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34757618-2FCB-5F7F-683F-5C8E9327B4A2}"/>
              </a:ext>
            </a:extLst>
          </p:cNvPr>
          <p:cNvSpPr txBox="1"/>
          <p:nvPr/>
        </p:nvSpPr>
        <p:spPr>
          <a:xfrm>
            <a:off x="537494" y="1858900"/>
            <a:ext cx="4136106" cy="369332"/>
          </a:xfrm>
          <a:prstGeom prst="rect">
            <a:avLst/>
          </a:prstGeom>
          <a:solidFill>
            <a:srgbClr val="F8CBAD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just"/>
            <a:r>
              <a:rPr kumimoji="1" lang="ja-JP" altLang="en-US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その後、彼は部屋で英語を勉強しました。</a:t>
            </a:r>
          </a:p>
        </p:txBody>
      </p:sp>
    </p:spTree>
    <p:extLst>
      <p:ext uri="{BB962C8B-B14F-4D97-AF65-F5344CB8AC3E}">
        <p14:creationId xmlns:p14="http://schemas.microsoft.com/office/powerpoint/2010/main" val="3987251657"/>
      </p:ext>
    </p:extLst>
  </p:cSld>
  <p:clrMapOvr>
    <a:masterClrMapping/>
  </p:clrMapOvr>
  <p:transition spd="slow">
    <p:push dir="u"/>
  </p:transition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16554</TotalTime>
  <Words>813</Words>
  <Application>Microsoft Office PowerPoint</Application>
  <PresentationFormat>画面に合わせる (4:3)</PresentationFormat>
  <Paragraphs>66</Paragraphs>
  <Slides>8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6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8</vt:i4>
      </vt:variant>
    </vt:vector>
  </HeadingPairs>
  <TitlesOfParts>
    <vt:vector size="15" baseType="lpstr">
      <vt:lpstr>ＭＳ Ｐゴシック</vt:lpstr>
      <vt:lpstr>メイリオ</vt:lpstr>
      <vt:lpstr>游ゴシック</vt:lpstr>
      <vt:lpstr>Arial</vt:lpstr>
      <vt:lpstr>Calibri</vt:lpstr>
      <vt:lpstr>Calibri Light</vt:lpstr>
      <vt:lpstr>Office テーマ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平河泰行</dc:creator>
  <cp:lastModifiedBy>prof501</cp:lastModifiedBy>
  <cp:revision>2108</cp:revision>
  <cp:lastPrinted>2016-06-23T16:36:17Z</cp:lastPrinted>
  <dcterms:created xsi:type="dcterms:W3CDTF">2016-05-30T03:13:09Z</dcterms:created>
  <dcterms:modified xsi:type="dcterms:W3CDTF">2025-09-30T05:55:51Z</dcterms:modified>
</cp:coreProperties>
</file>