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3672" r:id="rId2"/>
    <p:sldId id="3695" r:id="rId3"/>
    <p:sldId id="4311" r:id="rId4"/>
    <p:sldId id="4312" r:id="rId5"/>
    <p:sldId id="4318" r:id="rId6"/>
    <p:sldId id="4313" r:id="rId7"/>
    <p:sldId id="4319" r:id="rId8"/>
    <p:sldId id="4320" r:id="rId9"/>
    <p:sldId id="4321" r:id="rId10"/>
    <p:sldId id="4314" r:id="rId11"/>
    <p:sldId id="4323" r:id="rId12"/>
    <p:sldId id="4324" r:id="rId13"/>
    <p:sldId id="4315" r:id="rId14"/>
    <p:sldId id="4316" r:id="rId15"/>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a:srgbClr val="005C2A"/>
    <a:srgbClr val="00FF00"/>
    <a:srgbClr val="FFFF8B"/>
    <a:srgbClr val="B4FEB4"/>
    <a:srgbClr val="FF3399"/>
    <a:srgbClr val="0043C8"/>
    <a:srgbClr val="FFFF00"/>
    <a:srgbClr val="CC3399"/>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02" autoAdjust="0"/>
    <p:restoredTop sz="94270" autoAdjust="0"/>
  </p:normalViewPr>
  <p:slideViewPr>
    <p:cSldViewPr snapToGrid="0">
      <p:cViewPr varScale="1">
        <p:scale>
          <a:sx n="113" d="100"/>
          <a:sy n="113" d="100"/>
        </p:scale>
        <p:origin x="1830" y="108"/>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2034" tIns="46017" rIns="92034" bIns="460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2034" tIns="46017" rIns="92034" bIns="46017" rtlCol="0"/>
          <a:lstStyle>
            <a:lvl1pPr algn="r">
              <a:defRPr sz="1200"/>
            </a:lvl1pPr>
          </a:lstStyle>
          <a:p>
            <a:fld id="{2B1F34B9-0AC5-4E73-BF1F-21CCB564203A}" type="datetimeFigureOut">
              <a:rPr kumimoji="1" lang="ja-JP" altLang="en-US" smtClean="0"/>
              <a:t>2025/9/30</a:t>
            </a:fld>
            <a:endParaRPr kumimoji="1" lang="ja-JP" altLang="en-US"/>
          </a:p>
        </p:txBody>
      </p:sp>
      <p:sp>
        <p:nvSpPr>
          <p:cNvPr id="4" name="フッター プレースホルダー 3"/>
          <p:cNvSpPr>
            <a:spLocks noGrp="1"/>
          </p:cNvSpPr>
          <p:nvPr>
            <p:ph type="ftr" sz="quarter" idx="2"/>
          </p:nvPr>
        </p:nvSpPr>
        <p:spPr>
          <a:xfrm>
            <a:off x="0" y="9428584"/>
            <a:ext cx="2945659" cy="498055"/>
          </a:xfrm>
          <a:prstGeom prst="rect">
            <a:avLst/>
          </a:prstGeom>
        </p:spPr>
        <p:txBody>
          <a:bodyPr vert="horz" lIns="92034" tIns="46017" rIns="92034" bIns="460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2034" tIns="46017" rIns="92034" bIns="46017" rtlCol="0" anchor="b"/>
          <a:lstStyle>
            <a:lvl1pPr algn="r">
              <a:defRPr sz="1200"/>
            </a:lvl1pPr>
          </a:lstStyle>
          <a:p>
            <a:fld id="{9E2676CF-156D-46B0-A308-5BE7C3EAC667}" type="slidenum">
              <a:rPr kumimoji="1" lang="ja-JP" altLang="en-US" smtClean="0"/>
              <a:t>‹#›</a:t>
            </a:fld>
            <a:endParaRPr kumimoji="1" lang="ja-JP" altLang="en-US"/>
          </a:p>
        </p:txBody>
      </p:sp>
    </p:spTree>
    <p:extLst>
      <p:ext uri="{BB962C8B-B14F-4D97-AF65-F5344CB8AC3E}">
        <p14:creationId xmlns:p14="http://schemas.microsoft.com/office/powerpoint/2010/main" val="3965149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72" cy="498008"/>
          </a:xfrm>
          <a:prstGeom prst="rect">
            <a:avLst/>
          </a:prstGeom>
        </p:spPr>
        <p:txBody>
          <a:bodyPr vert="horz" lIns="92034" tIns="46017" rIns="92034" bIns="460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1002" y="0"/>
            <a:ext cx="2945072" cy="498008"/>
          </a:xfrm>
          <a:prstGeom prst="rect">
            <a:avLst/>
          </a:prstGeom>
        </p:spPr>
        <p:txBody>
          <a:bodyPr vert="horz" lIns="92034" tIns="46017" rIns="92034" bIns="46017" rtlCol="0"/>
          <a:lstStyle>
            <a:lvl1pPr algn="r">
              <a:defRPr sz="1200"/>
            </a:lvl1pPr>
          </a:lstStyle>
          <a:p>
            <a:fld id="{594C8D1A-E903-4CC0-AEC9-4041A386BBE5}" type="datetimeFigureOut">
              <a:rPr kumimoji="1" lang="ja-JP" altLang="en-US" smtClean="0"/>
              <a:t>2025/9/30</a:t>
            </a:fld>
            <a:endParaRPr kumimoji="1" lang="ja-JP" altLang="en-US"/>
          </a:p>
        </p:txBody>
      </p:sp>
      <p:sp>
        <p:nvSpPr>
          <p:cNvPr id="4" name="スライド イメージ プレースホルダー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2034" tIns="46017" rIns="92034" bIns="46017" rtlCol="0" anchor="ctr"/>
          <a:lstStyle/>
          <a:p>
            <a:endParaRPr lang="ja-JP" altLang="en-US"/>
          </a:p>
        </p:txBody>
      </p:sp>
      <p:sp>
        <p:nvSpPr>
          <p:cNvPr id="5" name="ノート プレースホルダー 4"/>
          <p:cNvSpPr>
            <a:spLocks noGrp="1"/>
          </p:cNvSpPr>
          <p:nvPr>
            <p:ph type="body" sz="quarter" idx="3"/>
          </p:nvPr>
        </p:nvSpPr>
        <p:spPr>
          <a:xfrm>
            <a:off x="680249" y="4777365"/>
            <a:ext cx="5437179" cy="3909042"/>
          </a:xfrm>
          <a:prstGeom prst="rect">
            <a:avLst/>
          </a:prstGeom>
        </p:spPr>
        <p:txBody>
          <a:bodyPr vert="horz" lIns="92034" tIns="46017" rIns="92034" bIns="460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30"/>
            <a:ext cx="2945072" cy="498008"/>
          </a:xfrm>
          <a:prstGeom prst="rect">
            <a:avLst/>
          </a:prstGeom>
        </p:spPr>
        <p:txBody>
          <a:bodyPr vert="horz" lIns="92034" tIns="46017" rIns="92034" bIns="460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1002" y="9428630"/>
            <a:ext cx="2945072" cy="498008"/>
          </a:xfrm>
          <a:prstGeom prst="rect">
            <a:avLst/>
          </a:prstGeom>
        </p:spPr>
        <p:txBody>
          <a:bodyPr vert="horz" lIns="92034" tIns="46017" rIns="92034" bIns="46017" rtlCol="0" anchor="b"/>
          <a:lstStyle>
            <a:lvl1pPr algn="r">
              <a:defRPr sz="1200"/>
            </a:lvl1pPr>
          </a:lstStyle>
          <a:p>
            <a:fld id="{EE94831B-95E8-4741-AC9E-FAE0388C9AD4}" type="slidenum">
              <a:rPr kumimoji="1" lang="ja-JP" altLang="en-US" smtClean="0"/>
              <a:t>‹#›</a:t>
            </a:fld>
            <a:endParaRPr kumimoji="1" lang="ja-JP" altLang="en-US"/>
          </a:p>
        </p:txBody>
      </p:sp>
    </p:spTree>
    <p:extLst>
      <p:ext uri="{BB962C8B-B14F-4D97-AF65-F5344CB8AC3E}">
        <p14:creationId xmlns:p14="http://schemas.microsoft.com/office/powerpoint/2010/main" val="25760929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335575266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332317179"/>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1579450813"/>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41748268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631753082"/>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5995711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019854406"/>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330794228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568361322"/>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410037060"/>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81BB68-B616-4D86-9C97-9FCD2C2CF585}"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2515527187"/>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1BB68-B616-4D86-9C97-9FCD2C2CF585}" type="datetimeFigureOut">
              <a:rPr kumimoji="1" lang="ja-JP" altLang="en-US" smtClean="0"/>
              <a:t>2025/9/30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5E725A-AB95-4751-B3B4-75D93484A166}" type="slidenum">
              <a:rPr kumimoji="1" lang="ja-JP" altLang="en-US" smtClean="0"/>
              <a:t>‹#›</a:t>
            </a:fld>
            <a:endParaRPr kumimoji="1" lang="ja-JP" altLang="en-US"/>
          </a:p>
        </p:txBody>
      </p:sp>
    </p:spTree>
    <p:extLst>
      <p:ext uri="{BB962C8B-B14F-4D97-AF65-F5344CB8AC3E}">
        <p14:creationId xmlns:p14="http://schemas.microsoft.com/office/powerpoint/2010/main" val="31944093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2E754-2A77-2F41-5116-DD89B5631FC5}"/>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648F03B-C962-3D60-4677-0FF25B9F9A28}"/>
              </a:ext>
            </a:extLst>
          </p:cNvPr>
          <p:cNvSpPr txBox="1"/>
          <p:nvPr/>
        </p:nvSpPr>
        <p:spPr>
          <a:xfrm>
            <a:off x="446847" y="2037213"/>
            <a:ext cx="8440806" cy="923330"/>
          </a:xfrm>
          <a:prstGeom prst="rect">
            <a:avLst/>
          </a:prstGeom>
          <a:noFill/>
        </p:spPr>
        <p:txBody>
          <a:bodyPr wrap="square" rtlCol="0">
            <a:spAutoFit/>
          </a:bodyPr>
          <a:lstStyle/>
          <a:p>
            <a:pPr algn="ctr"/>
            <a:r>
              <a:rPr kumimoji="1" lang="ja-JP" altLang="en-US" sz="5400" b="1" dirty="0">
                <a:solidFill>
                  <a:schemeClr val="tx1">
                    <a:lumMod val="85000"/>
                    <a:lumOff val="15000"/>
                  </a:schemeClr>
                </a:solidFill>
                <a:latin typeface="メイリオ" panose="020B0604030504040204" pitchFamily="50" charset="-128"/>
                <a:ea typeface="メイリオ" panose="020B0604030504040204" pitchFamily="50" charset="-128"/>
              </a:rPr>
              <a:t>構造を確認しましょう。</a:t>
            </a:r>
          </a:p>
        </p:txBody>
      </p:sp>
      <p:sp>
        <p:nvSpPr>
          <p:cNvPr id="3" name="正方形/長方形 2">
            <a:extLst>
              <a:ext uri="{FF2B5EF4-FFF2-40B4-BE49-F238E27FC236}">
                <a16:creationId xmlns:a16="http://schemas.microsoft.com/office/drawing/2014/main" id="{3DD9FE13-4172-2969-BAB2-3609D3A1F728}"/>
              </a:ext>
            </a:extLst>
          </p:cNvPr>
          <p:cNvSpPr/>
          <p:nvPr/>
        </p:nvSpPr>
        <p:spPr>
          <a:xfrm>
            <a:off x="66261" y="0"/>
            <a:ext cx="9011478" cy="6857999"/>
          </a:xfrm>
          <a:prstGeom prst="rect">
            <a:avLst/>
          </a:prstGeom>
          <a:noFill/>
          <a:ln w="1270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0249848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26F88-A60B-3970-55FB-8CDC9225C638}"/>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10C4C4FB-06A1-DEEF-501C-F54BFB35431F}"/>
              </a:ext>
            </a:extLst>
          </p:cNvPr>
          <p:cNvPicPr>
            <a:picLocks noChangeAspect="1"/>
          </p:cNvPicPr>
          <p:nvPr/>
        </p:nvPicPr>
        <p:blipFill>
          <a:blip r:embed="rId2"/>
          <a:stretch>
            <a:fillRect/>
          </a:stretch>
        </p:blipFill>
        <p:spPr>
          <a:xfrm>
            <a:off x="292216" y="676079"/>
            <a:ext cx="8596105" cy="2408129"/>
          </a:xfrm>
          <a:prstGeom prst="rect">
            <a:avLst/>
          </a:prstGeom>
        </p:spPr>
      </p:pic>
      <p:sp>
        <p:nvSpPr>
          <p:cNvPr id="15" name="正方形/長方形 14">
            <a:extLst>
              <a:ext uri="{FF2B5EF4-FFF2-40B4-BE49-F238E27FC236}">
                <a16:creationId xmlns:a16="http://schemas.microsoft.com/office/drawing/2014/main" id="{78CC3D32-6955-EE50-062E-DBE61565589F}"/>
              </a:ext>
            </a:extLst>
          </p:cNvPr>
          <p:cNvSpPr/>
          <p:nvPr/>
        </p:nvSpPr>
        <p:spPr>
          <a:xfrm>
            <a:off x="0" y="3868088"/>
            <a:ext cx="9144000" cy="2989912"/>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896D6F4C-62C7-E632-7411-76C881EAE5FD}"/>
              </a:ext>
            </a:extLst>
          </p:cNvPr>
          <p:cNvSpPr txBox="1"/>
          <p:nvPr/>
        </p:nvSpPr>
        <p:spPr>
          <a:xfrm>
            <a:off x="537493" y="4116738"/>
            <a:ext cx="8069014" cy="193899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①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I answered,</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lang="en-US" altLang="ja-JP" sz="2000" b="1" dirty="0">
                <a:latin typeface="ＭＳ Ｐゴシック" panose="020B0600070205080204" pitchFamily="50" charset="-128"/>
                <a:ea typeface="ＭＳ Ｐゴシック" panose="020B0600070205080204" pitchFamily="50" charset="-128"/>
              </a:rPr>
              <a:t>I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answered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lang="en-US" altLang="ja-JP" sz="2000" b="1" dirty="0">
              <a:latin typeface="ＭＳ Ｐゴシック" panose="020B0600070205080204" pitchFamily="50" charset="-128"/>
              <a:ea typeface="ＭＳ Ｐゴシック" panose="020B0600070205080204" pitchFamily="50" charset="-128"/>
            </a:endParaRPr>
          </a:p>
          <a:p>
            <a:endParaRPr lang="ja-JP" altLang="en-US" sz="2000" b="1" dirty="0">
              <a:latin typeface="ＭＳ Ｐ明朝" panose="02020600040205080304" pitchFamily="18" charset="-128"/>
              <a:ea typeface="ＭＳ Ｐ明朝" panose="02020600040205080304" pitchFamily="18" charset="-128"/>
            </a:endParaRPr>
          </a:p>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②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I had a very good time.</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lang="en-US" altLang="ja-JP" sz="2000" b="1" dirty="0">
                <a:latin typeface="ＭＳ Ｐゴシック" panose="020B0600070205080204" pitchFamily="50" charset="-128"/>
                <a:ea typeface="ＭＳ Ｐゴシック" panose="020B0600070205080204" pitchFamily="50" charset="-128"/>
              </a:rPr>
              <a:t>I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had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 </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a very good time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O</a:t>
            </a:r>
            <a:r>
              <a:rPr lang="ja-JP" altLang="en-US" sz="2000" b="1" dirty="0">
                <a:latin typeface="ＭＳ Ｐゴシック" panose="020B0600070205080204" pitchFamily="50" charset="-128"/>
                <a:ea typeface="ＭＳ Ｐゴシック" panose="020B0600070205080204" pitchFamily="50" charset="-128"/>
              </a:rPr>
              <a:t>（目的語）です。</a:t>
            </a:r>
            <a:endParaRPr lang="en-US" altLang="ja-JP" sz="2000" b="1" dirty="0">
              <a:latin typeface="ＭＳ Ｐゴシック" panose="020B0600070205080204" pitchFamily="50" charset="-128"/>
              <a:ea typeface="ＭＳ Ｐゴシック" panose="020B0600070205080204" pitchFamily="50" charset="-128"/>
            </a:endParaRPr>
          </a:p>
        </p:txBody>
      </p:sp>
      <p:pic>
        <p:nvPicPr>
          <p:cNvPr id="17" name="図 16">
            <a:extLst>
              <a:ext uri="{FF2B5EF4-FFF2-40B4-BE49-F238E27FC236}">
                <a16:creationId xmlns:a16="http://schemas.microsoft.com/office/drawing/2014/main" id="{B37FCF4B-7EE9-393D-0B54-D71BAE3AB16F}"/>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75DFFA9F-0CC2-47E0-BC8C-49CF7A794428}"/>
              </a:ext>
            </a:extLst>
          </p:cNvPr>
          <p:cNvSpPr txBox="1"/>
          <p:nvPr/>
        </p:nvSpPr>
        <p:spPr>
          <a:xfrm>
            <a:off x="537494" y="3152982"/>
            <a:ext cx="8069013" cy="646331"/>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私は言いました。「私はとても楽しみました。私は多くの動物を見ました。動物園の職員がゾウについておもしろいことを私たちに教えてくれました。</a:t>
            </a:r>
          </a:p>
        </p:txBody>
      </p:sp>
    </p:spTree>
    <p:extLst>
      <p:ext uri="{BB962C8B-B14F-4D97-AF65-F5344CB8AC3E}">
        <p14:creationId xmlns:p14="http://schemas.microsoft.com/office/powerpoint/2010/main" val="35997087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1C5DD-20EA-81C5-ED89-9436F68872E2}"/>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98143E59-BA93-6FCE-7CEB-21F8728F335B}"/>
              </a:ext>
            </a:extLst>
          </p:cNvPr>
          <p:cNvSpPr/>
          <p:nvPr/>
        </p:nvSpPr>
        <p:spPr>
          <a:xfrm>
            <a:off x="0" y="3868088"/>
            <a:ext cx="9144000" cy="2989912"/>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D3283A6-B068-318C-0E4A-B12607D64D0E}"/>
              </a:ext>
            </a:extLst>
          </p:cNvPr>
          <p:cNvSpPr txBox="1"/>
          <p:nvPr/>
        </p:nvSpPr>
        <p:spPr>
          <a:xfrm>
            <a:off x="537493" y="4116738"/>
            <a:ext cx="8069014" cy="1015663"/>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③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I saw many animals.</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lang="en-US" altLang="ja-JP" sz="2000" b="1" dirty="0">
                <a:latin typeface="ＭＳ Ｐゴシック" panose="020B0600070205080204" pitchFamily="50" charset="-128"/>
                <a:ea typeface="ＭＳ Ｐゴシック" panose="020B0600070205080204" pitchFamily="50" charset="-128"/>
              </a:rPr>
              <a:t>I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saw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 </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many animals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O</a:t>
            </a:r>
            <a:r>
              <a:rPr lang="ja-JP" altLang="en-US" sz="2000" b="1" dirty="0">
                <a:latin typeface="ＭＳ Ｐゴシック" panose="020B0600070205080204" pitchFamily="50" charset="-128"/>
                <a:ea typeface="ＭＳ Ｐゴシック" panose="020B0600070205080204" pitchFamily="50" charset="-128"/>
              </a:rPr>
              <a:t>（目的語）です。</a:t>
            </a:r>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p:txBody>
      </p:sp>
      <p:pic>
        <p:nvPicPr>
          <p:cNvPr id="17" name="図 16">
            <a:extLst>
              <a:ext uri="{FF2B5EF4-FFF2-40B4-BE49-F238E27FC236}">
                <a16:creationId xmlns:a16="http://schemas.microsoft.com/office/drawing/2014/main" id="{94D9A5CB-66ED-C821-0394-5C6EF4C6F97C}"/>
              </a:ext>
            </a:extLst>
          </p:cNvPr>
          <p:cNvPicPr>
            <a:picLocks noChangeAspect="1"/>
          </p:cNvPicPr>
          <p:nvPr/>
        </p:nvPicPr>
        <p:blipFill>
          <a:blip r:embed="rId2"/>
          <a:stretch>
            <a:fillRect/>
          </a:stretch>
        </p:blipFill>
        <p:spPr>
          <a:xfrm>
            <a:off x="205673" y="145059"/>
            <a:ext cx="8732655" cy="531020"/>
          </a:xfrm>
          <a:prstGeom prst="rect">
            <a:avLst/>
          </a:prstGeom>
        </p:spPr>
      </p:pic>
      <p:pic>
        <p:nvPicPr>
          <p:cNvPr id="2" name="図 1">
            <a:extLst>
              <a:ext uri="{FF2B5EF4-FFF2-40B4-BE49-F238E27FC236}">
                <a16:creationId xmlns:a16="http://schemas.microsoft.com/office/drawing/2014/main" id="{146E4AE7-BEE0-A8C4-EF30-9F6188F0D91F}"/>
              </a:ext>
            </a:extLst>
          </p:cNvPr>
          <p:cNvPicPr>
            <a:picLocks noChangeAspect="1"/>
          </p:cNvPicPr>
          <p:nvPr/>
        </p:nvPicPr>
        <p:blipFill>
          <a:blip r:embed="rId3"/>
          <a:stretch>
            <a:fillRect/>
          </a:stretch>
        </p:blipFill>
        <p:spPr>
          <a:xfrm>
            <a:off x="292216" y="676079"/>
            <a:ext cx="8596105" cy="2408129"/>
          </a:xfrm>
          <a:prstGeom prst="rect">
            <a:avLst/>
          </a:prstGeom>
        </p:spPr>
      </p:pic>
      <p:sp>
        <p:nvSpPr>
          <p:cNvPr id="4" name="テキスト ボックス 3">
            <a:extLst>
              <a:ext uri="{FF2B5EF4-FFF2-40B4-BE49-F238E27FC236}">
                <a16:creationId xmlns:a16="http://schemas.microsoft.com/office/drawing/2014/main" id="{CD4E315C-B062-61DC-B513-9624E46520D3}"/>
              </a:ext>
            </a:extLst>
          </p:cNvPr>
          <p:cNvSpPr txBox="1"/>
          <p:nvPr/>
        </p:nvSpPr>
        <p:spPr>
          <a:xfrm>
            <a:off x="537494" y="3152982"/>
            <a:ext cx="8069013" cy="646331"/>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私は言いました。「私はとても楽しみました。私は多くの動物を見ました。動物園の職員がゾウについておもしろいことを私たちに教えてくれました。</a:t>
            </a:r>
          </a:p>
        </p:txBody>
      </p:sp>
    </p:spTree>
    <p:extLst>
      <p:ext uri="{BB962C8B-B14F-4D97-AF65-F5344CB8AC3E}">
        <p14:creationId xmlns:p14="http://schemas.microsoft.com/office/powerpoint/2010/main" val="166387345"/>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D0E4D-DBA1-9F0D-7E13-9BC2072FEA82}"/>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F485971A-0F1D-3C6D-DAF9-ECA1DA1C603F}"/>
              </a:ext>
            </a:extLst>
          </p:cNvPr>
          <p:cNvSpPr/>
          <p:nvPr/>
        </p:nvSpPr>
        <p:spPr>
          <a:xfrm>
            <a:off x="0" y="3868088"/>
            <a:ext cx="9144000" cy="2989912"/>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30AD7054-A6CF-6140-3B68-2B3E46FBAC10}"/>
              </a:ext>
            </a:extLst>
          </p:cNvPr>
          <p:cNvSpPr txBox="1"/>
          <p:nvPr/>
        </p:nvSpPr>
        <p:spPr>
          <a:xfrm>
            <a:off x="537493" y="3868088"/>
            <a:ext cx="8069014" cy="286232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④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A zoo staff member told some interesting things about elephants to us.</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lang="en-US" altLang="ja-JP" sz="2000" b="1" dirty="0">
                <a:latin typeface="ＭＳ Ｐゴシック" panose="020B0600070205080204" pitchFamily="50" charset="-128"/>
                <a:ea typeface="ＭＳ Ｐゴシック" panose="020B0600070205080204" pitchFamily="50" charset="-128"/>
              </a:rPr>
              <a:t>A zoo staff member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told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 </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some interesting things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O</a:t>
            </a:r>
            <a:r>
              <a:rPr lang="ja-JP" altLang="en-US" sz="2000" b="1" dirty="0">
                <a:latin typeface="ＭＳ Ｐゴシック" panose="020B0600070205080204" pitchFamily="50" charset="-128"/>
                <a:ea typeface="ＭＳ Ｐゴシック" panose="020B0600070205080204" pitchFamily="50" charset="-128"/>
              </a:rPr>
              <a:t>（目的語）です。</a:t>
            </a:r>
            <a:endParaRPr lang="en-US" altLang="ja-JP" sz="2000" b="1" dirty="0">
              <a:latin typeface="ＭＳ Ｐゴシック" panose="020B0600070205080204" pitchFamily="50" charset="-128"/>
              <a:ea typeface="ＭＳ Ｐゴシック" panose="020B0600070205080204" pitchFamily="50" charset="-128"/>
            </a:endParaRP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about elephants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は修飾語で形容詞のはたらきです。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「象について」という意味をもち、</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some interesting things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の内容を説明しています。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to us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「私たちに」という意味をもち、</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動詞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told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を修飾し、「誰に話すのか」を説明しています。</a:t>
            </a:r>
          </a:p>
        </p:txBody>
      </p:sp>
      <p:pic>
        <p:nvPicPr>
          <p:cNvPr id="17" name="図 16">
            <a:extLst>
              <a:ext uri="{FF2B5EF4-FFF2-40B4-BE49-F238E27FC236}">
                <a16:creationId xmlns:a16="http://schemas.microsoft.com/office/drawing/2014/main" id="{B9727E1D-4F4A-8B6A-EA2C-149BFB02912D}"/>
              </a:ext>
            </a:extLst>
          </p:cNvPr>
          <p:cNvPicPr>
            <a:picLocks noChangeAspect="1"/>
          </p:cNvPicPr>
          <p:nvPr/>
        </p:nvPicPr>
        <p:blipFill>
          <a:blip r:embed="rId2"/>
          <a:stretch>
            <a:fillRect/>
          </a:stretch>
        </p:blipFill>
        <p:spPr>
          <a:xfrm>
            <a:off x="205673" y="145059"/>
            <a:ext cx="8732655" cy="531020"/>
          </a:xfrm>
          <a:prstGeom prst="rect">
            <a:avLst/>
          </a:prstGeom>
        </p:spPr>
      </p:pic>
      <p:pic>
        <p:nvPicPr>
          <p:cNvPr id="2" name="図 1">
            <a:extLst>
              <a:ext uri="{FF2B5EF4-FFF2-40B4-BE49-F238E27FC236}">
                <a16:creationId xmlns:a16="http://schemas.microsoft.com/office/drawing/2014/main" id="{7D11FEE5-24E5-4EF4-E9CC-1095F5D20605}"/>
              </a:ext>
            </a:extLst>
          </p:cNvPr>
          <p:cNvPicPr>
            <a:picLocks noChangeAspect="1"/>
          </p:cNvPicPr>
          <p:nvPr/>
        </p:nvPicPr>
        <p:blipFill>
          <a:blip r:embed="rId3"/>
          <a:stretch>
            <a:fillRect/>
          </a:stretch>
        </p:blipFill>
        <p:spPr>
          <a:xfrm>
            <a:off x="292216" y="676079"/>
            <a:ext cx="8596105" cy="2408129"/>
          </a:xfrm>
          <a:prstGeom prst="rect">
            <a:avLst/>
          </a:prstGeom>
        </p:spPr>
      </p:pic>
      <p:sp>
        <p:nvSpPr>
          <p:cNvPr id="4" name="テキスト ボックス 3">
            <a:extLst>
              <a:ext uri="{FF2B5EF4-FFF2-40B4-BE49-F238E27FC236}">
                <a16:creationId xmlns:a16="http://schemas.microsoft.com/office/drawing/2014/main" id="{96129E7E-5D6B-0863-6C5D-EEE9685C14ED}"/>
              </a:ext>
            </a:extLst>
          </p:cNvPr>
          <p:cNvSpPr txBox="1"/>
          <p:nvPr/>
        </p:nvSpPr>
        <p:spPr>
          <a:xfrm>
            <a:off x="537494" y="3152982"/>
            <a:ext cx="8069013" cy="646331"/>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私は言いました。「私はとても楽しみました。私は多くの動物を見ました。動物園の職員がゾウについておもしろいことを私たちに教えてくれました。</a:t>
            </a:r>
          </a:p>
        </p:txBody>
      </p:sp>
    </p:spTree>
    <p:extLst>
      <p:ext uri="{BB962C8B-B14F-4D97-AF65-F5344CB8AC3E}">
        <p14:creationId xmlns:p14="http://schemas.microsoft.com/office/powerpoint/2010/main" val="840179348"/>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E19B4-5FB8-647A-570E-9EA970E69877}"/>
            </a:ext>
          </a:extLst>
        </p:cNvPr>
        <p:cNvGrpSpPr/>
        <p:nvPr/>
      </p:nvGrpSpPr>
      <p:grpSpPr>
        <a:xfrm>
          <a:off x="0" y="0"/>
          <a:ext cx="0" cy="0"/>
          <a:chOff x="0" y="0"/>
          <a:chExt cx="0" cy="0"/>
        </a:xfrm>
      </p:grpSpPr>
      <p:pic>
        <p:nvPicPr>
          <p:cNvPr id="8" name="図 7">
            <a:extLst>
              <a:ext uri="{FF2B5EF4-FFF2-40B4-BE49-F238E27FC236}">
                <a16:creationId xmlns:a16="http://schemas.microsoft.com/office/drawing/2014/main" id="{A9E61F9D-F093-5960-1C19-8940E61460A7}"/>
              </a:ext>
            </a:extLst>
          </p:cNvPr>
          <p:cNvPicPr>
            <a:picLocks noChangeAspect="1"/>
          </p:cNvPicPr>
          <p:nvPr/>
        </p:nvPicPr>
        <p:blipFill>
          <a:blip r:embed="rId2"/>
          <a:stretch>
            <a:fillRect/>
          </a:stretch>
        </p:blipFill>
        <p:spPr>
          <a:xfrm>
            <a:off x="292216" y="761785"/>
            <a:ext cx="8596105" cy="1652159"/>
          </a:xfrm>
          <a:prstGeom prst="rect">
            <a:avLst/>
          </a:prstGeom>
        </p:spPr>
      </p:pic>
      <p:sp>
        <p:nvSpPr>
          <p:cNvPr id="15" name="正方形/長方形 14">
            <a:extLst>
              <a:ext uri="{FF2B5EF4-FFF2-40B4-BE49-F238E27FC236}">
                <a16:creationId xmlns:a16="http://schemas.microsoft.com/office/drawing/2014/main" id="{D9CE43FE-93AA-8119-9C30-C499620EE5AA}"/>
              </a:ext>
            </a:extLst>
          </p:cNvPr>
          <p:cNvSpPr/>
          <p:nvPr/>
        </p:nvSpPr>
        <p:spPr>
          <a:xfrm>
            <a:off x="0" y="3124538"/>
            <a:ext cx="9144000" cy="3733462"/>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D653BA9-6C91-AC86-4E05-55880714F60D}"/>
              </a:ext>
            </a:extLst>
          </p:cNvPr>
          <p:cNvSpPr txBox="1"/>
          <p:nvPr/>
        </p:nvSpPr>
        <p:spPr>
          <a:xfrm>
            <a:off x="537493" y="3239838"/>
            <a:ext cx="8069014" cy="3477875"/>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①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He said,</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lang="en-US" altLang="ja-JP" sz="2000" b="1" dirty="0">
                <a:latin typeface="ＭＳ Ｐゴシック" panose="020B0600070205080204" pitchFamily="50" charset="-128"/>
                <a:ea typeface="ＭＳ Ｐゴシック" panose="020B0600070205080204" pitchFamily="50" charset="-128"/>
              </a:rPr>
              <a:t>He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said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lang="en-US" altLang="ja-JP" sz="2000" b="1" dirty="0">
              <a:latin typeface="ＭＳ Ｐゴシック" panose="020B0600070205080204" pitchFamily="50" charset="-128"/>
              <a:ea typeface="ＭＳ Ｐゴシック" panose="020B0600070205080204"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He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は、この文では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 zoo staff member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を指しています。</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endParaRPr lang="ja-JP" altLang="en-US" sz="2000" b="1" dirty="0">
              <a:latin typeface="ＭＳ Ｐ明朝" panose="02020600040205080304" pitchFamily="18" charset="-128"/>
              <a:ea typeface="ＭＳ Ｐ明朝" panose="02020600040205080304" pitchFamily="18" charset="-128"/>
            </a:endParaRPr>
          </a:p>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②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Many animals can jump, but elephants can’t jump.</a:t>
            </a:r>
          </a:p>
          <a:p>
            <a:endParaRPr lang="en-US" altLang="ja-JP" sz="2000" b="1" dirty="0">
              <a:solidFill>
                <a:srgbClr val="0043C8"/>
              </a:solidFill>
              <a:latin typeface="ＭＳ Ｐゴシック" panose="020B0600070205080204" pitchFamily="50" charset="-128"/>
              <a:ea typeface="ＭＳ Ｐゴシック" panose="020B0600070205080204" pitchFamily="50" charset="-128"/>
            </a:endParaRPr>
          </a:p>
          <a:p>
            <a:r>
              <a:rPr lang="ja-JP" altLang="en-US" sz="2000" b="1" dirty="0">
                <a:solidFill>
                  <a:srgbClr val="0043C8"/>
                </a:solidFill>
                <a:latin typeface="ＭＳ Ｐゴシック" panose="020B0600070205080204" pitchFamily="50" charset="-128"/>
                <a:ea typeface="ＭＳ Ｐゴシック" panose="020B0600070205080204" pitchFamily="50" charset="-128"/>
              </a:rPr>
              <a:t>　　▶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Many animals can jump,</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〇 </a:t>
            </a:r>
            <a:r>
              <a:rPr lang="en-US" altLang="ja-JP" sz="2000" b="1" dirty="0">
                <a:latin typeface="ＭＳ Ｐゴシック" panose="020B0600070205080204" pitchFamily="50" charset="-128"/>
                <a:ea typeface="ＭＳ Ｐゴシック" panose="020B0600070205080204" pitchFamily="50" charset="-128"/>
              </a:rPr>
              <a:t>Many animals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can jump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kumimoji="1" lang="ja-JP" altLang="en-US" sz="2000" b="1" u="sng"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endParaRPr lang="en-US" altLang="ja-JP" sz="2000" b="1" dirty="0">
              <a:solidFill>
                <a:srgbClr val="0043C8"/>
              </a:solidFill>
              <a:latin typeface="ＭＳ Ｐゴシック" panose="020B0600070205080204" pitchFamily="50" charset="-128"/>
              <a:ea typeface="ＭＳ Ｐゴシック" panose="020B0600070205080204" pitchFamily="50" charset="-128"/>
            </a:endParaRPr>
          </a:p>
          <a:p>
            <a:r>
              <a:rPr lang="ja-JP" altLang="en-US" sz="2000" b="1" dirty="0">
                <a:solidFill>
                  <a:srgbClr val="0043C8"/>
                </a:solidFill>
                <a:latin typeface="ＭＳ Ｐゴシック" panose="020B0600070205080204" pitchFamily="50" charset="-128"/>
                <a:ea typeface="ＭＳ Ｐゴシック" panose="020B0600070205080204" pitchFamily="50" charset="-128"/>
              </a:rPr>
              <a:t>　　▶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but elephants can’t jump.</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〇 </a:t>
            </a:r>
            <a:r>
              <a:rPr lang="en-US" altLang="ja-JP" sz="2000" b="1" dirty="0">
                <a:latin typeface="ＭＳ Ｐゴシック" panose="020B0600070205080204" pitchFamily="50" charset="-128"/>
                <a:ea typeface="ＭＳ Ｐゴシック" panose="020B0600070205080204" pitchFamily="50" charset="-128"/>
              </a:rPr>
              <a:t>elephants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can’t jump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p:txBody>
      </p:sp>
      <p:pic>
        <p:nvPicPr>
          <p:cNvPr id="17" name="図 16">
            <a:extLst>
              <a:ext uri="{FF2B5EF4-FFF2-40B4-BE49-F238E27FC236}">
                <a16:creationId xmlns:a16="http://schemas.microsoft.com/office/drawing/2014/main" id="{54BE6171-6D4A-29BC-DCE2-3C656C7F68D1}"/>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9E8FF468-796E-6CA4-0ABC-148FE2B9B0CF}"/>
              </a:ext>
            </a:extLst>
          </p:cNvPr>
          <p:cNvSpPr txBox="1"/>
          <p:nvPr/>
        </p:nvSpPr>
        <p:spPr>
          <a:xfrm>
            <a:off x="537493" y="2499650"/>
            <a:ext cx="8069014"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彼は</a:t>
            </a:r>
            <a:r>
              <a:rPr kumimoji="1" lang="en-US" altLang="ja-JP"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t>
            </a:r>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多くの動物はジャンプできますが、ゾウはジャンプできません。</a:t>
            </a:r>
            <a:r>
              <a:rPr kumimoji="1" lang="en-US" altLang="ja-JP"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t>
            </a:r>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と言いました。</a:t>
            </a:r>
          </a:p>
        </p:txBody>
      </p:sp>
    </p:spTree>
    <p:extLst>
      <p:ext uri="{BB962C8B-B14F-4D97-AF65-F5344CB8AC3E}">
        <p14:creationId xmlns:p14="http://schemas.microsoft.com/office/powerpoint/2010/main" val="34684353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CCA8C-16FA-FF83-A1C7-F83ED3AA9CAD}"/>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BDF0D412-9904-179A-D20F-68DBD081B826}"/>
              </a:ext>
            </a:extLst>
          </p:cNvPr>
          <p:cNvPicPr>
            <a:picLocks noChangeAspect="1"/>
          </p:cNvPicPr>
          <p:nvPr/>
        </p:nvPicPr>
        <p:blipFill>
          <a:blip r:embed="rId2"/>
          <a:stretch>
            <a:fillRect/>
          </a:stretch>
        </p:blipFill>
        <p:spPr>
          <a:xfrm>
            <a:off x="292216" y="761784"/>
            <a:ext cx="8596105" cy="1188823"/>
          </a:xfrm>
          <a:prstGeom prst="rect">
            <a:avLst/>
          </a:prstGeom>
        </p:spPr>
      </p:pic>
      <p:sp>
        <p:nvSpPr>
          <p:cNvPr id="15" name="正方形/長方形 14">
            <a:extLst>
              <a:ext uri="{FF2B5EF4-FFF2-40B4-BE49-F238E27FC236}">
                <a16:creationId xmlns:a16="http://schemas.microsoft.com/office/drawing/2014/main" id="{F4C1E14A-4E25-0EA8-3541-DCFB1CC0B16A}"/>
              </a:ext>
            </a:extLst>
          </p:cNvPr>
          <p:cNvSpPr/>
          <p:nvPr/>
        </p:nvSpPr>
        <p:spPr>
          <a:xfrm>
            <a:off x="0" y="2939246"/>
            <a:ext cx="9144000" cy="3918753"/>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C12FD9C6-D955-3F58-E794-4965997FE581}"/>
              </a:ext>
            </a:extLst>
          </p:cNvPr>
          <p:cNvSpPr txBox="1"/>
          <p:nvPr/>
        </p:nvSpPr>
        <p:spPr>
          <a:xfrm>
            <a:off x="537493" y="3187897"/>
            <a:ext cx="8069014" cy="2554545"/>
          </a:xfrm>
          <a:prstGeom prst="rect">
            <a:avLst/>
          </a:prstGeom>
          <a:noFill/>
          <a:ln>
            <a:noFill/>
          </a:ln>
        </p:spPr>
        <p:txBody>
          <a:bodyPr wrap="square" rtlCol="0">
            <a:spAutoFit/>
          </a:bodyPr>
          <a:lstStyle/>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you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Did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know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that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O</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（目的語）です。</a:t>
            </a:r>
          </a:p>
          <a:p>
            <a:pPr algn="just"/>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Did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は助動詞で、主語の前に置くことで</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疑問文を形成します。</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you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は、この文では</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my father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Kana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のお父さん）</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を指しています。</a:t>
            </a:r>
          </a:p>
        </p:txBody>
      </p:sp>
      <p:pic>
        <p:nvPicPr>
          <p:cNvPr id="17" name="図 16">
            <a:extLst>
              <a:ext uri="{FF2B5EF4-FFF2-40B4-BE49-F238E27FC236}">
                <a16:creationId xmlns:a16="http://schemas.microsoft.com/office/drawing/2014/main" id="{322C784A-23DC-B28E-FC25-B0B7AC5F62D1}"/>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8AA1F980-2310-CF9C-B88A-389CBA45C66C}"/>
              </a:ext>
            </a:extLst>
          </p:cNvPr>
          <p:cNvSpPr txBox="1"/>
          <p:nvPr/>
        </p:nvSpPr>
        <p:spPr>
          <a:xfrm>
            <a:off x="3928393" y="2314359"/>
            <a:ext cx="3767807"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あなたはそのことを知っていましたか。</a:t>
            </a:r>
          </a:p>
        </p:txBody>
      </p:sp>
    </p:spTree>
    <p:extLst>
      <p:ext uri="{BB962C8B-B14F-4D97-AF65-F5344CB8AC3E}">
        <p14:creationId xmlns:p14="http://schemas.microsoft.com/office/powerpoint/2010/main" val="154119187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248D3-2994-BFF2-EA6C-E080242E83B6}"/>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E77CDA29-1EBA-583F-C119-343B29466BDD}"/>
              </a:ext>
            </a:extLst>
          </p:cNvPr>
          <p:cNvPicPr>
            <a:picLocks noChangeAspect="1"/>
          </p:cNvPicPr>
          <p:nvPr/>
        </p:nvPicPr>
        <p:blipFill>
          <a:blip r:embed="rId2"/>
          <a:stretch>
            <a:fillRect/>
          </a:stretch>
        </p:blipFill>
        <p:spPr>
          <a:xfrm>
            <a:off x="292216" y="924729"/>
            <a:ext cx="8596105" cy="841321"/>
          </a:xfrm>
          <a:prstGeom prst="rect">
            <a:avLst/>
          </a:prstGeom>
        </p:spPr>
      </p:pic>
      <p:sp>
        <p:nvSpPr>
          <p:cNvPr id="15" name="正方形/長方形 14">
            <a:extLst>
              <a:ext uri="{FF2B5EF4-FFF2-40B4-BE49-F238E27FC236}">
                <a16:creationId xmlns:a16="http://schemas.microsoft.com/office/drawing/2014/main" id="{222BBDD5-8708-F83C-0371-03771307D391}"/>
              </a:ext>
            </a:extLst>
          </p:cNvPr>
          <p:cNvSpPr/>
          <p:nvPr/>
        </p:nvSpPr>
        <p:spPr>
          <a:xfrm>
            <a:off x="0" y="2483788"/>
            <a:ext cx="9144000" cy="435844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BD671A7F-E91C-7EAB-0F10-7615425D4378}"/>
              </a:ext>
            </a:extLst>
          </p:cNvPr>
          <p:cNvSpPr txBox="1"/>
          <p:nvPr/>
        </p:nvSpPr>
        <p:spPr>
          <a:xfrm>
            <a:off x="537493" y="2732438"/>
            <a:ext cx="8069014" cy="1323439"/>
          </a:xfrm>
          <a:prstGeom prst="rect">
            <a:avLst/>
          </a:prstGeom>
          <a:noFill/>
          <a:ln>
            <a:noFill/>
          </a:ln>
        </p:spPr>
        <p:txBody>
          <a:bodyPr wrap="square" rtlCol="0">
            <a:spAutoFit/>
          </a:bodyPr>
          <a:lstStyle/>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I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am('m)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 </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Kana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C</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（補語）です。</a:t>
            </a:r>
          </a:p>
          <a:p>
            <a:pPr algn="just"/>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I = Kana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の関係です。</a:t>
            </a:r>
          </a:p>
        </p:txBody>
      </p:sp>
      <p:pic>
        <p:nvPicPr>
          <p:cNvPr id="17" name="図 16">
            <a:extLst>
              <a:ext uri="{FF2B5EF4-FFF2-40B4-BE49-F238E27FC236}">
                <a16:creationId xmlns:a16="http://schemas.microsoft.com/office/drawing/2014/main" id="{3BBE59C6-9BC9-2A78-CF43-FA443CF3AEB8}"/>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B2D8B026-A105-31AD-3D56-65363503DBD0}"/>
              </a:ext>
            </a:extLst>
          </p:cNvPr>
          <p:cNvSpPr txBox="1"/>
          <p:nvPr/>
        </p:nvSpPr>
        <p:spPr>
          <a:xfrm>
            <a:off x="537495" y="1858900"/>
            <a:ext cx="15961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私はカナです。</a:t>
            </a:r>
          </a:p>
        </p:txBody>
      </p:sp>
    </p:spTree>
    <p:extLst>
      <p:ext uri="{BB962C8B-B14F-4D97-AF65-F5344CB8AC3E}">
        <p14:creationId xmlns:p14="http://schemas.microsoft.com/office/powerpoint/2010/main" val="82824606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10C41-E269-F4D9-BE7B-4305E955ACD1}"/>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CCCC13DB-4AE0-373C-758E-D428AD7D02AD}"/>
              </a:ext>
            </a:extLst>
          </p:cNvPr>
          <p:cNvPicPr>
            <a:picLocks noChangeAspect="1"/>
          </p:cNvPicPr>
          <p:nvPr/>
        </p:nvPicPr>
        <p:blipFill>
          <a:blip r:embed="rId2"/>
          <a:stretch>
            <a:fillRect/>
          </a:stretch>
        </p:blipFill>
        <p:spPr>
          <a:xfrm>
            <a:off x="292216" y="924729"/>
            <a:ext cx="8596105" cy="841321"/>
          </a:xfrm>
          <a:prstGeom prst="rect">
            <a:avLst/>
          </a:prstGeom>
        </p:spPr>
      </p:pic>
      <p:sp>
        <p:nvSpPr>
          <p:cNvPr id="15" name="正方形/長方形 14">
            <a:extLst>
              <a:ext uri="{FF2B5EF4-FFF2-40B4-BE49-F238E27FC236}">
                <a16:creationId xmlns:a16="http://schemas.microsoft.com/office/drawing/2014/main" id="{50610C84-884F-9DA6-D786-11A32351F0C8}"/>
              </a:ext>
            </a:extLst>
          </p:cNvPr>
          <p:cNvSpPr/>
          <p:nvPr/>
        </p:nvSpPr>
        <p:spPr>
          <a:xfrm>
            <a:off x="0" y="2483788"/>
            <a:ext cx="9144000" cy="435844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76D54FD6-3427-BE89-DCF9-B5BFBB23D0BB}"/>
              </a:ext>
            </a:extLst>
          </p:cNvPr>
          <p:cNvSpPr txBox="1"/>
          <p:nvPr/>
        </p:nvSpPr>
        <p:spPr>
          <a:xfrm>
            <a:off x="537493" y="2732438"/>
            <a:ext cx="8069014" cy="3785652"/>
          </a:xfrm>
          <a:prstGeom prst="rect">
            <a:avLst/>
          </a:prstGeom>
          <a:noFill/>
          <a:ln>
            <a:noFill/>
          </a:ln>
        </p:spPr>
        <p:txBody>
          <a:bodyPr wrap="square" rtlCol="0">
            <a:spAutoFit/>
          </a:bodyPr>
          <a:lstStyle/>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I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went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（動詞）です。</a:t>
            </a:r>
          </a:p>
          <a:p>
            <a:pPr algn="just"/>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to the zoo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「動物園へ」という意味をもち、</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動詞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went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を修飾し、目的地を説明しています。</a:t>
            </a:r>
          </a:p>
          <a:p>
            <a:pPr algn="just"/>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with my mother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「母と一緒に」という意味をもち、動詞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went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を修飾しています。</a:t>
            </a:r>
          </a:p>
          <a:p>
            <a:pPr algn="just"/>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last Saturday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「先週の土曜日に」という意味をもち、動詞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went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「いつ行ったか」を説明しています。</a:t>
            </a:r>
          </a:p>
        </p:txBody>
      </p:sp>
      <p:pic>
        <p:nvPicPr>
          <p:cNvPr id="17" name="図 16">
            <a:extLst>
              <a:ext uri="{FF2B5EF4-FFF2-40B4-BE49-F238E27FC236}">
                <a16:creationId xmlns:a16="http://schemas.microsoft.com/office/drawing/2014/main" id="{8B6B0054-47CF-9ECD-9BE1-44264768940E}"/>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B5D482AF-E4A3-1755-E7F3-67C94F58685C}"/>
              </a:ext>
            </a:extLst>
          </p:cNvPr>
          <p:cNvSpPr txBox="1"/>
          <p:nvPr/>
        </p:nvSpPr>
        <p:spPr>
          <a:xfrm>
            <a:off x="2023394" y="1858900"/>
            <a:ext cx="48092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私はこの前の土曜日、母と動物園に行きました。</a:t>
            </a:r>
          </a:p>
        </p:txBody>
      </p:sp>
    </p:spTree>
    <p:extLst>
      <p:ext uri="{BB962C8B-B14F-4D97-AF65-F5344CB8AC3E}">
        <p14:creationId xmlns:p14="http://schemas.microsoft.com/office/powerpoint/2010/main" val="188224015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77287-1E6F-9100-EE9A-AA2F44D8F2E3}"/>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8320B50-5D23-984B-0599-890111E8D8E6}"/>
              </a:ext>
            </a:extLst>
          </p:cNvPr>
          <p:cNvSpPr/>
          <p:nvPr/>
        </p:nvSpPr>
        <p:spPr>
          <a:xfrm>
            <a:off x="0" y="3108676"/>
            <a:ext cx="9144000" cy="3749324"/>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6AA87127-BAEC-D64F-A118-F0697128975E}"/>
              </a:ext>
            </a:extLst>
          </p:cNvPr>
          <p:cNvSpPr txBox="1"/>
          <p:nvPr/>
        </p:nvSpPr>
        <p:spPr>
          <a:xfrm>
            <a:off x="537493" y="3357326"/>
            <a:ext cx="8069014" cy="286232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①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My father took part in a volunteer activity on that day, </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lang="en-US" altLang="ja-JP" sz="2000" b="1" dirty="0">
                <a:latin typeface="ＭＳ Ｐゴシック" panose="020B0600070205080204" pitchFamily="50" charset="-128"/>
                <a:ea typeface="ＭＳ Ｐゴシック" panose="020B0600070205080204" pitchFamily="50" charset="-128"/>
              </a:rPr>
              <a:t>My father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took part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lang="en-US" altLang="ja-JP" sz="2000" b="1" dirty="0">
              <a:latin typeface="ＭＳ Ｐゴシック" panose="020B0600070205080204" pitchFamily="50" charset="-128"/>
              <a:ea typeface="ＭＳ Ｐゴシック" panose="020B0600070205080204" pitchFamily="50" charset="-128"/>
            </a:endParaRP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in a volunteer activity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「ボランティア活動に」という意味をもち、</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took part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「何に参加したか」を説明しています。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on that day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「その日に」という意味をもち、</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took part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「いつ参加したか」を説明しています。</a:t>
            </a:r>
          </a:p>
          <a:p>
            <a:endParaRPr lang="ja-JP" altLang="en-US" sz="2000" b="1" dirty="0">
              <a:latin typeface="ＭＳ Ｐゴシック" panose="020B0600070205080204" pitchFamily="50" charset="-128"/>
              <a:ea typeface="ＭＳ Ｐゴシック" panose="020B0600070205080204" pitchFamily="50" charset="-128"/>
            </a:endParaRPr>
          </a:p>
        </p:txBody>
      </p:sp>
      <p:pic>
        <p:nvPicPr>
          <p:cNvPr id="17" name="図 16">
            <a:extLst>
              <a:ext uri="{FF2B5EF4-FFF2-40B4-BE49-F238E27FC236}">
                <a16:creationId xmlns:a16="http://schemas.microsoft.com/office/drawing/2014/main" id="{DDAFE0CB-7F70-F3C2-5E0E-C651EB126241}"/>
              </a:ext>
            </a:extLst>
          </p:cNvPr>
          <p:cNvPicPr>
            <a:picLocks noChangeAspect="1"/>
          </p:cNvPicPr>
          <p:nvPr/>
        </p:nvPicPr>
        <p:blipFill>
          <a:blip r:embed="rId2"/>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78B27302-8BC1-F63E-6075-40850F558AE7}"/>
              </a:ext>
            </a:extLst>
          </p:cNvPr>
          <p:cNvSpPr txBox="1"/>
          <p:nvPr/>
        </p:nvSpPr>
        <p:spPr>
          <a:xfrm>
            <a:off x="537494" y="2483788"/>
            <a:ext cx="79334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父はその日ボランティア活動に参加したため、私たちといっしょに来ませんでした。</a:t>
            </a:r>
          </a:p>
        </p:txBody>
      </p:sp>
      <p:pic>
        <p:nvPicPr>
          <p:cNvPr id="2" name="図 1">
            <a:extLst>
              <a:ext uri="{FF2B5EF4-FFF2-40B4-BE49-F238E27FC236}">
                <a16:creationId xmlns:a16="http://schemas.microsoft.com/office/drawing/2014/main" id="{78CF61D9-71EC-58A8-1791-90C1986D9B55}"/>
              </a:ext>
            </a:extLst>
          </p:cNvPr>
          <p:cNvPicPr>
            <a:picLocks noChangeAspect="1"/>
          </p:cNvPicPr>
          <p:nvPr/>
        </p:nvPicPr>
        <p:blipFill>
          <a:blip r:embed="rId3"/>
          <a:stretch>
            <a:fillRect/>
          </a:stretch>
        </p:blipFill>
        <p:spPr>
          <a:xfrm>
            <a:off x="292216" y="706809"/>
            <a:ext cx="8596105" cy="1670449"/>
          </a:xfrm>
          <a:prstGeom prst="rect">
            <a:avLst/>
          </a:prstGeom>
        </p:spPr>
      </p:pic>
    </p:spTree>
    <p:extLst>
      <p:ext uri="{BB962C8B-B14F-4D97-AF65-F5344CB8AC3E}">
        <p14:creationId xmlns:p14="http://schemas.microsoft.com/office/powerpoint/2010/main" val="232062254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A18B5-F4AC-71C4-94BE-8037F75C57B7}"/>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3D41B1A4-6818-9E90-CA9B-7B4F4FF6059C}"/>
              </a:ext>
            </a:extLst>
          </p:cNvPr>
          <p:cNvPicPr>
            <a:picLocks noChangeAspect="1"/>
          </p:cNvPicPr>
          <p:nvPr/>
        </p:nvPicPr>
        <p:blipFill>
          <a:blip r:embed="rId2"/>
          <a:stretch>
            <a:fillRect/>
          </a:stretch>
        </p:blipFill>
        <p:spPr>
          <a:xfrm>
            <a:off x="292216" y="706809"/>
            <a:ext cx="8596105" cy="1670449"/>
          </a:xfrm>
          <a:prstGeom prst="rect">
            <a:avLst/>
          </a:prstGeom>
        </p:spPr>
      </p:pic>
      <p:sp>
        <p:nvSpPr>
          <p:cNvPr id="15" name="正方形/長方形 14">
            <a:extLst>
              <a:ext uri="{FF2B5EF4-FFF2-40B4-BE49-F238E27FC236}">
                <a16:creationId xmlns:a16="http://schemas.microsoft.com/office/drawing/2014/main" id="{A62A606A-8E26-A0DA-93D1-A98CAA6B37C5}"/>
              </a:ext>
            </a:extLst>
          </p:cNvPr>
          <p:cNvSpPr/>
          <p:nvPr/>
        </p:nvSpPr>
        <p:spPr>
          <a:xfrm>
            <a:off x="0" y="3108676"/>
            <a:ext cx="9144000" cy="3749324"/>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74B0E87A-4227-EC76-35B7-A72181159B37}"/>
              </a:ext>
            </a:extLst>
          </p:cNvPr>
          <p:cNvSpPr txBox="1"/>
          <p:nvPr/>
        </p:nvSpPr>
        <p:spPr>
          <a:xfrm>
            <a:off x="537493" y="3357326"/>
            <a:ext cx="8069014" cy="193899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②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so he didn’t come with us. </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he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didn’t come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a:t>
            </a:r>
            <a:r>
              <a:rPr lang="ja-JP" altLang="en-US" sz="2000" b="1" dirty="0">
                <a:latin typeface="ＭＳ Ｐゴシック" panose="020B0600070205080204" pitchFamily="50" charset="-128"/>
                <a:ea typeface="ＭＳ Ｐゴシック" panose="020B0600070205080204" pitchFamily="50" charset="-128"/>
              </a:rPr>
              <a:t>です。</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with us </a:t>
            </a:r>
            <a:r>
              <a:rPr lang="ja-JP" altLang="en-US" sz="2000" b="1" dirty="0">
                <a:latin typeface="ＭＳ Ｐゴシック" panose="020B0600070205080204" pitchFamily="50" charset="-128"/>
                <a:ea typeface="ＭＳ Ｐゴシック" panose="020B0600070205080204" pitchFamily="50" charset="-128"/>
              </a:rPr>
              <a:t>は修飾語で副詞のはたらきです。</a:t>
            </a:r>
          </a:p>
          <a:p>
            <a:r>
              <a:rPr lang="ja-JP" altLang="en-US" sz="2000" b="1" dirty="0">
                <a:latin typeface="ＭＳ Ｐゴシック" panose="020B0600070205080204" pitchFamily="50" charset="-128"/>
                <a:ea typeface="ＭＳ Ｐゴシック" panose="020B0600070205080204" pitchFamily="50" charset="-128"/>
              </a:rPr>
              <a:t>    「私たちと一緒に」という意味をもち、</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動詞 </a:t>
            </a:r>
            <a:r>
              <a:rPr lang="en-US" altLang="ja-JP" sz="2000" b="1" dirty="0">
                <a:latin typeface="ＭＳ Ｐゴシック" panose="020B0600070205080204" pitchFamily="50" charset="-128"/>
                <a:ea typeface="ＭＳ Ｐゴシック" panose="020B0600070205080204" pitchFamily="50" charset="-128"/>
              </a:rPr>
              <a:t>come </a:t>
            </a:r>
            <a:r>
              <a:rPr lang="ja-JP" altLang="en-US" sz="2000" b="1" dirty="0">
                <a:latin typeface="ＭＳ Ｐゴシック" panose="020B0600070205080204" pitchFamily="50" charset="-128"/>
                <a:ea typeface="ＭＳ Ｐゴシック" panose="020B0600070205080204" pitchFamily="50" charset="-128"/>
              </a:rPr>
              <a:t>を修飾しています。</a:t>
            </a:r>
          </a:p>
          <a:p>
            <a:endParaRPr lang="ja-JP" altLang="en-US" sz="2000" b="1" dirty="0">
              <a:latin typeface="ＭＳ Ｐゴシック" panose="020B0600070205080204" pitchFamily="50" charset="-128"/>
              <a:ea typeface="ＭＳ Ｐゴシック" panose="020B0600070205080204" pitchFamily="50" charset="-128"/>
            </a:endParaRPr>
          </a:p>
        </p:txBody>
      </p:sp>
      <p:pic>
        <p:nvPicPr>
          <p:cNvPr id="17" name="図 16">
            <a:extLst>
              <a:ext uri="{FF2B5EF4-FFF2-40B4-BE49-F238E27FC236}">
                <a16:creationId xmlns:a16="http://schemas.microsoft.com/office/drawing/2014/main" id="{729AE6FE-FF6A-42E1-428A-25873826A27A}"/>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640110B6-81F8-BBF3-4FAE-C8966D9B85C9}"/>
              </a:ext>
            </a:extLst>
          </p:cNvPr>
          <p:cNvSpPr txBox="1"/>
          <p:nvPr/>
        </p:nvSpPr>
        <p:spPr>
          <a:xfrm>
            <a:off x="537494" y="2483788"/>
            <a:ext cx="79334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父はその日ボランティア活動に参加したため、私たちといっしょに来ませんでした。</a:t>
            </a:r>
          </a:p>
        </p:txBody>
      </p:sp>
    </p:spTree>
    <p:extLst>
      <p:ext uri="{BB962C8B-B14F-4D97-AF65-F5344CB8AC3E}">
        <p14:creationId xmlns:p14="http://schemas.microsoft.com/office/powerpoint/2010/main" val="1340528582"/>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AA3C6-8432-AC70-E02E-2CF31F442C81}"/>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7C6945F0-58EC-E327-12F7-0FEF61FB9338}"/>
              </a:ext>
            </a:extLst>
          </p:cNvPr>
          <p:cNvPicPr>
            <a:picLocks noChangeAspect="1"/>
          </p:cNvPicPr>
          <p:nvPr/>
        </p:nvPicPr>
        <p:blipFill>
          <a:blip r:embed="rId2"/>
          <a:stretch>
            <a:fillRect/>
          </a:stretch>
        </p:blipFill>
        <p:spPr>
          <a:xfrm>
            <a:off x="292216" y="644914"/>
            <a:ext cx="8596105" cy="2834886"/>
          </a:xfrm>
          <a:prstGeom prst="rect">
            <a:avLst/>
          </a:prstGeom>
        </p:spPr>
      </p:pic>
      <p:sp>
        <p:nvSpPr>
          <p:cNvPr id="15" name="正方形/長方形 14">
            <a:extLst>
              <a:ext uri="{FF2B5EF4-FFF2-40B4-BE49-F238E27FC236}">
                <a16:creationId xmlns:a16="http://schemas.microsoft.com/office/drawing/2014/main" id="{95458006-FCC4-FBF1-72F7-55B21D4A9CEF}"/>
              </a:ext>
            </a:extLst>
          </p:cNvPr>
          <p:cNvSpPr/>
          <p:nvPr/>
        </p:nvSpPr>
        <p:spPr>
          <a:xfrm>
            <a:off x="0" y="4035940"/>
            <a:ext cx="9144000" cy="282206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2C3EB45-7171-1DA2-C7DD-514FCDF6D0BE}"/>
              </a:ext>
            </a:extLst>
          </p:cNvPr>
          <p:cNvSpPr txBox="1"/>
          <p:nvPr/>
        </p:nvSpPr>
        <p:spPr>
          <a:xfrm>
            <a:off x="537493" y="4234822"/>
            <a:ext cx="8069014" cy="2246769"/>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①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We came home in the evening, </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lang="en-US" altLang="ja-JP" sz="2000" b="1" dirty="0">
                <a:latin typeface="ＭＳ Ｐゴシック" panose="020B0600070205080204" pitchFamily="50" charset="-128"/>
                <a:ea typeface="ＭＳ Ｐゴシック" panose="020B0600070205080204" pitchFamily="50" charset="-128"/>
              </a:rPr>
              <a:t>We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 came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（動詞）です。</a:t>
            </a:r>
            <a:endParaRPr lang="en-US" altLang="ja-JP" sz="2000" b="1" dirty="0">
              <a:latin typeface="ＭＳ Ｐゴシック" panose="020B0600070205080204" pitchFamily="50" charset="-128"/>
              <a:ea typeface="ＭＳ Ｐゴシック" panose="020B0600070205080204" pitchFamily="50" charset="-128"/>
            </a:endParaRP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a:t>
            </a:r>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home </a:t>
            </a:r>
            <a:r>
              <a:rPr lang="ja-JP" altLang="en-US" sz="2000" b="1" dirty="0">
                <a:latin typeface="ＭＳ Ｐゴシック" panose="020B0600070205080204" pitchFamily="50" charset="-128"/>
                <a:ea typeface="ＭＳ Ｐゴシック" panose="020B0600070205080204" pitchFamily="50" charset="-128"/>
              </a:rPr>
              <a:t>は副詞です。</a:t>
            </a:r>
          </a:p>
          <a:p>
            <a:r>
              <a:rPr lang="ja-JP" altLang="en-US" sz="2000" b="1" dirty="0">
                <a:latin typeface="ＭＳ Ｐゴシック" panose="020B0600070205080204" pitchFamily="50" charset="-128"/>
                <a:ea typeface="ＭＳ Ｐゴシック" panose="020B0600070205080204" pitchFamily="50" charset="-128"/>
              </a:rPr>
              <a:t>　　「家に」という意味をもち、</a:t>
            </a:r>
            <a:r>
              <a:rPr lang="en-US" altLang="ja-JP" sz="2000" b="1" dirty="0">
                <a:latin typeface="ＭＳ Ｐゴシック" panose="020B0600070205080204" pitchFamily="50" charset="-128"/>
                <a:ea typeface="ＭＳ Ｐゴシック" panose="020B0600070205080204" pitchFamily="50" charset="-128"/>
              </a:rPr>
              <a:t>came </a:t>
            </a:r>
            <a:r>
              <a:rPr lang="ja-JP" altLang="en-US" sz="2000" b="1" dirty="0">
                <a:latin typeface="ＭＳ Ｐゴシック" panose="020B0600070205080204" pitchFamily="50" charset="-128"/>
                <a:ea typeface="ＭＳ Ｐゴシック" panose="020B0600070205080204" pitchFamily="50" charset="-128"/>
              </a:rPr>
              <a:t>の目的地を示しています。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in the evening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は修飾語で副詞のはたらきです。</a:t>
            </a:r>
          </a:p>
          <a:p>
            <a:pPr algn="just"/>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came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を修飾し、「いつ帰宅したか」を説明しています。</a:t>
            </a:r>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p:txBody>
      </p:sp>
      <p:pic>
        <p:nvPicPr>
          <p:cNvPr id="17" name="図 16">
            <a:extLst>
              <a:ext uri="{FF2B5EF4-FFF2-40B4-BE49-F238E27FC236}">
                <a16:creationId xmlns:a16="http://schemas.microsoft.com/office/drawing/2014/main" id="{7BC5384F-421E-0CEF-71ED-CCAA440B7581}"/>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51D38885-C04D-57E4-CF34-3C9DD554933C}"/>
              </a:ext>
            </a:extLst>
          </p:cNvPr>
          <p:cNvSpPr txBox="1"/>
          <p:nvPr/>
        </p:nvSpPr>
        <p:spPr>
          <a:xfrm>
            <a:off x="537494" y="3573204"/>
            <a:ext cx="77937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帰宅後、父は「あなたはそこで楽しみましたか。何を見ましたか。」と言いました。</a:t>
            </a:r>
          </a:p>
        </p:txBody>
      </p:sp>
    </p:spTree>
    <p:extLst>
      <p:ext uri="{BB962C8B-B14F-4D97-AF65-F5344CB8AC3E}">
        <p14:creationId xmlns:p14="http://schemas.microsoft.com/office/powerpoint/2010/main" val="69557288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EA142-67FA-D1B9-EB9B-83A9D4A00656}"/>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2EF5D218-45AB-5660-501B-94396D0CA102}"/>
              </a:ext>
            </a:extLst>
          </p:cNvPr>
          <p:cNvPicPr>
            <a:picLocks noChangeAspect="1"/>
          </p:cNvPicPr>
          <p:nvPr/>
        </p:nvPicPr>
        <p:blipFill>
          <a:blip r:embed="rId2"/>
          <a:stretch>
            <a:fillRect/>
          </a:stretch>
        </p:blipFill>
        <p:spPr>
          <a:xfrm>
            <a:off x="292216" y="644914"/>
            <a:ext cx="8596105" cy="2834886"/>
          </a:xfrm>
          <a:prstGeom prst="rect">
            <a:avLst/>
          </a:prstGeom>
        </p:spPr>
      </p:pic>
      <p:sp>
        <p:nvSpPr>
          <p:cNvPr id="15" name="正方形/長方形 14">
            <a:extLst>
              <a:ext uri="{FF2B5EF4-FFF2-40B4-BE49-F238E27FC236}">
                <a16:creationId xmlns:a16="http://schemas.microsoft.com/office/drawing/2014/main" id="{BDFFC726-F55C-B79F-30F3-AAEE140DAB84}"/>
              </a:ext>
            </a:extLst>
          </p:cNvPr>
          <p:cNvSpPr/>
          <p:nvPr/>
        </p:nvSpPr>
        <p:spPr>
          <a:xfrm>
            <a:off x="0" y="4035940"/>
            <a:ext cx="9144000" cy="282206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BB561B5-7E98-3AB3-F306-05B43EEE90D8}"/>
              </a:ext>
            </a:extLst>
          </p:cNvPr>
          <p:cNvSpPr txBox="1"/>
          <p:nvPr/>
        </p:nvSpPr>
        <p:spPr>
          <a:xfrm>
            <a:off x="537493" y="4234822"/>
            <a:ext cx="8069014" cy="193899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②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and my father said,</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my father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said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a:t>
            </a:r>
            <a:r>
              <a:rPr lang="ja-JP" altLang="en-US" sz="2000" b="1" dirty="0">
                <a:latin typeface="ＭＳ Ｐゴシック" panose="020B0600070205080204" pitchFamily="50" charset="-128"/>
                <a:ea typeface="ＭＳ Ｐゴシック" panose="020B0600070205080204" pitchFamily="50" charset="-128"/>
              </a:rPr>
              <a:t>です。</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〇 接続詞 </a:t>
            </a:r>
            <a:r>
              <a:rPr lang="en-US" altLang="ja-JP" sz="2000" b="1" dirty="0">
                <a:latin typeface="ＭＳ Ｐゴシック" panose="020B0600070205080204" pitchFamily="50" charset="-128"/>
                <a:ea typeface="ＭＳ Ｐゴシック" panose="020B0600070205080204" pitchFamily="50" charset="-128"/>
              </a:rPr>
              <a:t>and </a:t>
            </a:r>
            <a:r>
              <a:rPr lang="ja-JP" altLang="en-US" sz="2000" b="1" dirty="0">
                <a:latin typeface="ＭＳ Ｐゴシック" panose="020B0600070205080204" pitchFamily="50" charset="-128"/>
                <a:ea typeface="ＭＳ Ｐゴシック" panose="020B0600070205080204" pitchFamily="50" charset="-128"/>
              </a:rPr>
              <a:t>で結ばれた</a:t>
            </a:r>
            <a:r>
              <a:rPr lang="en-US" altLang="ja-JP" sz="2000" b="1" dirty="0">
                <a:latin typeface="ＭＳ Ｐゴシック" panose="020B0600070205080204" pitchFamily="50" charset="-128"/>
                <a:ea typeface="ＭＳ Ｐゴシック" panose="020B0600070205080204" pitchFamily="50" charset="-128"/>
              </a:rPr>
              <a:t>2</a:t>
            </a:r>
            <a:r>
              <a:rPr lang="ja-JP" altLang="en-US" sz="2000" b="1" dirty="0">
                <a:latin typeface="ＭＳ Ｐゴシック" panose="020B0600070205080204" pitchFamily="50" charset="-128"/>
                <a:ea typeface="ＭＳ Ｐゴシック" panose="020B0600070205080204" pitchFamily="50" charset="-128"/>
              </a:rPr>
              <a:t>つの文「</a:t>
            </a:r>
            <a:r>
              <a:rPr lang="en-US" altLang="ja-JP" sz="2000" b="1" dirty="0">
                <a:latin typeface="ＭＳ Ｐゴシック" panose="020B0600070205080204" pitchFamily="50" charset="-128"/>
                <a:ea typeface="ＭＳ Ｐゴシック" panose="020B0600070205080204" pitchFamily="50" charset="-128"/>
              </a:rPr>
              <a:t>We came...</a:t>
            </a:r>
            <a:r>
              <a:rPr lang="ja-JP" altLang="en-US" sz="2000" b="1" dirty="0">
                <a:latin typeface="ＭＳ Ｐゴシック" panose="020B0600070205080204" pitchFamily="50" charset="-128"/>
                <a:ea typeface="ＭＳ Ｐゴシック" panose="020B0600070205080204" pitchFamily="50" charset="-128"/>
              </a:rPr>
              <a:t>」と「</a:t>
            </a:r>
            <a:r>
              <a:rPr lang="en-US" altLang="ja-JP" sz="2000" b="1" dirty="0">
                <a:latin typeface="ＭＳ Ｐゴシック" panose="020B0600070205080204" pitchFamily="50" charset="-128"/>
                <a:ea typeface="ＭＳ Ｐゴシック" panose="020B0600070205080204" pitchFamily="50" charset="-128"/>
              </a:rPr>
              <a:t>my father said...</a:t>
            </a:r>
            <a:r>
              <a:rPr lang="ja-JP" altLang="en-US" sz="2000" b="1" dirty="0">
                <a:latin typeface="ＭＳ Ｐゴシック" panose="020B0600070205080204" pitchFamily="50" charset="-128"/>
                <a:ea typeface="ＭＳ Ｐゴシック" panose="020B0600070205080204" pitchFamily="50" charset="-128"/>
              </a:rPr>
              <a:t>」は、　</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対等に並列されています。</a:t>
            </a:r>
            <a:endParaRPr lang="en-US" altLang="ja-JP" sz="2000" b="1" dirty="0">
              <a:latin typeface="ＭＳ Ｐゴシック" panose="020B0600070205080204" pitchFamily="50" charset="-128"/>
              <a:ea typeface="ＭＳ Ｐゴシック" panose="020B0600070205080204" pitchFamily="50" charset="-128"/>
            </a:endParaRPr>
          </a:p>
          <a:p>
            <a:endPar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a:p>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p:txBody>
      </p:sp>
      <p:pic>
        <p:nvPicPr>
          <p:cNvPr id="17" name="図 16">
            <a:extLst>
              <a:ext uri="{FF2B5EF4-FFF2-40B4-BE49-F238E27FC236}">
                <a16:creationId xmlns:a16="http://schemas.microsoft.com/office/drawing/2014/main" id="{C5D8EE6D-A054-20DA-76D5-B06B67FAC578}"/>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B178245D-CD52-629C-BB4F-A7B56CA1F467}"/>
              </a:ext>
            </a:extLst>
          </p:cNvPr>
          <p:cNvSpPr txBox="1"/>
          <p:nvPr/>
        </p:nvSpPr>
        <p:spPr>
          <a:xfrm>
            <a:off x="537494" y="3573204"/>
            <a:ext cx="77937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帰宅後、父は「あなたはそこで楽しみましたか。何を見ましたか。」と言いました。</a:t>
            </a:r>
          </a:p>
        </p:txBody>
      </p:sp>
    </p:spTree>
    <p:extLst>
      <p:ext uri="{BB962C8B-B14F-4D97-AF65-F5344CB8AC3E}">
        <p14:creationId xmlns:p14="http://schemas.microsoft.com/office/powerpoint/2010/main" val="3320609959"/>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6EF37-D376-7F11-262D-7FA447F25494}"/>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87A174FE-2417-BEBA-6241-49C9CDA354AF}"/>
              </a:ext>
            </a:extLst>
          </p:cNvPr>
          <p:cNvPicPr>
            <a:picLocks noChangeAspect="1"/>
          </p:cNvPicPr>
          <p:nvPr/>
        </p:nvPicPr>
        <p:blipFill>
          <a:blip r:embed="rId2"/>
          <a:stretch>
            <a:fillRect/>
          </a:stretch>
        </p:blipFill>
        <p:spPr>
          <a:xfrm>
            <a:off x="292216" y="644914"/>
            <a:ext cx="8596105" cy="2834886"/>
          </a:xfrm>
          <a:prstGeom prst="rect">
            <a:avLst/>
          </a:prstGeom>
        </p:spPr>
      </p:pic>
      <p:sp>
        <p:nvSpPr>
          <p:cNvPr id="15" name="正方形/長方形 14">
            <a:extLst>
              <a:ext uri="{FF2B5EF4-FFF2-40B4-BE49-F238E27FC236}">
                <a16:creationId xmlns:a16="http://schemas.microsoft.com/office/drawing/2014/main" id="{63D5B54B-5575-AD93-6A87-A85A292E8234}"/>
              </a:ext>
            </a:extLst>
          </p:cNvPr>
          <p:cNvSpPr/>
          <p:nvPr/>
        </p:nvSpPr>
        <p:spPr>
          <a:xfrm>
            <a:off x="0" y="4035940"/>
            <a:ext cx="9144000" cy="282206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77FCFD7-B3C8-4FCA-392E-2A60F96AC0F7}"/>
              </a:ext>
            </a:extLst>
          </p:cNvPr>
          <p:cNvSpPr txBox="1"/>
          <p:nvPr/>
        </p:nvSpPr>
        <p:spPr>
          <a:xfrm>
            <a:off x="537493" y="4234822"/>
            <a:ext cx="8069014" cy="1938992"/>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③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Did you have a good time there? </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lang="en-US" altLang="ja-JP" sz="2000" b="1" dirty="0">
                <a:latin typeface="ＭＳ Ｐゴシック" panose="020B0600070205080204" pitchFamily="50" charset="-128"/>
                <a:ea typeface="ＭＳ Ｐゴシック" panose="020B0600070205080204" pitchFamily="50" charset="-128"/>
              </a:rPr>
              <a:t>you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S</a:t>
            </a:r>
            <a:r>
              <a:rPr lang="ja-JP" altLang="en-US" sz="2000" b="1" dirty="0">
                <a:latin typeface="ＭＳ Ｐゴシック" panose="020B0600070205080204" pitchFamily="50" charset="-128"/>
                <a:ea typeface="ＭＳ Ｐゴシック" panose="020B0600070205080204" pitchFamily="50" charset="-128"/>
              </a:rPr>
              <a:t>（主語）、（</a:t>
            </a:r>
            <a:r>
              <a:rPr lang="en-US" altLang="ja-JP" sz="2000" b="1" dirty="0">
                <a:latin typeface="ＭＳ Ｐゴシック" panose="020B0600070205080204" pitchFamily="50" charset="-128"/>
                <a:ea typeface="ＭＳ Ｐゴシック" panose="020B0600070205080204" pitchFamily="50" charset="-128"/>
              </a:rPr>
              <a:t>Did </a:t>
            </a:r>
            <a:r>
              <a:rPr lang="ja-JP" altLang="en-US" sz="2000" b="1" dirty="0">
                <a:latin typeface="ＭＳ Ｐゴシック" panose="020B0600070205080204" pitchFamily="50" charset="-128"/>
                <a:ea typeface="ＭＳ Ｐゴシック" panose="020B0600070205080204" pitchFamily="50" charset="-128"/>
              </a:rPr>
              <a:t>～）</a:t>
            </a:r>
            <a:r>
              <a:rPr lang="en-US" altLang="ja-JP" sz="2000" b="1" dirty="0">
                <a:latin typeface="ＭＳ Ｐゴシック" panose="020B0600070205080204" pitchFamily="50" charset="-128"/>
                <a:ea typeface="ＭＳ Ｐゴシック" panose="020B0600070205080204" pitchFamily="50" charset="-128"/>
              </a:rPr>
              <a:t> have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V</a:t>
            </a:r>
            <a:r>
              <a:rPr lang="ja-JP" altLang="en-US" sz="2000" b="1" dirty="0">
                <a:latin typeface="ＭＳ Ｐゴシック" panose="020B0600070205080204" pitchFamily="50" charset="-128"/>
                <a:ea typeface="ＭＳ Ｐゴシック" panose="020B0600070205080204" pitchFamily="50" charset="-128"/>
              </a:rPr>
              <a:t>（動詞）、</a:t>
            </a:r>
            <a:endParaRPr lang="en-US" altLang="ja-JP" sz="2000" b="1"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a good time </a:t>
            </a:r>
            <a:r>
              <a:rPr lang="ja-JP" altLang="en-US" sz="2000" b="1" dirty="0">
                <a:latin typeface="ＭＳ Ｐゴシック" panose="020B0600070205080204" pitchFamily="50" charset="-128"/>
                <a:ea typeface="ＭＳ Ｐゴシック" panose="020B0600070205080204" pitchFamily="50" charset="-128"/>
              </a:rPr>
              <a:t>が</a:t>
            </a:r>
            <a:r>
              <a:rPr lang="en-US" altLang="ja-JP" sz="2000" b="1" dirty="0">
                <a:latin typeface="ＭＳ Ｐゴシック" panose="020B0600070205080204" pitchFamily="50" charset="-128"/>
                <a:ea typeface="ＭＳ Ｐゴシック" panose="020B0600070205080204" pitchFamily="50" charset="-128"/>
              </a:rPr>
              <a:t>O</a:t>
            </a:r>
            <a:r>
              <a:rPr lang="ja-JP" altLang="en-US" sz="2000" b="1" dirty="0">
                <a:latin typeface="ＭＳ Ｐゴシック" panose="020B0600070205080204" pitchFamily="50" charset="-128"/>
                <a:ea typeface="ＭＳ Ｐゴシック" panose="020B0600070205080204" pitchFamily="50" charset="-128"/>
              </a:rPr>
              <a:t>（目的語）です。</a:t>
            </a:r>
            <a:endParaRPr lang="en-US" altLang="ja-JP" sz="2000" b="1" dirty="0">
              <a:latin typeface="ＭＳ Ｐゴシック" panose="020B0600070205080204" pitchFamily="50" charset="-128"/>
              <a:ea typeface="ＭＳ Ｐゴシック" panose="020B0600070205080204" pitchFamily="50" charset="-128"/>
            </a:endParaRP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there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は副詞です。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「そこで」という意味をもち、動詞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have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を修飾しています。</a:t>
            </a:r>
          </a:p>
          <a:p>
            <a:endPar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endParaRPr>
          </a:p>
        </p:txBody>
      </p:sp>
      <p:pic>
        <p:nvPicPr>
          <p:cNvPr id="17" name="図 16">
            <a:extLst>
              <a:ext uri="{FF2B5EF4-FFF2-40B4-BE49-F238E27FC236}">
                <a16:creationId xmlns:a16="http://schemas.microsoft.com/office/drawing/2014/main" id="{BC2515D4-24AC-0FEC-2F4B-A54E583DF3FE}"/>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131A4D8D-2C93-803F-C9C8-5A461BA6C66D}"/>
              </a:ext>
            </a:extLst>
          </p:cNvPr>
          <p:cNvSpPr txBox="1"/>
          <p:nvPr/>
        </p:nvSpPr>
        <p:spPr>
          <a:xfrm>
            <a:off x="537494" y="3573204"/>
            <a:ext cx="77937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帰宅後、父は「あなたはそこで楽しみましたか。何を見ましたか。」と言いました。</a:t>
            </a:r>
          </a:p>
        </p:txBody>
      </p:sp>
    </p:spTree>
    <p:extLst>
      <p:ext uri="{BB962C8B-B14F-4D97-AF65-F5344CB8AC3E}">
        <p14:creationId xmlns:p14="http://schemas.microsoft.com/office/powerpoint/2010/main" val="4070151257"/>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9F83B-0A38-7BEF-C3AA-459B825E95D3}"/>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06D2339B-D8D6-9A0C-49F4-AEB7FE63A132}"/>
              </a:ext>
            </a:extLst>
          </p:cNvPr>
          <p:cNvPicPr>
            <a:picLocks noChangeAspect="1"/>
          </p:cNvPicPr>
          <p:nvPr/>
        </p:nvPicPr>
        <p:blipFill>
          <a:blip r:embed="rId2"/>
          <a:stretch>
            <a:fillRect/>
          </a:stretch>
        </p:blipFill>
        <p:spPr>
          <a:xfrm>
            <a:off x="292216" y="644914"/>
            <a:ext cx="8596105" cy="2834886"/>
          </a:xfrm>
          <a:prstGeom prst="rect">
            <a:avLst/>
          </a:prstGeom>
        </p:spPr>
      </p:pic>
      <p:sp>
        <p:nvSpPr>
          <p:cNvPr id="15" name="正方形/長方形 14">
            <a:extLst>
              <a:ext uri="{FF2B5EF4-FFF2-40B4-BE49-F238E27FC236}">
                <a16:creationId xmlns:a16="http://schemas.microsoft.com/office/drawing/2014/main" id="{9D76DC48-6E0A-CC2D-7E0B-AA839A90BAF8}"/>
              </a:ext>
            </a:extLst>
          </p:cNvPr>
          <p:cNvSpPr/>
          <p:nvPr/>
        </p:nvSpPr>
        <p:spPr>
          <a:xfrm>
            <a:off x="0" y="4035940"/>
            <a:ext cx="9144000" cy="2822060"/>
          </a:xfrm>
          <a:prstGeom prst="rect">
            <a:avLst/>
          </a:prstGeom>
          <a:solidFill>
            <a:srgbClr val="FFF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C9AECFC9-F695-25AF-8F23-361E74C647D7}"/>
              </a:ext>
            </a:extLst>
          </p:cNvPr>
          <p:cNvSpPr txBox="1"/>
          <p:nvPr/>
        </p:nvSpPr>
        <p:spPr>
          <a:xfrm>
            <a:off x="537493" y="4234822"/>
            <a:ext cx="8069014" cy="2246769"/>
          </a:xfrm>
          <a:prstGeom prst="rect">
            <a:avLst/>
          </a:prstGeom>
          <a:noFill/>
          <a:ln>
            <a:noFill/>
          </a:ln>
        </p:spPr>
        <p:txBody>
          <a:bodyPr wrap="square" rtlCol="0">
            <a:spAutoFit/>
          </a:bodyPr>
          <a:lstStyle/>
          <a:p>
            <a:r>
              <a:rPr lang="ja-JP" altLang="en-US" sz="2000" b="1" u="sng" dirty="0">
                <a:solidFill>
                  <a:srgbClr val="0043C8"/>
                </a:solidFill>
                <a:latin typeface="ＭＳ Ｐゴシック" panose="020B0600070205080204" pitchFamily="50" charset="-128"/>
                <a:ea typeface="ＭＳ Ｐゴシック" panose="020B0600070205080204" pitchFamily="50" charset="-128"/>
              </a:rPr>
              <a:t>④ </a:t>
            </a:r>
            <a:r>
              <a:rPr lang="en-US" altLang="ja-JP" sz="2000" b="1" u="sng" dirty="0">
                <a:solidFill>
                  <a:srgbClr val="0043C8"/>
                </a:solidFill>
                <a:latin typeface="ＭＳ Ｐゴシック" panose="020B0600070205080204" pitchFamily="50" charset="-128"/>
                <a:ea typeface="ＭＳ Ｐゴシック" panose="020B0600070205080204" pitchFamily="50" charset="-128"/>
              </a:rPr>
              <a:t>What did you see?</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you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（主語）、</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see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V</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（動詞）、</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What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が</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O</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（目的語）です。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did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は助動詞で、主語の前に置くことで</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疑問文を形成します。</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〇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What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は「何を」を表す疑問詞で、</a:t>
            </a:r>
          </a:p>
          <a:p>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　　この文では </a:t>
            </a:r>
            <a:r>
              <a:rPr kumimoji="1" lang="en-US" altLang="ja-JP"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see </a:t>
            </a:r>
            <a:r>
              <a:rPr kumimoji="1" lang="ja-JP" altLang="en-US" sz="2000"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の目的語に相当します。</a:t>
            </a:r>
          </a:p>
        </p:txBody>
      </p:sp>
      <p:pic>
        <p:nvPicPr>
          <p:cNvPr id="17" name="図 16">
            <a:extLst>
              <a:ext uri="{FF2B5EF4-FFF2-40B4-BE49-F238E27FC236}">
                <a16:creationId xmlns:a16="http://schemas.microsoft.com/office/drawing/2014/main" id="{67B8649C-18A4-21AA-72AE-89E64BCFA440}"/>
              </a:ext>
            </a:extLst>
          </p:cNvPr>
          <p:cNvPicPr>
            <a:picLocks noChangeAspect="1"/>
          </p:cNvPicPr>
          <p:nvPr/>
        </p:nvPicPr>
        <p:blipFill>
          <a:blip r:embed="rId3"/>
          <a:stretch>
            <a:fillRect/>
          </a:stretch>
        </p:blipFill>
        <p:spPr>
          <a:xfrm>
            <a:off x="205673" y="145059"/>
            <a:ext cx="8732655" cy="531020"/>
          </a:xfrm>
          <a:prstGeom prst="rect">
            <a:avLst/>
          </a:prstGeom>
        </p:spPr>
      </p:pic>
      <p:sp>
        <p:nvSpPr>
          <p:cNvPr id="3" name="テキスト ボックス 2">
            <a:extLst>
              <a:ext uri="{FF2B5EF4-FFF2-40B4-BE49-F238E27FC236}">
                <a16:creationId xmlns:a16="http://schemas.microsoft.com/office/drawing/2014/main" id="{DDC559E0-4405-575C-78F8-1BA8955E5F3B}"/>
              </a:ext>
            </a:extLst>
          </p:cNvPr>
          <p:cNvSpPr txBox="1"/>
          <p:nvPr/>
        </p:nvSpPr>
        <p:spPr>
          <a:xfrm>
            <a:off x="537494" y="3573204"/>
            <a:ext cx="7793706" cy="369332"/>
          </a:xfrm>
          <a:prstGeom prst="rect">
            <a:avLst/>
          </a:prstGeom>
          <a:solidFill>
            <a:srgbClr val="F8CBAD"/>
          </a:solidFill>
          <a:ln>
            <a:noFill/>
          </a:ln>
        </p:spPr>
        <p:txBody>
          <a:bodyPr wrap="square" rtlCol="0">
            <a:spAutoFit/>
          </a:bodyPr>
          <a:lstStyle/>
          <a:p>
            <a:pPr algn="just"/>
            <a:r>
              <a:rPr kumimoji="1" lang="ja-JP" altLang="en-US" b="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Z@R677.tmp" panose="020B0702020203020207" pitchFamily="50" charset="-128"/>
              </a:rPr>
              <a:t>帰宅後、父は「あなたはそこで楽しみましたか。何を見ましたか。」と言いました。</a:t>
            </a:r>
          </a:p>
        </p:txBody>
      </p:sp>
    </p:spTree>
    <p:extLst>
      <p:ext uri="{BB962C8B-B14F-4D97-AF65-F5344CB8AC3E}">
        <p14:creationId xmlns:p14="http://schemas.microsoft.com/office/powerpoint/2010/main" val="2313966155"/>
      </p:ext>
    </p:extLst>
  </p:cSld>
  <p:clrMapOvr>
    <a:masterClrMapping/>
  </p:clrMapOvr>
  <p:transition spd="med">
    <p:pull/>
  </p:transition>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16811</TotalTime>
  <Words>1247</Words>
  <Application>Microsoft Office PowerPoint</Application>
  <PresentationFormat>画面に合わせる (4:3)</PresentationFormat>
  <Paragraphs>102</Paragraphs>
  <Slides>14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ＭＳ Ｐゴシック</vt:lpstr>
      <vt:lpstr>ＭＳ Ｐ明朝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平河泰行</dc:creator>
  <cp:lastModifiedBy>prof501</cp:lastModifiedBy>
  <cp:revision>2119</cp:revision>
  <cp:lastPrinted>2016-06-23T16:36:17Z</cp:lastPrinted>
  <dcterms:created xsi:type="dcterms:W3CDTF">2016-05-30T03:13:09Z</dcterms:created>
  <dcterms:modified xsi:type="dcterms:W3CDTF">2025-09-30T06:03:05Z</dcterms:modified>
</cp:coreProperties>
</file>