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3672" r:id="rId2"/>
    <p:sldId id="3695" r:id="rId3"/>
    <p:sldId id="4316" r:id="rId4"/>
    <p:sldId id="4315" r:id="rId5"/>
    <p:sldId id="4317" r:id="rId6"/>
    <p:sldId id="4318" r:id="rId7"/>
    <p:sldId id="4319" r:id="rId8"/>
    <p:sldId id="4320" r:id="rId9"/>
    <p:sldId id="4321" r:id="rId10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73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638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62E754-2A77-2F41-5116-DD89B5631F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648F03B-C962-3D60-4677-0FF25B9F9A28}"/>
              </a:ext>
            </a:extLst>
          </p:cNvPr>
          <p:cNvSpPr txBox="1"/>
          <p:nvPr/>
        </p:nvSpPr>
        <p:spPr>
          <a:xfrm>
            <a:off x="446847" y="2037213"/>
            <a:ext cx="84408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構造を確認しましょう。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DD9FE13-4172-2969-BAB2-3609D3A1F728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2498486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C248D3-2994-BFF2-EA6C-E080242E83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D8292176-40A7-27E6-55F3-1594613A02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216" y="946716"/>
            <a:ext cx="8596105" cy="823031"/>
          </a:xfrm>
          <a:prstGeom prst="rect">
            <a:avLst/>
          </a:prstGeom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222BBDD5-8708-F83C-0371-03771307D391}"/>
              </a:ext>
            </a:extLst>
          </p:cNvPr>
          <p:cNvSpPr/>
          <p:nvPr/>
        </p:nvSpPr>
        <p:spPr>
          <a:xfrm>
            <a:off x="0" y="2483788"/>
            <a:ext cx="9144000" cy="435844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D671A7F-E91C-7EAB-0F10-7615425D4378}"/>
              </a:ext>
            </a:extLst>
          </p:cNvPr>
          <p:cNvSpPr txBox="1"/>
          <p:nvPr/>
        </p:nvSpPr>
        <p:spPr>
          <a:xfrm>
            <a:off x="537493" y="2732438"/>
            <a:ext cx="8069014" cy="286232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It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 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September 5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</a:p>
          <a:p>
            <a:pPr algn="just"/>
            <a:endParaRPr kumimoji="1" lang="ja-JP" altLang="en-US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it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は形式上の主語で、日付を説明するために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使われています。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ja-JP" altLang="en-US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today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は副詞です。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「今日」という意味をもち、文全体を修飾しています。</a:t>
            </a:r>
          </a:p>
          <a:p>
            <a:pPr algn="just"/>
            <a:endParaRPr kumimoji="1" lang="ja-JP" altLang="en-US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3BBE59C6-9BC9-2A78-CF43-FA443CF3AE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2D8B026-A105-31AD-3D56-65363503DBD0}"/>
              </a:ext>
            </a:extLst>
          </p:cNvPr>
          <p:cNvSpPr txBox="1"/>
          <p:nvPr/>
        </p:nvSpPr>
        <p:spPr>
          <a:xfrm>
            <a:off x="537495" y="1858900"/>
            <a:ext cx="2188928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今日は９月５日です。</a:t>
            </a:r>
          </a:p>
        </p:txBody>
      </p:sp>
    </p:spTree>
    <p:extLst>
      <p:ext uri="{BB962C8B-B14F-4D97-AF65-F5344CB8AC3E}">
        <p14:creationId xmlns:p14="http://schemas.microsoft.com/office/powerpoint/2010/main" val="828246063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9D236F-123C-F639-D556-2E269F79DF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AF7C4B79-8444-C7D1-55C6-30DCF3140E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216" y="988661"/>
            <a:ext cx="8596105" cy="768163"/>
          </a:xfrm>
          <a:prstGeom prst="rect">
            <a:avLst/>
          </a:prstGeom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A54A6FDC-D22E-F659-5896-6EA86235947A}"/>
              </a:ext>
            </a:extLst>
          </p:cNvPr>
          <p:cNvSpPr/>
          <p:nvPr/>
        </p:nvSpPr>
        <p:spPr>
          <a:xfrm>
            <a:off x="0" y="2483788"/>
            <a:ext cx="9144000" cy="435844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6E4CD0FE-A483-D71E-58C5-5FB3FFBAA2E1}"/>
              </a:ext>
            </a:extLst>
          </p:cNvPr>
          <p:cNvSpPr txBox="1"/>
          <p:nvPr/>
        </p:nvSpPr>
        <p:spPr>
          <a:xfrm>
            <a:off x="537493" y="2732438"/>
            <a:ext cx="8069014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It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 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Sunday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</a:p>
          <a:p>
            <a:pPr algn="just"/>
            <a:endParaRPr kumimoji="1" lang="ja-JP" altLang="en-US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it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は形式上の主語で、「曜日」を指すために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使われています。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9A8B9692-0F86-5EA7-4065-9D5427A9BB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E3E8ABB-37A2-40BB-BBDD-7AC018697BF7}"/>
              </a:ext>
            </a:extLst>
          </p:cNvPr>
          <p:cNvSpPr txBox="1"/>
          <p:nvPr/>
        </p:nvSpPr>
        <p:spPr>
          <a:xfrm>
            <a:off x="3792423" y="1858900"/>
            <a:ext cx="1433919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日曜日です。</a:t>
            </a:r>
          </a:p>
        </p:txBody>
      </p:sp>
    </p:spTree>
    <p:extLst>
      <p:ext uri="{BB962C8B-B14F-4D97-AF65-F5344CB8AC3E}">
        <p14:creationId xmlns:p14="http://schemas.microsoft.com/office/powerpoint/2010/main" val="3902037038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236BFD-327E-C9EF-2AF2-CA01908330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B3977A6C-7DB6-4572-9E10-DAAB6F02F2D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1522" b="71821"/>
          <a:stretch>
            <a:fillRect/>
          </a:stretch>
        </p:blipFill>
        <p:spPr>
          <a:xfrm>
            <a:off x="292216" y="684191"/>
            <a:ext cx="8596800" cy="1493241"/>
          </a:xfrm>
          <a:prstGeom prst="rect">
            <a:avLst/>
          </a:prstGeom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D8516433-300B-B884-1BC8-367725A106C4}"/>
              </a:ext>
            </a:extLst>
          </p:cNvPr>
          <p:cNvSpPr/>
          <p:nvPr/>
        </p:nvSpPr>
        <p:spPr>
          <a:xfrm>
            <a:off x="0" y="2665372"/>
            <a:ext cx="9144000" cy="4192628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492AE02-1155-5ADD-E233-8EF59E3A9757}"/>
              </a:ext>
            </a:extLst>
          </p:cNvPr>
          <p:cNvSpPr txBox="1"/>
          <p:nvPr/>
        </p:nvSpPr>
        <p:spPr>
          <a:xfrm>
            <a:off x="537493" y="2665373"/>
            <a:ext cx="8069014" cy="409342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2000" b="1" u="sng" dirty="0">
                <a:solidFill>
                  <a:srgbClr val="0043C8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 </a:t>
            </a:r>
            <a:r>
              <a:rPr lang="en-US" altLang="ja-JP" sz="2000" b="1" u="sng" dirty="0">
                <a:solidFill>
                  <a:srgbClr val="0043C8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Ken usually gets up at seven, </a:t>
            </a:r>
          </a:p>
          <a:p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lang="en-US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Ken </a:t>
            </a: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が</a:t>
            </a:r>
            <a:r>
              <a:rPr lang="en-US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</a:t>
            </a: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（主語）、</a:t>
            </a:r>
            <a:r>
              <a:rPr lang="en-US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gets up </a:t>
            </a: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が</a:t>
            </a:r>
            <a:r>
              <a:rPr lang="en-US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V</a:t>
            </a: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（動詞）です。</a:t>
            </a:r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〇 </a:t>
            </a:r>
            <a:r>
              <a:rPr lang="en-US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usually </a:t>
            </a: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は副詞です。</a:t>
            </a:r>
          </a:p>
          <a:p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 「たいてい」という意味をもち、</a:t>
            </a:r>
            <a:r>
              <a:rPr lang="en-US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gets up </a:t>
            </a: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を修飾しています。</a:t>
            </a:r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〇 </a:t>
            </a:r>
            <a:r>
              <a:rPr lang="en-US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at seven </a:t>
            </a: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は修飾語で副詞のはたらきです。</a:t>
            </a:r>
          </a:p>
          <a:p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　 「</a:t>
            </a:r>
            <a:r>
              <a:rPr lang="en-US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7</a:t>
            </a: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時に」という意味をもち、</a:t>
            </a:r>
            <a:r>
              <a:rPr lang="en-US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gets up </a:t>
            </a: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を修飾しています。</a:t>
            </a:r>
          </a:p>
          <a:p>
            <a:endParaRPr lang="ja-JP" altLang="en-US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2000" b="1" u="sng" dirty="0">
                <a:solidFill>
                  <a:srgbClr val="0043C8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 </a:t>
            </a:r>
            <a:r>
              <a:rPr lang="en-US" altLang="ja-JP" sz="2000" b="1" u="sng" dirty="0">
                <a:solidFill>
                  <a:srgbClr val="0043C8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but on Sundays he gets up at nine. </a:t>
            </a:r>
          </a:p>
          <a:p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he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gets up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</a:t>
            </a:r>
            <a:r>
              <a:rPr kumimoji="1" lang="ja-JP" altLang="en-US" sz="2000" b="1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動詞）</a:t>
            </a:r>
            <a:r>
              <a:rPr lang="ja-JP" altLang="en-US" sz="2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です</a:t>
            </a: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。</a:t>
            </a:r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〇 </a:t>
            </a:r>
            <a:r>
              <a:rPr lang="en-US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on Sundays </a:t>
            </a: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は修飾語で副詞のはたらきです。</a:t>
            </a:r>
          </a:p>
          <a:p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  「日曜日は」という意味をもち、</a:t>
            </a:r>
            <a:r>
              <a:rPr lang="en-US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gets up </a:t>
            </a: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を修飾しています。</a:t>
            </a:r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at nine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</a:p>
          <a:p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　 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9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時に」という意味をもち、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gets up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を修飾しています。</a:t>
            </a:r>
            <a:endParaRPr lang="ja-JP" altLang="en-US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D5F11312-CCFC-D397-C81F-5E6AC504F5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ADC95BF-D86F-ACFA-30EE-170F8B640F96}"/>
              </a:ext>
            </a:extLst>
          </p:cNvPr>
          <p:cNvSpPr txBox="1"/>
          <p:nvPr/>
        </p:nvSpPr>
        <p:spPr>
          <a:xfrm>
            <a:off x="537494" y="2185544"/>
            <a:ext cx="6400201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ケンはたいてい７時に起きますが、日曜日には、９時に起きます。</a:t>
            </a:r>
          </a:p>
        </p:txBody>
      </p:sp>
    </p:spTree>
    <p:extLst>
      <p:ext uri="{BB962C8B-B14F-4D97-AF65-F5344CB8AC3E}">
        <p14:creationId xmlns:p14="http://schemas.microsoft.com/office/powerpoint/2010/main" val="3038766027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65A44D-1E84-706F-6ADE-54A28DDCF5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9BD779C3-000E-C90A-91A7-1991AC33B36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2895" b="57279"/>
          <a:stretch>
            <a:fillRect/>
          </a:stretch>
        </p:blipFill>
        <p:spPr>
          <a:xfrm>
            <a:off x="292216" y="844048"/>
            <a:ext cx="8596800" cy="880844"/>
          </a:xfrm>
          <a:prstGeom prst="rect">
            <a:avLst/>
          </a:prstGeom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BEA30448-E15C-125C-3A12-20D51785459E}"/>
              </a:ext>
            </a:extLst>
          </p:cNvPr>
          <p:cNvSpPr/>
          <p:nvPr/>
        </p:nvSpPr>
        <p:spPr>
          <a:xfrm>
            <a:off x="0" y="2483788"/>
            <a:ext cx="9144000" cy="435844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A6D0573-1E9F-F166-5378-668702639A41}"/>
              </a:ext>
            </a:extLst>
          </p:cNvPr>
          <p:cNvSpPr txBox="1"/>
          <p:nvPr/>
        </p:nvSpPr>
        <p:spPr>
          <a:xfrm>
            <a:off x="537493" y="2732438"/>
            <a:ext cx="8069014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2000" b="1" u="sng" dirty="0">
                <a:solidFill>
                  <a:srgbClr val="0043C8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 </a:t>
            </a:r>
            <a:r>
              <a:rPr lang="en-US" altLang="ja-JP" sz="2000" b="1" u="sng" dirty="0">
                <a:solidFill>
                  <a:srgbClr val="0043C8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In the morning, </a:t>
            </a:r>
          </a:p>
          <a:p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修飾語で副詞のはたらきです。</a:t>
            </a:r>
          </a:p>
          <a:p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 「午前中に」という意味をもち、文全体を修飾しています。</a:t>
            </a:r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lang="ja-JP" altLang="en-US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2000" b="1" u="sng" dirty="0">
                <a:solidFill>
                  <a:srgbClr val="0043C8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 </a:t>
            </a:r>
            <a:r>
              <a:rPr lang="en-US" altLang="ja-JP" sz="2000" b="1" u="sng" dirty="0">
                <a:solidFill>
                  <a:srgbClr val="0043C8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he does his homework. </a:t>
            </a:r>
          </a:p>
          <a:p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lang="en-US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he </a:t>
            </a: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が</a:t>
            </a:r>
            <a:r>
              <a:rPr lang="en-US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</a:t>
            </a: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（主語）、</a:t>
            </a:r>
            <a:r>
              <a:rPr lang="en-US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does </a:t>
            </a: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が</a:t>
            </a:r>
            <a:r>
              <a:rPr lang="en-US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V</a:t>
            </a: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（動詞）、</a:t>
            </a:r>
            <a:r>
              <a:rPr lang="en-US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his homework </a:t>
            </a: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が</a:t>
            </a:r>
            <a:r>
              <a:rPr lang="en-US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O</a:t>
            </a: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（目的語）です。</a:t>
            </a:r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DA72149E-F244-3080-1CCD-D16A09F364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CA8E857-D070-E7AB-1E6F-E9BAC1F2B2D6}"/>
              </a:ext>
            </a:extLst>
          </p:cNvPr>
          <p:cNvSpPr txBox="1"/>
          <p:nvPr/>
        </p:nvSpPr>
        <p:spPr>
          <a:xfrm>
            <a:off x="537494" y="1858900"/>
            <a:ext cx="2462881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午前中に宿題をします。</a:t>
            </a:r>
          </a:p>
        </p:txBody>
      </p:sp>
    </p:spTree>
    <p:extLst>
      <p:ext uri="{BB962C8B-B14F-4D97-AF65-F5344CB8AC3E}">
        <p14:creationId xmlns:p14="http://schemas.microsoft.com/office/powerpoint/2010/main" val="4238884123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94C8DD-624A-6946-0330-4CAA0686D5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C0823CB2-C20F-9207-1B37-137E635F253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5053" b="46525"/>
          <a:stretch>
            <a:fillRect/>
          </a:stretch>
        </p:blipFill>
        <p:spPr>
          <a:xfrm>
            <a:off x="292216" y="860826"/>
            <a:ext cx="8596800" cy="755008"/>
          </a:xfrm>
          <a:prstGeom prst="rect">
            <a:avLst/>
          </a:prstGeom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842B1CA4-1F00-3747-0DB2-A5BBD60D29B0}"/>
              </a:ext>
            </a:extLst>
          </p:cNvPr>
          <p:cNvSpPr/>
          <p:nvPr/>
        </p:nvSpPr>
        <p:spPr>
          <a:xfrm>
            <a:off x="0" y="2483788"/>
            <a:ext cx="9144000" cy="435844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C6F1230C-C5BC-157C-B858-E74F7D1877A1}"/>
              </a:ext>
            </a:extLst>
          </p:cNvPr>
          <p:cNvSpPr txBox="1"/>
          <p:nvPr/>
        </p:nvSpPr>
        <p:spPr>
          <a:xfrm>
            <a:off x="537493" y="2732438"/>
            <a:ext cx="8069014" cy="378565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2000" b="1" u="sng" dirty="0">
                <a:solidFill>
                  <a:srgbClr val="0043C8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 </a:t>
            </a:r>
            <a:r>
              <a:rPr lang="en-US" altLang="ja-JP" sz="2000" b="1" u="sng" dirty="0">
                <a:solidFill>
                  <a:srgbClr val="0043C8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After lunch, </a:t>
            </a:r>
          </a:p>
          <a:p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修飾語で副詞のはたらきです。</a:t>
            </a:r>
          </a:p>
          <a:p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 「昼食のあとに」という意味をもち、文全体を修飾しています。</a:t>
            </a:r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lang="ja-JP" altLang="en-US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2000" b="1" u="sng" dirty="0">
                <a:solidFill>
                  <a:srgbClr val="0043C8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 </a:t>
            </a:r>
            <a:r>
              <a:rPr lang="en-US" altLang="ja-JP" sz="2000" b="1" u="sng" dirty="0">
                <a:solidFill>
                  <a:srgbClr val="0043C8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he plays soccer with his friends in the park. </a:t>
            </a:r>
          </a:p>
          <a:p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lang="en-US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he </a:t>
            </a: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が</a:t>
            </a:r>
            <a:r>
              <a:rPr lang="en-US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</a:t>
            </a: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（主語）、</a:t>
            </a:r>
            <a:r>
              <a:rPr lang="en-US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plays </a:t>
            </a: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が</a:t>
            </a:r>
            <a:r>
              <a:rPr lang="en-US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V</a:t>
            </a: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（動詞）、</a:t>
            </a:r>
            <a:r>
              <a:rPr lang="en-US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soccer </a:t>
            </a: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が</a:t>
            </a:r>
            <a:r>
              <a:rPr lang="en-US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O</a:t>
            </a: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（目的語）です。</a:t>
            </a:r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〇 </a:t>
            </a:r>
            <a:r>
              <a:rPr lang="en-US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with his friends </a:t>
            </a: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は修飾語で副詞のはたらきです。</a:t>
            </a:r>
          </a:p>
          <a:p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  「友達といっしょに」という意味をもち、</a:t>
            </a:r>
          </a:p>
          <a:p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動詞 </a:t>
            </a:r>
            <a:r>
              <a:rPr lang="en-US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plays </a:t>
            </a: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を修飾し、「誰とサッカーをするか」を説明しています。</a:t>
            </a:r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〇 </a:t>
            </a:r>
            <a:r>
              <a:rPr lang="en-US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in the park </a:t>
            </a: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は修飾語で副詞のはたらきです。</a:t>
            </a:r>
          </a:p>
          <a:p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  「公園で」という意味をもち、</a:t>
            </a:r>
          </a:p>
          <a:p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動詞 </a:t>
            </a:r>
            <a:r>
              <a:rPr lang="en-US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plays </a:t>
            </a: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を修飾し、「どこでサッカーをするか」を説明しています。</a:t>
            </a:r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B84606C5-78B2-74C1-58F1-56BE299757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C850385-BA65-30B8-8EFA-49E3DFD3FD7D}"/>
              </a:ext>
            </a:extLst>
          </p:cNvPr>
          <p:cNvSpPr txBox="1"/>
          <p:nvPr/>
        </p:nvSpPr>
        <p:spPr>
          <a:xfrm>
            <a:off x="537494" y="1858900"/>
            <a:ext cx="4034506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昼食後、公園で友達とサッカーをします。</a:t>
            </a:r>
          </a:p>
        </p:txBody>
      </p:sp>
    </p:spTree>
    <p:extLst>
      <p:ext uri="{BB962C8B-B14F-4D97-AF65-F5344CB8AC3E}">
        <p14:creationId xmlns:p14="http://schemas.microsoft.com/office/powerpoint/2010/main" val="1767381742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808D7F-5025-3067-0D0E-EF3D343A25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11D12E01-82A4-0A3E-DD71-420D82E320B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6368" b="35116"/>
          <a:stretch>
            <a:fillRect/>
          </a:stretch>
        </p:blipFill>
        <p:spPr>
          <a:xfrm>
            <a:off x="292216" y="720960"/>
            <a:ext cx="8596800" cy="763398"/>
          </a:xfrm>
          <a:prstGeom prst="rect">
            <a:avLst/>
          </a:prstGeom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6CA3753-BAEF-5A00-817F-A5F7B56E3F2E}"/>
              </a:ext>
            </a:extLst>
          </p:cNvPr>
          <p:cNvSpPr/>
          <p:nvPr/>
        </p:nvSpPr>
        <p:spPr>
          <a:xfrm>
            <a:off x="0" y="2019300"/>
            <a:ext cx="9144000" cy="4822928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429140B6-AF32-C22E-FA61-B1FC88C67AC3}"/>
              </a:ext>
            </a:extLst>
          </p:cNvPr>
          <p:cNvSpPr txBox="1"/>
          <p:nvPr/>
        </p:nvSpPr>
        <p:spPr>
          <a:xfrm>
            <a:off x="537493" y="2037997"/>
            <a:ext cx="8069014" cy="470898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2000" b="1" u="sng" dirty="0">
                <a:solidFill>
                  <a:srgbClr val="0043C8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 </a:t>
            </a:r>
            <a:r>
              <a:rPr lang="en-US" altLang="ja-JP" sz="2000" b="1" u="sng" dirty="0">
                <a:solidFill>
                  <a:srgbClr val="0043C8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He comes home at five</a:t>
            </a:r>
          </a:p>
          <a:p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lang="en-US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He </a:t>
            </a: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が</a:t>
            </a:r>
            <a:r>
              <a:rPr lang="en-US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</a:t>
            </a: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（主語）、</a:t>
            </a:r>
            <a:r>
              <a:rPr lang="en-US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comes </a:t>
            </a: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が</a:t>
            </a:r>
            <a:r>
              <a:rPr lang="en-US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V</a:t>
            </a: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（動詞）です。</a:t>
            </a:r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〇 </a:t>
            </a:r>
            <a:r>
              <a:rPr lang="en-US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home </a:t>
            </a: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は副詞です。</a:t>
            </a:r>
          </a:p>
          <a:p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「家に」という意味をもち、動詞 </a:t>
            </a:r>
            <a:r>
              <a:rPr lang="en-US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comes </a:t>
            </a: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を修飾し、</a:t>
            </a:r>
          </a:p>
          <a:p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「どこに帰るか」を説明しています。</a:t>
            </a:r>
          </a:p>
          <a:p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〇 </a:t>
            </a:r>
            <a:r>
              <a:rPr lang="en-US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at five </a:t>
            </a: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は修飾語で副詞のはたらきです。</a:t>
            </a:r>
          </a:p>
          <a:p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　 「</a:t>
            </a:r>
            <a:r>
              <a:rPr lang="en-US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</a:t>
            </a: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時に」という意味をもち、動詞 </a:t>
            </a:r>
            <a:r>
              <a:rPr lang="en-US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comes </a:t>
            </a: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を修飾し、</a:t>
            </a:r>
          </a:p>
          <a:p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「いつに帰るか」を説明しています。</a:t>
            </a:r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lang="ja-JP" altLang="en-US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2000" b="1" u="sng" dirty="0">
                <a:solidFill>
                  <a:srgbClr val="0043C8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 </a:t>
            </a:r>
            <a:r>
              <a:rPr lang="en-US" altLang="ja-JP" sz="2000" b="1" u="sng" dirty="0">
                <a:solidFill>
                  <a:srgbClr val="0043C8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and plays the piano before dinner. </a:t>
            </a:r>
          </a:p>
          <a:p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plays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the piano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（目的語）です。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接続詞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and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によって、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2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つの動詞（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comes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と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plays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）が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同じ主語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He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にかかっています。　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before dinner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</a:p>
          <a:p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「夕食の前に」という意味をもち、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plays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の時間を説明しています。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902D0B45-C820-C442-5079-ADD39DA9CE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41464FD-7E99-F8D7-30DC-6589B0C08FBC}"/>
              </a:ext>
            </a:extLst>
          </p:cNvPr>
          <p:cNvSpPr txBox="1"/>
          <p:nvPr/>
        </p:nvSpPr>
        <p:spPr>
          <a:xfrm>
            <a:off x="537494" y="1505663"/>
            <a:ext cx="4834606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５時に帰宅し、そして夕食前にピアノをひきます。</a:t>
            </a:r>
          </a:p>
        </p:txBody>
      </p:sp>
    </p:spTree>
    <p:extLst>
      <p:ext uri="{BB962C8B-B14F-4D97-AF65-F5344CB8AC3E}">
        <p14:creationId xmlns:p14="http://schemas.microsoft.com/office/powerpoint/2010/main" val="3262020621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9D6709-85DE-4789-3F06-C3D9C9B162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B2F765CE-5B95-E144-F306-48CE11BF9E2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67658" b="22983"/>
          <a:stretch>
            <a:fillRect/>
          </a:stretch>
        </p:blipFill>
        <p:spPr>
          <a:xfrm>
            <a:off x="292216" y="860826"/>
            <a:ext cx="8596800" cy="838898"/>
          </a:xfrm>
          <a:prstGeom prst="rect">
            <a:avLst/>
          </a:prstGeom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AA65935E-9957-673F-1F3A-3E59FDC7B2F6}"/>
              </a:ext>
            </a:extLst>
          </p:cNvPr>
          <p:cNvSpPr/>
          <p:nvPr/>
        </p:nvSpPr>
        <p:spPr>
          <a:xfrm>
            <a:off x="0" y="2483788"/>
            <a:ext cx="9144000" cy="435844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E26828B5-C520-63AD-F590-EB0EE1BB2B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92C889E-D749-D170-74E9-E64C7FB24AA2}"/>
              </a:ext>
            </a:extLst>
          </p:cNvPr>
          <p:cNvSpPr txBox="1"/>
          <p:nvPr/>
        </p:nvSpPr>
        <p:spPr>
          <a:xfrm>
            <a:off x="537494" y="1858900"/>
            <a:ext cx="2443831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７時に夕食を食べます。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809B7BF-D22F-FCDF-33FF-6E30655FB49D}"/>
              </a:ext>
            </a:extLst>
          </p:cNvPr>
          <p:cNvSpPr txBox="1"/>
          <p:nvPr/>
        </p:nvSpPr>
        <p:spPr>
          <a:xfrm>
            <a:off x="537493" y="2732438"/>
            <a:ext cx="8069014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He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has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dinner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（目的語）です。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〇 </a:t>
            </a:r>
            <a:r>
              <a:rPr lang="en-US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at seven </a:t>
            </a: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は修飾語で副詞のはたらきです。</a:t>
            </a:r>
          </a:p>
          <a:p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　 「</a:t>
            </a:r>
            <a:r>
              <a:rPr lang="en-US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7</a:t>
            </a: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時に」という意味をもち、動詞 </a:t>
            </a:r>
            <a:r>
              <a:rPr lang="en-US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has </a:t>
            </a: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を修飾し、</a:t>
            </a:r>
          </a:p>
          <a:p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「いつ食べるか」を説明しています。</a:t>
            </a:r>
            <a:endParaRPr kumimoji="1" lang="ja-JP" altLang="en-US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05739099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83D04E-1FB7-F57F-4B2E-5CB450FB26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EA5B3D07-7A0A-12D5-64B5-FE14695896B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79366" b="12501"/>
          <a:stretch>
            <a:fillRect/>
          </a:stretch>
        </p:blipFill>
        <p:spPr>
          <a:xfrm>
            <a:off x="292216" y="701857"/>
            <a:ext cx="8596800" cy="729006"/>
          </a:xfrm>
          <a:prstGeom prst="rect">
            <a:avLst/>
          </a:prstGeom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7D924C18-9920-D3EE-43C7-CE8D88E75C6A}"/>
              </a:ext>
            </a:extLst>
          </p:cNvPr>
          <p:cNvSpPr/>
          <p:nvPr/>
        </p:nvSpPr>
        <p:spPr>
          <a:xfrm>
            <a:off x="0" y="1928162"/>
            <a:ext cx="9144000" cy="4957631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767A9D99-F29D-5278-2F22-04AD5724F8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201261D-9092-A54B-941C-3FEEA73D2A9E}"/>
              </a:ext>
            </a:extLst>
          </p:cNvPr>
          <p:cNvSpPr txBox="1"/>
          <p:nvPr/>
        </p:nvSpPr>
        <p:spPr>
          <a:xfrm>
            <a:off x="537494" y="1466272"/>
            <a:ext cx="5663281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お姉さん［妹さん］とテレビを見て、そして </a:t>
            </a:r>
            <a:r>
              <a:rPr kumimoji="1" lang="en-US" altLang="ja-JP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10 </a:t>
            </a:r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時に寝ます。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9C6A4B7-D067-B8CB-00A4-522306065BCA}"/>
              </a:ext>
            </a:extLst>
          </p:cNvPr>
          <p:cNvSpPr txBox="1"/>
          <p:nvPr/>
        </p:nvSpPr>
        <p:spPr>
          <a:xfrm>
            <a:off x="537493" y="2052486"/>
            <a:ext cx="8069014" cy="470898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2000" b="1" u="sng" dirty="0">
                <a:solidFill>
                  <a:srgbClr val="0043C8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 </a:t>
            </a:r>
            <a:r>
              <a:rPr lang="en-US" altLang="ja-JP" sz="2000" b="1" u="sng" dirty="0">
                <a:solidFill>
                  <a:srgbClr val="0043C8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He watches TV with his sister </a:t>
            </a:r>
          </a:p>
          <a:p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lang="en-US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He </a:t>
            </a: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が</a:t>
            </a:r>
            <a:r>
              <a:rPr lang="en-US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</a:t>
            </a: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（主語）、</a:t>
            </a:r>
            <a:r>
              <a:rPr lang="en-US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watches </a:t>
            </a: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が</a:t>
            </a:r>
            <a:r>
              <a:rPr lang="en-US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V</a:t>
            </a: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（動詞）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、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TV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（目的語）です。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〇 </a:t>
            </a:r>
            <a:r>
              <a:rPr lang="en-US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with his sister </a:t>
            </a: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は修飾語で副詞のはたらきです。</a:t>
            </a:r>
          </a:p>
          <a:p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　 「姉（妹）といっしょに」という意味をもち、動詞 </a:t>
            </a:r>
            <a:r>
              <a:rPr lang="en-US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watches </a:t>
            </a: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を修飾し、</a:t>
            </a:r>
          </a:p>
          <a:p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「誰と</a:t>
            </a:r>
            <a:r>
              <a:rPr lang="en-US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TV</a:t>
            </a: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を見るか」を説明しています。</a:t>
            </a:r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lang="ja-JP" altLang="en-US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2000" b="1" u="sng" dirty="0">
                <a:solidFill>
                  <a:srgbClr val="0043C8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 </a:t>
            </a:r>
            <a:r>
              <a:rPr lang="en-US" altLang="ja-JP" sz="2000" b="1" u="sng" dirty="0">
                <a:solidFill>
                  <a:srgbClr val="0043C8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and goes to bed at ten. </a:t>
            </a:r>
          </a:p>
          <a:p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goes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（動詞）です。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接続詞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and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によって、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2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つの動詞（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watches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と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goes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）が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同じ主語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He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にかかっています。　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to bed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</a:p>
          <a:p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「ベッドへ」という意味をもち、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goes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の場所を説明しています。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at ten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</a:p>
          <a:p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　 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10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時に」という意味をもち、動詞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goes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を修飾し、</a:t>
            </a:r>
          </a:p>
          <a:p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「いつ寝るか」を説明しています。</a:t>
            </a:r>
          </a:p>
        </p:txBody>
      </p:sp>
    </p:spTree>
    <p:extLst>
      <p:ext uri="{BB962C8B-B14F-4D97-AF65-F5344CB8AC3E}">
        <p14:creationId xmlns:p14="http://schemas.microsoft.com/office/powerpoint/2010/main" val="1040596899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16834</TotalTime>
  <Words>998</Words>
  <Application>Microsoft Office PowerPoint</Application>
  <PresentationFormat>画面に合わせる (4:3)</PresentationFormat>
  <Paragraphs>88</Paragraphs>
  <Slides>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6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2113</cp:revision>
  <cp:lastPrinted>2016-06-23T16:36:17Z</cp:lastPrinted>
  <dcterms:created xsi:type="dcterms:W3CDTF">2016-05-30T03:13:09Z</dcterms:created>
  <dcterms:modified xsi:type="dcterms:W3CDTF">2025-09-30T06:19:08Z</dcterms:modified>
</cp:coreProperties>
</file>