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3672" r:id="rId2"/>
    <p:sldId id="3674" r:id="rId3"/>
    <p:sldId id="3675" r:id="rId4"/>
    <p:sldId id="3676" r:id="rId5"/>
    <p:sldId id="3677" r:id="rId6"/>
    <p:sldId id="3678" r:id="rId7"/>
    <p:sldId id="3679" r:id="rId8"/>
    <p:sldId id="3682" r:id="rId9"/>
    <p:sldId id="3680" r:id="rId10"/>
    <p:sldId id="3661" r:id="rId11"/>
    <p:sldId id="3681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8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2E754-2A77-2F41-5116-DD89B5631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48F03B-C962-3D60-4677-0FF25B9F9A28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DD9FE13-4172-2969-BAB2-3609D3A1F728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49848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AFB38-8D11-360D-BD64-3CC592B43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DEA442-D1BE-2E5D-BD7C-9E8C12175852}"/>
              </a:ext>
            </a:extLst>
          </p:cNvPr>
          <p:cNvSpPr txBox="1"/>
          <p:nvPr/>
        </p:nvSpPr>
        <p:spPr>
          <a:xfrm>
            <a:off x="446847" y="2037213"/>
            <a:ext cx="8440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語順を意識しながら</a:t>
            </a:r>
            <a:endParaRPr kumimoji="1" lang="en-US" altLang="ja-JP" sz="54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音声を聞いてみましょう。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FEEE4E7-8BC6-2A5F-9992-08A49D4A3BD3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75844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407AF-B6C4-11E3-E5FC-AA672C351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468B55-0853-5E17-740D-AD6E364A9D8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5DB45F6-2F53-10C9-C6AA-5B1E24400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689" y="31647"/>
            <a:ext cx="6486622" cy="6794707"/>
          </a:xfrm>
          <a:prstGeom prst="rect">
            <a:avLst/>
          </a:prstGeom>
        </p:spPr>
      </p:pic>
      <p:pic>
        <p:nvPicPr>
          <p:cNvPr id="12" name="AS_G3_01_09_reading_str">
            <a:hlinkClick r:id="" action="ppaction://media"/>
            <a:extLst>
              <a:ext uri="{FF2B5EF4-FFF2-40B4-BE49-F238E27FC236}">
                <a16:creationId xmlns:a16="http://schemas.microsoft.com/office/drawing/2014/main" id="{233CBDAA-769A-578D-BB63-8E42B9AC6C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07431" y="0"/>
            <a:ext cx="671652" cy="67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78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1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61B6E99-0B26-EE85-9F8E-C6F92F7BB600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59A975F-8002-851E-5B19-1C802EC41093}"/>
              </a:ext>
            </a:extLst>
          </p:cNvPr>
          <p:cNvSpPr txBox="1"/>
          <p:nvPr/>
        </p:nvSpPr>
        <p:spPr>
          <a:xfrm>
            <a:off x="537493" y="2604561"/>
            <a:ext cx="8069014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six kinds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are used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Japan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「日本で」という意味をもち、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are used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の場所を説明しています。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of coins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six kinds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5591BA8-F1EB-4B96-4693-F5FB3A7080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95" b="89286"/>
          <a:stretch/>
        </p:blipFill>
        <p:spPr>
          <a:xfrm>
            <a:off x="292216" y="1022216"/>
            <a:ext cx="8606506" cy="87630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EA7786A8-E05D-C7AF-FAEB-E777169DD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80F2C74-1ABC-206B-057E-4CB01D6C18B8}"/>
              </a:ext>
            </a:extLst>
          </p:cNvPr>
          <p:cNvSpPr txBox="1"/>
          <p:nvPr/>
        </p:nvSpPr>
        <p:spPr>
          <a:xfrm>
            <a:off x="537494" y="1767406"/>
            <a:ext cx="4367882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日本では６種類の硬貨が使われています。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213911276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27AA8-A613-1999-8390-7C489F69B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A8A5AB67-886E-F609-3FAD-7B211FB8B935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DE451EF-0D86-C810-A3BE-B59AE54D572A}"/>
              </a:ext>
            </a:extLst>
          </p:cNvPr>
          <p:cNvSpPr txBox="1"/>
          <p:nvPr/>
        </p:nvSpPr>
        <p:spPr>
          <a:xfrm>
            <a:off x="537493" y="2604561"/>
            <a:ext cx="8069014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five-yen coin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hole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the middle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「真ん中に」という意味をもち、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の場所を説明しています。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Among them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them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 前の文の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six kinds of coins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を指しています。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ここでは、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6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種類の硬貨の中で、その中の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1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つとして、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5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円硬貨について述べられています。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07AC102-6CAE-4DEC-31BA-3CC7BB1CB8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780" b="78597"/>
          <a:stretch/>
        </p:blipFill>
        <p:spPr>
          <a:xfrm>
            <a:off x="292216" y="946016"/>
            <a:ext cx="8606506" cy="89535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24465AD-67F3-03F1-A4ED-01564ABE4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B128DA4-74D7-1968-CC9F-56EA0C52CFF6}"/>
              </a:ext>
            </a:extLst>
          </p:cNvPr>
          <p:cNvSpPr txBox="1"/>
          <p:nvPr/>
        </p:nvSpPr>
        <p:spPr>
          <a:xfrm>
            <a:off x="537493" y="1729306"/>
            <a:ext cx="540610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それらの中で、５円硬貨には真ん中に穴があります。</a:t>
            </a:r>
          </a:p>
        </p:txBody>
      </p:sp>
    </p:spTree>
    <p:extLst>
      <p:ext uri="{BB962C8B-B14F-4D97-AF65-F5344CB8AC3E}">
        <p14:creationId xmlns:p14="http://schemas.microsoft.com/office/powerpoint/2010/main" val="181125714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4749D-5AF3-674D-B963-96534E225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0B36905-681E-B46A-3BF1-DAD1335B0EA3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411A1A8-ADB5-5030-7A71-84F97AB87F78}"/>
              </a:ext>
            </a:extLst>
          </p:cNvPr>
          <p:cNvSpPr txBox="1"/>
          <p:nvPr/>
        </p:nvSpPr>
        <p:spPr>
          <a:xfrm>
            <a:off x="537493" y="2604561"/>
            <a:ext cx="8069014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fifty-yen coin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hole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50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円硬貨も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5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円硬貨と同じ特徴があることを示しています。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F47C569-FB52-95EB-99EA-3FC76CF2AE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700" b="67881"/>
          <a:stretch/>
        </p:blipFill>
        <p:spPr>
          <a:xfrm>
            <a:off x="292216" y="971416"/>
            <a:ext cx="8606506" cy="8763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89EDA89-5BC8-6EF7-3562-C7644684A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D5E59A5-6F3B-0DD0-9420-71D9AC778084}"/>
              </a:ext>
            </a:extLst>
          </p:cNvPr>
          <p:cNvSpPr txBox="1"/>
          <p:nvPr/>
        </p:nvSpPr>
        <p:spPr>
          <a:xfrm>
            <a:off x="537494" y="1742697"/>
            <a:ext cx="2958182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50 </a:t>
            </a:r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円硬貨にも穴があります。</a:t>
            </a:r>
          </a:p>
        </p:txBody>
      </p:sp>
    </p:spTree>
    <p:extLst>
      <p:ext uri="{BB962C8B-B14F-4D97-AF65-F5344CB8AC3E}">
        <p14:creationId xmlns:p14="http://schemas.microsoft.com/office/powerpoint/2010/main" val="261231264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8E6AA-1EE2-F133-D2CF-F87D5F55B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9DD60E32-70D8-190F-EA55-18BD22BC9B2C}"/>
              </a:ext>
            </a:extLst>
          </p:cNvPr>
          <p:cNvSpPr/>
          <p:nvPr/>
        </p:nvSpPr>
        <p:spPr>
          <a:xfrm>
            <a:off x="0" y="2955787"/>
            <a:ext cx="9144000" cy="390221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E3A1704-A89A-3ABC-D0E0-BF32D9E8A91A}"/>
              </a:ext>
            </a:extLst>
          </p:cNvPr>
          <p:cNvSpPr txBox="1"/>
          <p:nvPr/>
        </p:nvSpPr>
        <p:spPr>
          <a:xfrm>
            <a:off x="537493" y="3179324"/>
            <a:ext cx="806901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have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holes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※ they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＝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five-yen coin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と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fifty-yen coin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「では、次に」といった意味を持ち、前の文を受けて話の流れを次へ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進める役割をしています。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は理由をたずねる疑問詞です。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ここでは「なぜそれらに穴があるのか」をたずねています。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B4D316C-AEC7-2127-4835-234819F53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1B3CCD0-481A-466B-DB9E-2186FCC307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645" b="54298"/>
          <a:stretch/>
        </p:blipFill>
        <p:spPr>
          <a:xfrm>
            <a:off x="292216" y="996816"/>
            <a:ext cx="8606506" cy="10287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D460ED-ECE6-0D51-908C-486D50D79D5A}"/>
              </a:ext>
            </a:extLst>
          </p:cNvPr>
          <p:cNvSpPr txBox="1"/>
          <p:nvPr/>
        </p:nvSpPr>
        <p:spPr>
          <a:xfrm>
            <a:off x="537493" y="1993639"/>
            <a:ext cx="456790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では、それらにはなぜ穴があるのでしょうか。</a:t>
            </a:r>
          </a:p>
        </p:txBody>
      </p:sp>
    </p:spTree>
    <p:extLst>
      <p:ext uri="{BB962C8B-B14F-4D97-AF65-F5344CB8AC3E}">
        <p14:creationId xmlns:p14="http://schemas.microsoft.com/office/powerpoint/2010/main" val="370505493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11C43-1BF1-1E8F-05AE-376724EA0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417A6F42-64EC-0B7A-6B01-B2224119437F}"/>
              </a:ext>
            </a:extLst>
          </p:cNvPr>
          <p:cNvSpPr/>
          <p:nvPr/>
        </p:nvSpPr>
        <p:spPr>
          <a:xfrm>
            <a:off x="0" y="2686111"/>
            <a:ext cx="9144000" cy="417189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727E45D-BD1D-C7CF-3570-34D521A7172A}"/>
              </a:ext>
            </a:extLst>
          </p:cNvPr>
          <p:cNvSpPr txBox="1"/>
          <p:nvPr/>
        </p:nvSpPr>
        <p:spPr>
          <a:xfrm>
            <a:off x="537493" y="2934761"/>
            <a:ext cx="8284774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think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there are some reasons for that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※ there are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以下は名詞節、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think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の目的語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there are some reasons for that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は主語と動詞をふくむ節（名詞節）です。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some reasons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are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for that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some reasons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that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は前の文の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why do they have holes?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、「なぜそれらに穴が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あいているのか」をさしています。  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BF60122-21A5-8AEB-38E1-7F2B61F6A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988E902-20C6-F935-C33B-835B8ABE3C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5290" b="43243"/>
          <a:stretch/>
        </p:blipFill>
        <p:spPr>
          <a:xfrm>
            <a:off x="292216" y="973437"/>
            <a:ext cx="8606506" cy="10668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2DB0F5D-9E69-EC0E-C003-7B414C679F80}"/>
              </a:ext>
            </a:extLst>
          </p:cNvPr>
          <p:cNvSpPr txBox="1"/>
          <p:nvPr/>
        </p:nvSpPr>
        <p:spPr>
          <a:xfrm>
            <a:off x="537493" y="1993842"/>
            <a:ext cx="468220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私はそれにはいくつか理由があると思います。</a:t>
            </a:r>
          </a:p>
        </p:txBody>
      </p:sp>
    </p:spTree>
    <p:extLst>
      <p:ext uri="{BB962C8B-B14F-4D97-AF65-F5344CB8AC3E}">
        <p14:creationId xmlns:p14="http://schemas.microsoft.com/office/powerpoint/2010/main" val="48846062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FD5A3-3F23-5CAE-CD97-2BEDD47D2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9567D67-1D3B-2B77-0F40-56E509DC9243}"/>
              </a:ext>
            </a:extLst>
          </p:cNvPr>
          <p:cNvSpPr/>
          <p:nvPr/>
        </p:nvSpPr>
        <p:spPr>
          <a:xfrm>
            <a:off x="0" y="3961850"/>
            <a:ext cx="9144000" cy="299775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2619DF7-BF53-03BD-B7DD-EC1538EF8AE4}"/>
              </a:ext>
            </a:extLst>
          </p:cNvPr>
          <p:cNvSpPr txBox="1"/>
          <p:nvPr/>
        </p:nvSpPr>
        <p:spPr>
          <a:xfrm>
            <a:off x="537492" y="4292568"/>
            <a:ext cx="8405785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can tell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coins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○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with holes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1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つ目の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coins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○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without holes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つ目の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coins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01DE869-59BC-EBDB-6559-638E571AC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D0CF9E7-CA4B-8141-41DC-6A212554D5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757" b="22329"/>
          <a:stretch/>
        </p:blipFill>
        <p:spPr>
          <a:xfrm>
            <a:off x="292216" y="1022216"/>
            <a:ext cx="8606506" cy="1945742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E61AD91-B8EA-6B7E-D31D-00EEA0D555CB}"/>
              </a:ext>
            </a:extLst>
          </p:cNvPr>
          <p:cNvSpPr txBox="1"/>
          <p:nvPr/>
        </p:nvSpPr>
        <p:spPr>
          <a:xfrm>
            <a:off x="537494" y="3049405"/>
            <a:ext cx="8177882" cy="646331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例えば、いくつかの硬貨に穴があれば、穴がない硬貨と穴がある硬貨を簡単に見分けることができます。</a:t>
            </a:r>
          </a:p>
        </p:txBody>
      </p:sp>
    </p:spTree>
    <p:extLst>
      <p:ext uri="{BB962C8B-B14F-4D97-AF65-F5344CB8AC3E}">
        <p14:creationId xmlns:p14="http://schemas.microsoft.com/office/powerpoint/2010/main" val="129633751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D351C-FE26-9340-4029-65D2D8058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8EE0E99B-1BEC-5450-96BE-A007CDD31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C3D28E3-FE4B-BBD6-E50D-66DDDF12B2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757" b="22329"/>
          <a:stretch/>
        </p:blipFill>
        <p:spPr>
          <a:xfrm>
            <a:off x="292216" y="1022216"/>
            <a:ext cx="8606506" cy="1945742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1A46B6C-DF06-01EF-4D11-BCB61269A387}"/>
              </a:ext>
            </a:extLst>
          </p:cNvPr>
          <p:cNvSpPr txBox="1"/>
          <p:nvPr/>
        </p:nvSpPr>
        <p:spPr>
          <a:xfrm>
            <a:off x="537494" y="3049405"/>
            <a:ext cx="8177882" cy="646331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例えば、いくつかの硬貨に穴があれば、穴がない硬貨と穴がある硬貨を簡単に見分けることができます。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C799C46-3678-387A-CCA9-718639E04653}"/>
              </a:ext>
            </a:extLst>
          </p:cNvPr>
          <p:cNvSpPr/>
          <p:nvPr/>
        </p:nvSpPr>
        <p:spPr>
          <a:xfrm>
            <a:off x="0" y="3961850"/>
            <a:ext cx="9144000" cy="299775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0AC593C-BF12-FF57-0BFF-BE8B9F98BE88}"/>
              </a:ext>
            </a:extLst>
          </p:cNvPr>
          <p:cNvSpPr txBox="1"/>
          <p:nvPr/>
        </p:nvSpPr>
        <p:spPr>
          <a:xfrm>
            <a:off x="537492" y="4292568"/>
            <a:ext cx="8405785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if some coins have holes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は主語と動詞をふくむ節（副詞節）です。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some coins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have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holes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○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For example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具体例を導入しています。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5121146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DCA7E-22CB-256D-44AB-21C3E2CF4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1216A45E-007B-827D-8FAC-06015A7BE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8B6D548-EDAC-B184-43E1-E18F694F03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7712" b="13688"/>
          <a:stretch/>
        </p:blipFill>
        <p:spPr>
          <a:xfrm>
            <a:off x="292216" y="1022216"/>
            <a:ext cx="8606506" cy="80009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BB2BC7-0A7B-297F-89DC-D1F6236292DD}"/>
              </a:ext>
            </a:extLst>
          </p:cNvPr>
          <p:cNvSpPr txBox="1"/>
          <p:nvPr/>
        </p:nvSpPr>
        <p:spPr>
          <a:xfrm>
            <a:off x="537493" y="1993842"/>
            <a:ext cx="597760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穴がある硬貨は、他のいくつかの国々でも使われています。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BA2F543-108D-602C-3D0D-9889196F138F}"/>
              </a:ext>
            </a:extLst>
          </p:cNvPr>
          <p:cNvSpPr/>
          <p:nvPr/>
        </p:nvSpPr>
        <p:spPr>
          <a:xfrm>
            <a:off x="0" y="2686111"/>
            <a:ext cx="9144000" cy="417189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1548B2D-BAF7-C79A-74E4-8DE9F51C7D83}"/>
              </a:ext>
            </a:extLst>
          </p:cNvPr>
          <p:cNvSpPr txBox="1"/>
          <p:nvPr/>
        </p:nvSpPr>
        <p:spPr>
          <a:xfrm>
            <a:off x="537493" y="2934761"/>
            <a:ext cx="8284774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Coins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are used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○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with holes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coins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を説明しています。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some other countries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「他のいくつかの国で」という意味をもち、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are used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の場所を説明しています。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○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他の国でも同様に使われていることを示しています。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76689007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15754</TotalTime>
  <Words>838</Words>
  <Application>Microsoft Office PowerPoint</Application>
  <PresentationFormat>画面に合わせる (4:3)</PresentationFormat>
  <Paragraphs>79</Paragraphs>
  <Slides>11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8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1997</cp:revision>
  <cp:lastPrinted>2016-06-23T16:36:17Z</cp:lastPrinted>
  <dcterms:created xsi:type="dcterms:W3CDTF">2016-05-30T03:13:09Z</dcterms:created>
  <dcterms:modified xsi:type="dcterms:W3CDTF">2025-09-26T05:15:12Z</dcterms:modified>
</cp:coreProperties>
</file>