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7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受け身（受動態）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受け身（受動態）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85E7F46-A31C-EB63-FE4E-F804255835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4EB40C5-D523-19FE-E356-C36AC9558C15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281D8D0-5831-F2E8-A159-BC2B2EEE1B79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4FA120B-317D-30C4-E5DA-3ACC2D799CC0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288B724-2CAE-817C-D491-3D7A68ACCEB3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「穴のある硬貨は日本だけで使われています」</a:t>
              </a: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A69A5043-1336-598E-133F-896BF74E8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3B246062-6EB9-7670-8770-BBE3A82B5B08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BB9357C-7A70-9F5D-B97B-C96E5DCED0C7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AS_G3_01_05_reading_s1_1">
            <a:hlinkClick r:id="" action="ppaction://media"/>
            <a:extLst>
              <a:ext uri="{FF2B5EF4-FFF2-40B4-BE49-F238E27FC236}">
                <a16:creationId xmlns:a16="http://schemas.microsoft.com/office/drawing/2014/main" id="{BD44F775-8574-9367-969C-F954D8523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90067" y="3714674"/>
            <a:ext cx="406400" cy="406400"/>
          </a:xfrm>
          <a:prstGeom prst="rect">
            <a:avLst/>
          </a:prstGeom>
        </p:spPr>
      </p:pic>
      <p:pic>
        <p:nvPicPr>
          <p:cNvPr id="4" name="AS_G3_01_06_reading_s1_2">
            <a:hlinkClick r:id="" action="ppaction://media"/>
            <a:extLst>
              <a:ext uri="{FF2B5EF4-FFF2-40B4-BE49-F238E27FC236}">
                <a16:creationId xmlns:a16="http://schemas.microsoft.com/office/drawing/2014/main" id="{B5DD3152-AF48-F96F-7A79-77ECFF902F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0143" y="3714674"/>
            <a:ext cx="406400" cy="4064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0F2F3DDE-E5B8-2535-635A-E501D00E1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606" cy="448211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447206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5308527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194311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2667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2289476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257968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72494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F3153E2-B4A6-45AE-C09E-6978E6687E19}"/>
              </a:ext>
            </a:extLst>
          </p:cNvPr>
          <p:cNvCxnSpPr/>
          <p:nvPr/>
        </p:nvCxnSpPr>
        <p:spPr>
          <a:xfrm flipH="1">
            <a:off x="8258387" y="20622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/>
          <p:nvPr/>
        </p:nvCxnSpPr>
        <p:spPr>
          <a:xfrm flipH="1">
            <a:off x="8739045" y="20622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968122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4324228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5400912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8356236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912513" y="32557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2757104" y="32557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5174598" y="325574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7417018" y="32500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754486" y="325002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948688" y="38543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749679" y="38543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5226806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3220758" y="44892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3814658" y="448923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904798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607519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72220" y="385434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S_G3_01_07_reading_s2">
            <a:hlinkClick r:id="" action="ppaction://media"/>
            <a:extLst>
              <a:ext uri="{FF2B5EF4-FFF2-40B4-BE49-F238E27FC236}">
                <a16:creationId xmlns:a16="http://schemas.microsoft.com/office/drawing/2014/main" id="{0E37343E-1427-EED6-41AE-BF29E0E308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8938" y="760413"/>
            <a:ext cx="406400" cy="406400"/>
          </a:xfrm>
          <a:prstGeom prst="rect">
            <a:avLst/>
          </a:prstGeom>
        </p:spPr>
      </p:pic>
      <p:pic>
        <p:nvPicPr>
          <p:cNvPr id="32" name="AS_G3_01_07_reading_s2">
            <a:hlinkClick r:id="" action="ppaction://media"/>
            <a:extLst>
              <a:ext uri="{FF2B5EF4-FFF2-40B4-BE49-F238E27FC236}">
                <a16:creationId xmlns:a16="http://schemas.microsoft.com/office/drawing/2014/main" id="{B1B08A77-695E-020F-D04A-2824CA86FE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18938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7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0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01_10_reading_s3">
            <a:hlinkClick r:id="" action="ppaction://media"/>
            <a:extLst>
              <a:ext uri="{FF2B5EF4-FFF2-40B4-BE49-F238E27FC236}">
                <a16:creationId xmlns:a16="http://schemas.microsoft.com/office/drawing/2014/main" id="{15D144B3-D41B-C977-F9BC-8DF80BE60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3215" y="1504664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D418476-EECC-7067-B862-8DE7F99C0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48" y="682296"/>
            <a:ext cx="6928505" cy="61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833337"/>
            <a:ext cx="76339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6" y="3244442"/>
            <a:ext cx="604490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76339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65255"/>
            <a:ext cx="514759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・受け身（受動態）の文は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の形で表し、「（主語が）～される」という意味になる。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・「（主語が）～する」という文を能動態といい、目的語を伴う能動態の文は、受け身の文に書きかえられる。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ADE07B4-5A37-CBA6-59F5-B8DD93FD4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5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A3BE1462-1152-FA33-C355-F3EBB4B11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8505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85CBC0D-8EF5-65CA-C7DE-ED602ED0C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6" y="191164"/>
            <a:ext cx="6888488" cy="61202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7DD3E400-0637-6DB8-764E-BBE007F30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387684"/>
            <a:ext cx="8653445" cy="484801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01_01_kihon">
            <a:hlinkClick r:id="" action="ppaction://media"/>
            <a:extLst>
              <a:ext uri="{FF2B5EF4-FFF2-40B4-BE49-F238E27FC236}">
                <a16:creationId xmlns:a16="http://schemas.microsoft.com/office/drawing/2014/main" id="{657CFBDE-5AE6-CFD7-6036-E8299B061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6475" y="13876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A0B1DB5-2471-F1C3-701A-7D110567B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20760" cy="451656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01_11_reading_s6_1">
            <a:hlinkClick r:id="" action="ppaction://media"/>
            <a:extLst>
              <a:ext uri="{FF2B5EF4-FFF2-40B4-BE49-F238E27FC236}">
                <a16:creationId xmlns:a16="http://schemas.microsoft.com/office/drawing/2014/main" id="{EEBD665F-6ED7-31A2-6F46-2914D684BD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788988"/>
            <a:ext cx="406400" cy="406400"/>
          </a:xfrm>
          <a:prstGeom prst="rect">
            <a:avLst/>
          </a:prstGeom>
        </p:spPr>
      </p:pic>
      <p:pic>
        <p:nvPicPr>
          <p:cNvPr id="8" name="AS_G3_01_12_reading_s6_2">
            <a:hlinkClick r:id="" action="ppaction://media"/>
            <a:extLst>
              <a:ext uri="{FF2B5EF4-FFF2-40B4-BE49-F238E27FC236}">
                <a16:creationId xmlns:a16="http://schemas.microsoft.com/office/drawing/2014/main" id="{2AAB9E24-4986-4D6A-FBF0-886DE840DE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1508590"/>
            <a:ext cx="406400" cy="406400"/>
          </a:xfrm>
          <a:prstGeom prst="rect">
            <a:avLst/>
          </a:prstGeom>
        </p:spPr>
      </p:pic>
      <p:pic>
        <p:nvPicPr>
          <p:cNvPr id="9" name="AS_G3_01_11_reading_s6_1">
            <a:hlinkClick r:id="" action="ppaction://media"/>
            <a:extLst>
              <a:ext uri="{FF2B5EF4-FFF2-40B4-BE49-F238E27FC236}">
                <a16:creationId xmlns:a16="http://schemas.microsoft.com/office/drawing/2014/main" id="{BA1685C8-43F5-296D-FA81-228B73C9D1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40089" y="3022600"/>
            <a:ext cx="406400" cy="4064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4390295" y="1833989"/>
            <a:ext cx="19800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used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6759383" y="1833989"/>
            <a:ext cx="1575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Among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4800733" y="2365701"/>
            <a:ext cx="37873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 the      middle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6575909" y="2865184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3299080" y="3433538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7172839" y="3429000"/>
            <a:ext cx="14451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reasons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2432710" y="3921927"/>
            <a:ext cx="2764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     example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845362" y="4436777"/>
            <a:ext cx="9536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4544663" y="4436777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without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5214139" y="4985226"/>
            <a:ext cx="37182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 used       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4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AS_G3_01_14_reading_s7_1">
            <a:hlinkClick r:id="" action="ppaction://media"/>
            <a:extLst>
              <a:ext uri="{FF2B5EF4-FFF2-40B4-BE49-F238E27FC236}">
                <a16:creationId xmlns:a16="http://schemas.microsoft.com/office/drawing/2014/main" id="{100E162C-E7E4-759D-8245-B1C6222B5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850" y="-184150"/>
            <a:ext cx="406400" cy="406400"/>
          </a:xfrm>
          <a:prstGeom prst="rect">
            <a:avLst/>
          </a:prstGeom>
        </p:spPr>
      </p:pic>
      <p:pic>
        <p:nvPicPr>
          <p:cNvPr id="8" name="AS_G3_01_15_reading_s7_2">
            <a:hlinkClick r:id="" action="ppaction://media"/>
            <a:extLst>
              <a:ext uri="{FF2B5EF4-FFF2-40B4-BE49-F238E27FC236}">
                <a16:creationId xmlns:a16="http://schemas.microsoft.com/office/drawing/2014/main" id="{77E5052F-9874-790D-78EA-CE22A56381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5850" y="881284"/>
            <a:ext cx="406400" cy="4064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B8456E-33D9-0078-CED9-92D7F709D7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1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A6FB13-934D-BEC4-6EAA-25543C6BBFF3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143D704-DA06-9571-C42E-BE2F233613B6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EE2570C-749E-9B67-B13E-87378C4987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63D1814-03C6-C7DF-40F4-CE9726C064D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18BBB802-BCB1-AA83-AEC9-548FC890F782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6D50C4C-9961-D9A7-75D3-07FFDDABE9D2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5D0882A-F258-CB22-7822-2105B32A8817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86A6107B-A58C-046C-338F-FB9300CC7771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AA36FE7-3961-B184-4B7B-F8BDC96F0AF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396B3A8-099C-54C7-357A-B5AA00AD52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19932954-3C97-4D24-4239-D483888B4BDD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5F2A1793-F5A0-9CE3-97A2-030929C39574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869BC58-24EB-B19C-58EE-1CAC0B18573E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4400C9B-2AB5-D600-D5A4-EFE42649767F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D935CE4-9174-F883-D24E-8EBD79F4346A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E881A72-B8EB-8DB7-5CFC-4AF1732E56A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pic>
        <p:nvPicPr>
          <p:cNvPr id="19" name="AS_G3_01_16_reading_s8_1">
            <a:hlinkClick r:id="" action="ppaction://media"/>
            <a:extLst>
              <a:ext uri="{FF2B5EF4-FFF2-40B4-BE49-F238E27FC236}">
                <a16:creationId xmlns:a16="http://schemas.microsoft.com/office/drawing/2014/main" id="{580BAB70-C3BA-56CA-F277-E7B52A34D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88763" y="1150938"/>
            <a:ext cx="406400" cy="406400"/>
          </a:xfrm>
          <a:prstGeom prst="rect">
            <a:avLst/>
          </a:prstGeom>
        </p:spPr>
      </p:pic>
      <p:pic>
        <p:nvPicPr>
          <p:cNvPr id="25" name="AS_G3_01_17_reading_s8_2">
            <a:hlinkClick r:id="" action="ppaction://media"/>
            <a:extLst>
              <a:ext uri="{FF2B5EF4-FFF2-40B4-BE49-F238E27FC236}">
                <a16:creationId xmlns:a16="http://schemas.microsoft.com/office/drawing/2014/main" id="{26B8F9B4-53FD-5EC4-D3D2-DA3AC41A59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76075" y="2268538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0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7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（主語が）～される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3AF61F-E02D-120F-BCAE-3C664BD7A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79349B3-E83A-5759-83FE-736E3A243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pic>
        <p:nvPicPr>
          <p:cNvPr id="13" name="AS_G3_01_03_kihon_t_1">
            <a:hlinkClick r:id="" action="ppaction://media"/>
            <a:extLst>
              <a:ext uri="{FF2B5EF4-FFF2-40B4-BE49-F238E27FC236}">
                <a16:creationId xmlns:a16="http://schemas.microsoft.com/office/drawing/2014/main" id="{CE9EF5F9-EDE8-2CAD-8533-9007573165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7788" y="890588"/>
            <a:ext cx="406400" cy="406400"/>
          </a:xfrm>
          <a:prstGeom prst="rect">
            <a:avLst/>
          </a:prstGeom>
        </p:spPr>
      </p:pic>
      <p:pic>
        <p:nvPicPr>
          <p:cNvPr id="14" name="AS_G3_01_03_kihon_t_1">
            <a:hlinkClick r:id="" action="ppaction://media"/>
            <a:extLst>
              <a:ext uri="{FF2B5EF4-FFF2-40B4-BE49-F238E27FC236}">
                <a16:creationId xmlns:a16="http://schemas.microsoft.com/office/drawing/2014/main" id="{A94F84C7-573E-4906-DA8E-314CC3EDBE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7788" y="1763882"/>
            <a:ext cx="406400" cy="4064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64CC64-1B04-4FAF-C71C-0A06658E0590}"/>
              </a:ext>
            </a:extLst>
          </p:cNvPr>
          <p:cNvSpPr txBox="1"/>
          <p:nvPr/>
        </p:nvSpPr>
        <p:spPr>
          <a:xfrm>
            <a:off x="2461501" y="5740953"/>
            <a:ext cx="274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686962" y="3320470"/>
            <a:ext cx="229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2686962" y="4523699"/>
            <a:ext cx="255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7" grpId="0"/>
      <p:bldP spid="29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69B02B-ADEB-3335-F88D-B827190C7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7" y="1097309"/>
            <a:ext cx="8695507" cy="561343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E830F3-6094-51EE-4911-219931CDA7C4}"/>
              </a:ext>
            </a:extLst>
          </p:cNvPr>
          <p:cNvSpPr txBox="1"/>
          <p:nvPr/>
        </p:nvSpPr>
        <p:spPr>
          <a:xfrm>
            <a:off x="2461501" y="5740953"/>
            <a:ext cx="2749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B4D6D1A-2B45-15EF-4DF6-6481506D3A8A}"/>
              </a:ext>
            </a:extLst>
          </p:cNvPr>
          <p:cNvSpPr txBox="1"/>
          <p:nvPr/>
        </p:nvSpPr>
        <p:spPr>
          <a:xfrm>
            <a:off x="2686962" y="3320470"/>
            <a:ext cx="229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9DF76DE-F7C4-6AD7-8AB5-1C09CCD0A761}"/>
              </a:ext>
            </a:extLst>
          </p:cNvPr>
          <p:cNvSpPr txBox="1"/>
          <p:nvPr/>
        </p:nvSpPr>
        <p:spPr>
          <a:xfrm>
            <a:off x="2686962" y="4523699"/>
            <a:ext cx="255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taken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D010AE9-9D8D-4C6E-7E5D-6EAEE75EF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9" y="1382198"/>
            <a:ext cx="8878642" cy="287231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bike was repaired by Mr. Brown.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AS_G3_01_04_kihon_t_2">
            <a:hlinkClick r:id="" action="ppaction://media"/>
            <a:extLst>
              <a:ext uri="{FF2B5EF4-FFF2-40B4-BE49-F238E27FC236}">
                <a16:creationId xmlns:a16="http://schemas.microsoft.com/office/drawing/2014/main" id="{637B1F9D-405F-764C-8767-4013B1AD83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9699" y="22259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15759</TotalTime>
  <Words>659</Words>
  <Application>Microsoft Office PowerPoint</Application>
  <PresentationFormat>画面に合わせる (4:3)</PresentationFormat>
  <Paragraphs>113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1997</cp:revision>
  <cp:lastPrinted>2016-06-23T16:36:17Z</cp:lastPrinted>
  <dcterms:created xsi:type="dcterms:W3CDTF">2016-05-30T03:13:09Z</dcterms:created>
  <dcterms:modified xsi:type="dcterms:W3CDTF">2025-09-26T05:25:20Z</dcterms:modified>
</cp:coreProperties>
</file>