
<file path=[Content_Types].xml><?xml version="1.0" encoding="utf-8"?>
<Types xmlns="http://schemas.openxmlformats.org/package/2006/content-types">
  <Default Extension="jpeg" ContentType="image/jpeg"/>
  <Default Extension="mp3" ContentType="audio/m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5"/>
  </p:notesMasterIdLst>
  <p:handoutMasterIdLst>
    <p:handoutMasterId r:id="rId16"/>
  </p:handoutMasterIdLst>
  <p:sldIdLst>
    <p:sldId id="3672" r:id="rId2"/>
    <p:sldId id="3674" r:id="rId3"/>
    <p:sldId id="3685" r:id="rId4"/>
    <p:sldId id="3686" r:id="rId5"/>
    <p:sldId id="3687" r:id="rId6"/>
    <p:sldId id="3688" r:id="rId7"/>
    <p:sldId id="3689" r:id="rId8"/>
    <p:sldId id="3715" r:id="rId9"/>
    <p:sldId id="3717" r:id="rId10"/>
    <p:sldId id="3690" r:id="rId11"/>
    <p:sldId id="3718" r:id="rId12"/>
    <p:sldId id="3661" r:id="rId13"/>
    <p:sldId id="3681" r:id="rId14"/>
  </p:sldIdLst>
  <p:sldSz cx="9144000" cy="6858000" type="screen4x3"/>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8CBAD"/>
    <a:srgbClr val="00FF00"/>
    <a:srgbClr val="FFFF8B"/>
    <a:srgbClr val="B4FEB4"/>
    <a:srgbClr val="FF3399"/>
    <a:srgbClr val="0043C8"/>
    <a:srgbClr val="FFFF00"/>
    <a:srgbClr val="CC3399"/>
    <a:srgbClr val="005C2A"/>
    <a:srgbClr val="FF00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519" autoAdjust="0"/>
    <p:restoredTop sz="94270" autoAdjust="0"/>
  </p:normalViewPr>
  <p:slideViewPr>
    <p:cSldViewPr snapToGrid="0">
      <p:cViewPr varScale="1">
        <p:scale>
          <a:sx n="113" d="100"/>
          <a:sy n="113" d="100"/>
        </p:scale>
        <p:origin x="1674" y="108"/>
      </p:cViewPr>
      <p:guideLst>
        <p:guide orient="horz" pos="2160"/>
        <p:guide pos="2880"/>
      </p:guideLst>
    </p:cSldViewPr>
  </p:slideViewPr>
  <p:notesTextViewPr>
    <p:cViewPr>
      <p:scale>
        <a:sx n="150" d="100"/>
        <a:sy n="15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45659" cy="498056"/>
          </a:xfrm>
          <a:prstGeom prst="rect">
            <a:avLst/>
          </a:prstGeom>
        </p:spPr>
        <p:txBody>
          <a:bodyPr vert="horz" lIns="92034" tIns="46017" rIns="92034" bIns="46017" rtlCol="0"/>
          <a:lstStyle>
            <a:lvl1pPr algn="l">
              <a:defRPr sz="1200"/>
            </a:lvl1pPr>
          </a:lstStyle>
          <a:p>
            <a:endParaRPr kumimoji="1" lang="ja-JP" altLang="en-US"/>
          </a:p>
        </p:txBody>
      </p:sp>
      <p:sp>
        <p:nvSpPr>
          <p:cNvPr id="3" name="日付プレースホルダー 2"/>
          <p:cNvSpPr>
            <a:spLocks noGrp="1"/>
          </p:cNvSpPr>
          <p:nvPr>
            <p:ph type="dt" sz="quarter" idx="1"/>
          </p:nvPr>
        </p:nvSpPr>
        <p:spPr>
          <a:xfrm>
            <a:off x="3850443" y="0"/>
            <a:ext cx="2945659" cy="498056"/>
          </a:xfrm>
          <a:prstGeom prst="rect">
            <a:avLst/>
          </a:prstGeom>
        </p:spPr>
        <p:txBody>
          <a:bodyPr vert="horz" lIns="92034" tIns="46017" rIns="92034" bIns="46017" rtlCol="0"/>
          <a:lstStyle>
            <a:lvl1pPr algn="r">
              <a:defRPr sz="1200"/>
            </a:lvl1pPr>
          </a:lstStyle>
          <a:p>
            <a:fld id="{2B1F34B9-0AC5-4E73-BF1F-21CCB564203A}" type="datetimeFigureOut">
              <a:rPr kumimoji="1" lang="ja-JP" altLang="en-US" smtClean="0"/>
              <a:t>2025/11/21</a:t>
            </a:fld>
            <a:endParaRPr kumimoji="1" lang="ja-JP" altLang="en-US"/>
          </a:p>
        </p:txBody>
      </p:sp>
      <p:sp>
        <p:nvSpPr>
          <p:cNvPr id="4" name="フッター プレースホルダー 3"/>
          <p:cNvSpPr>
            <a:spLocks noGrp="1"/>
          </p:cNvSpPr>
          <p:nvPr>
            <p:ph type="ftr" sz="quarter" idx="2"/>
          </p:nvPr>
        </p:nvSpPr>
        <p:spPr>
          <a:xfrm>
            <a:off x="0" y="9428584"/>
            <a:ext cx="2945659" cy="498055"/>
          </a:xfrm>
          <a:prstGeom prst="rect">
            <a:avLst/>
          </a:prstGeom>
        </p:spPr>
        <p:txBody>
          <a:bodyPr vert="horz" lIns="92034" tIns="46017" rIns="92034" bIns="46017" rtlCol="0" anchor="b"/>
          <a:lstStyle>
            <a:lvl1pPr algn="l">
              <a:defRPr sz="1200"/>
            </a:lvl1pPr>
          </a:lstStyle>
          <a:p>
            <a:endParaRPr kumimoji="1" lang="ja-JP" altLang="en-US"/>
          </a:p>
        </p:txBody>
      </p:sp>
      <p:sp>
        <p:nvSpPr>
          <p:cNvPr id="5" name="スライド番号プレースホルダー 4"/>
          <p:cNvSpPr>
            <a:spLocks noGrp="1"/>
          </p:cNvSpPr>
          <p:nvPr>
            <p:ph type="sldNum" sz="quarter" idx="3"/>
          </p:nvPr>
        </p:nvSpPr>
        <p:spPr>
          <a:xfrm>
            <a:off x="3850443" y="9428584"/>
            <a:ext cx="2945659" cy="498055"/>
          </a:xfrm>
          <a:prstGeom prst="rect">
            <a:avLst/>
          </a:prstGeom>
        </p:spPr>
        <p:txBody>
          <a:bodyPr vert="horz" lIns="92034" tIns="46017" rIns="92034" bIns="46017" rtlCol="0" anchor="b"/>
          <a:lstStyle>
            <a:lvl1pPr algn="r">
              <a:defRPr sz="1200"/>
            </a:lvl1pPr>
          </a:lstStyle>
          <a:p>
            <a:fld id="{9E2676CF-156D-46B0-A308-5BE7C3EAC667}" type="slidenum">
              <a:rPr kumimoji="1" lang="ja-JP" altLang="en-US" smtClean="0"/>
              <a:t>‹#›</a:t>
            </a:fld>
            <a:endParaRPr kumimoji="1" lang="ja-JP" altLang="en-US"/>
          </a:p>
        </p:txBody>
      </p:sp>
    </p:spTree>
    <p:extLst>
      <p:ext uri="{BB962C8B-B14F-4D97-AF65-F5344CB8AC3E}">
        <p14:creationId xmlns:p14="http://schemas.microsoft.com/office/powerpoint/2010/main" val="396514909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45072" cy="498008"/>
          </a:xfrm>
          <a:prstGeom prst="rect">
            <a:avLst/>
          </a:prstGeom>
        </p:spPr>
        <p:txBody>
          <a:bodyPr vert="horz" lIns="92034" tIns="46017" rIns="92034" bIns="46017" rtlCol="0"/>
          <a:lstStyle>
            <a:lvl1pPr algn="l">
              <a:defRPr sz="1200"/>
            </a:lvl1pPr>
          </a:lstStyle>
          <a:p>
            <a:endParaRPr kumimoji="1" lang="ja-JP" altLang="en-US"/>
          </a:p>
        </p:txBody>
      </p:sp>
      <p:sp>
        <p:nvSpPr>
          <p:cNvPr id="3" name="日付プレースホルダー 2"/>
          <p:cNvSpPr>
            <a:spLocks noGrp="1"/>
          </p:cNvSpPr>
          <p:nvPr>
            <p:ph type="dt" idx="1"/>
          </p:nvPr>
        </p:nvSpPr>
        <p:spPr>
          <a:xfrm>
            <a:off x="3851002" y="0"/>
            <a:ext cx="2945072" cy="498008"/>
          </a:xfrm>
          <a:prstGeom prst="rect">
            <a:avLst/>
          </a:prstGeom>
        </p:spPr>
        <p:txBody>
          <a:bodyPr vert="horz" lIns="92034" tIns="46017" rIns="92034" bIns="46017" rtlCol="0"/>
          <a:lstStyle>
            <a:lvl1pPr algn="r">
              <a:defRPr sz="1200"/>
            </a:lvl1pPr>
          </a:lstStyle>
          <a:p>
            <a:fld id="{594C8D1A-E903-4CC0-AEC9-4041A386BBE5}" type="datetimeFigureOut">
              <a:rPr kumimoji="1" lang="ja-JP" altLang="en-US" smtClean="0"/>
              <a:t>2025/11/21</a:t>
            </a:fld>
            <a:endParaRPr kumimoji="1" lang="ja-JP" altLang="en-US"/>
          </a:p>
        </p:txBody>
      </p:sp>
      <p:sp>
        <p:nvSpPr>
          <p:cNvPr id="4" name="スライド イメージ プレースホルダー 3"/>
          <p:cNvSpPr>
            <a:spLocks noGrp="1" noRot="1" noChangeAspect="1"/>
          </p:cNvSpPr>
          <p:nvPr>
            <p:ph type="sldImg" idx="2"/>
          </p:nvPr>
        </p:nvSpPr>
        <p:spPr>
          <a:xfrm>
            <a:off x="1165225" y="1239838"/>
            <a:ext cx="4467225" cy="3351212"/>
          </a:xfrm>
          <a:prstGeom prst="rect">
            <a:avLst/>
          </a:prstGeom>
          <a:noFill/>
          <a:ln w="12700">
            <a:solidFill>
              <a:prstClr val="black"/>
            </a:solidFill>
          </a:ln>
        </p:spPr>
        <p:txBody>
          <a:bodyPr vert="horz" lIns="92034" tIns="46017" rIns="92034" bIns="46017" rtlCol="0" anchor="ctr"/>
          <a:lstStyle/>
          <a:p>
            <a:endParaRPr lang="ja-JP" altLang="en-US"/>
          </a:p>
        </p:txBody>
      </p:sp>
      <p:sp>
        <p:nvSpPr>
          <p:cNvPr id="5" name="ノート プレースホルダー 4"/>
          <p:cNvSpPr>
            <a:spLocks noGrp="1"/>
          </p:cNvSpPr>
          <p:nvPr>
            <p:ph type="body" sz="quarter" idx="3"/>
          </p:nvPr>
        </p:nvSpPr>
        <p:spPr>
          <a:xfrm>
            <a:off x="680249" y="4777365"/>
            <a:ext cx="5437179" cy="3909042"/>
          </a:xfrm>
          <a:prstGeom prst="rect">
            <a:avLst/>
          </a:prstGeom>
        </p:spPr>
        <p:txBody>
          <a:bodyPr vert="horz" lIns="92034" tIns="46017" rIns="92034" bIns="46017"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428630"/>
            <a:ext cx="2945072" cy="498008"/>
          </a:xfrm>
          <a:prstGeom prst="rect">
            <a:avLst/>
          </a:prstGeom>
        </p:spPr>
        <p:txBody>
          <a:bodyPr vert="horz" lIns="92034" tIns="46017" rIns="92034" bIns="46017"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51002" y="9428630"/>
            <a:ext cx="2945072" cy="498008"/>
          </a:xfrm>
          <a:prstGeom prst="rect">
            <a:avLst/>
          </a:prstGeom>
        </p:spPr>
        <p:txBody>
          <a:bodyPr vert="horz" lIns="92034" tIns="46017" rIns="92034" bIns="46017" rtlCol="0" anchor="b"/>
          <a:lstStyle>
            <a:lvl1pPr algn="r">
              <a:defRPr sz="1200"/>
            </a:lvl1pPr>
          </a:lstStyle>
          <a:p>
            <a:fld id="{EE94831B-95E8-4741-AC9E-FAE0388C9AD4}" type="slidenum">
              <a:rPr kumimoji="1" lang="ja-JP" altLang="en-US" smtClean="0"/>
              <a:t>‹#›</a:t>
            </a:fld>
            <a:endParaRPr kumimoji="1" lang="ja-JP" altLang="en-US"/>
          </a:p>
        </p:txBody>
      </p:sp>
    </p:spTree>
    <p:extLst>
      <p:ext uri="{BB962C8B-B14F-4D97-AF65-F5344CB8AC3E}">
        <p14:creationId xmlns:p14="http://schemas.microsoft.com/office/powerpoint/2010/main" val="2576092982"/>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ja-JP" altLang="en-US"/>
              <a:t>マスター タイトルの書式設定</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F481BB68-B616-4D86-9C97-9FCD2C2CF585}" type="datetimeFigureOut">
              <a:rPr kumimoji="1" lang="ja-JP" altLang="en-US" smtClean="0"/>
              <a:t>2025/11/21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F95E725A-AB95-4751-B3B4-75D93484A166}" type="slidenum">
              <a:rPr kumimoji="1" lang="ja-JP" altLang="en-US" smtClean="0"/>
              <a:t>‹#›</a:t>
            </a:fld>
            <a:endParaRPr kumimoji="1" lang="ja-JP" altLang="en-US"/>
          </a:p>
        </p:txBody>
      </p:sp>
    </p:spTree>
    <p:extLst>
      <p:ext uri="{BB962C8B-B14F-4D97-AF65-F5344CB8AC3E}">
        <p14:creationId xmlns:p14="http://schemas.microsoft.com/office/powerpoint/2010/main" val="3355752668"/>
      </p:ext>
    </p:extLst>
  </p:cSld>
  <p:clrMapOvr>
    <a:masterClrMapping/>
  </p:clrMapOvr>
  <p:transition spd="slow">
    <p:push dir="u"/>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F481BB68-B616-4D86-9C97-9FCD2C2CF585}" type="datetimeFigureOut">
              <a:rPr kumimoji="1" lang="ja-JP" altLang="en-US" smtClean="0"/>
              <a:t>2025/11/21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F95E725A-AB95-4751-B3B4-75D93484A166}" type="slidenum">
              <a:rPr kumimoji="1" lang="ja-JP" altLang="en-US" smtClean="0"/>
              <a:t>‹#›</a:t>
            </a:fld>
            <a:endParaRPr kumimoji="1" lang="ja-JP" altLang="en-US"/>
          </a:p>
        </p:txBody>
      </p:sp>
    </p:spTree>
    <p:extLst>
      <p:ext uri="{BB962C8B-B14F-4D97-AF65-F5344CB8AC3E}">
        <p14:creationId xmlns:p14="http://schemas.microsoft.com/office/powerpoint/2010/main" val="2417482685"/>
      </p:ext>
    </p:extLst>
  </p:cSld>
  <p:clrMapOvr>
    <a:masterClrMapping/>
  </p:clrMapOvr>
  <p:transition spd="slow">
    <p:push dir="u"/>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F481BB68-B616-4D86-9C97-9FCD2C2CF585}" type="datetimeFigureOut">
              <a:rPr kumimoji="1" lang="ja-JP" altLang="en-US" smtClean="0"/>
              <a:t>2025/11/21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F95E725A-AB95-4751-B3B4-75D93484A166}" type="slidenum">
              <a:rPr kumimoji="1" lang="ja-JP" altLang="en-US" smtClean="0"/>
              <a:t>‹#›</a:t>
            </a:fld>
            <a:endParaRPr kumimoji="1" lang="ja-JP" altLang="en-US"/>
          </a:p>
        </p:txBody>
      </p:sp>
    </p:spTree>
    <p:extLst>
      <p:ext uri="{BB962C8B-B14F-4D97-AF65-F5344CB8AC3E}">
        <p14:creationId xmlns:p14="http://schemas.microsoft.com/office/powerpoint/2010/main" val="2631753082"/>
      </p:ext>
    </p:extLst>
  </p:cSld>
  <p:clrMapOvr>
    <a:masterClrMapping/>
  </p:clrMapOvr>
  <p:transition spd="slow">
    <p:push dir="u"/>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F481BB68-B616-4D86-9C97-9FCD2C2CF585}" type="datetimeFigureOut">
              <a:rPr kumimoji="1" lang="ja-JP" altLang="en-US" smtClean="0"/>
              <a:t>2025/11/21</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F95E725A-AB95-4751-B3B4-75D93484A166}" type="slidenum">
              <a:rPr kumimoji="1" lang="ja-JP" altLang="en-US" smtClean="0"/>
              <a:t>‹#›</a:t>
            </a:fld>
            <a:endParaRPr kumimoji="1" lang="ja-JP" altLang="en-US"/>
          </a:p>
        </p:txBody>
      </p:sp>
    </p:spTree>
    <p:extLst>
      <p:ext uri="{BB962C8B-B14F-4D97-AF65-F5344CB8AC3E}">
        <p14:creationId xmlns:p14="http://schemas.microsoft.com/office/powerpoint/2010/main" val="259957111"/>
      </p:ext>
    </p:extLst>
  </p:cSld>
  <p:clrMapOvr>
    <a:masterClrMapping/>
  </p:clrMapOvr>
  <p:transition spd="slow">
    <p:push dir="u"/>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629842" y="2505075"/>
            <a:ext cx="3868340"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4629150" y="2505075"/>
            <a:ext cx="3887391"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F481BB68-B616-4D86-9C97-9FCD2C2CF585}" type="datetimeFigureOut">
              <a:rPr kumimoji="1" lang="ja-JP" altLang="en-US" smtClean="0"/>
              <a:t>2025/11/21</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F95E725A-AB95-4751-B3B4-75D93484A166}" type="slidenum">
              <a:rPr kumimoji="1" lang="ja-JP" altLang="en-US" smtClean="0"/>
              <a:t>‹#›</a:t>
            </a:fld>
            <a:endParaRPr kumimoji="1" lang="ja-JP" altLang="en-US"/>
          </a:p>
        </p:txBody>
      </p:sp>
    </p:spTree>
    <p:extLst>
      <p:ext uri="{BB962C8B-B14F-4D97-AF65-F5344CB8AC3E}">
        <p14:creationId xmlns:p14="http://schemas.microsoft.com/office/powerpoint/2010/main" val="2019854406"/>
      </p:ext>
    </p:extLst>
  </p:cSld>
  <p:clrMapOvr>
    <a:masterClrMapping/>
  </p:clrMapOvr>
  <p:transition spd="slow">
    <p:push dir="u"/>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F481BB68-B616-4D86-9C97-9FCD2C2CF585}" type="datetimeFigureOut">
              <a:rPr kumimoji="1" lang="ja-JP" altLang="en-US" smtClean="0"/>
              <a:t>2025/11/21</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F95E725A-AB95-4751-B3B4-75D93484A166}" type="slidenum">
              <a:rPr kumimoji="1" lang="ja-JP" altLang="en-US" smtClean="0"/>
              <a:t>‹#›</a:t>
            </a:fld>
            <a:endParaRPr kumimoji="1" lang="ja-JP" altLang="en-US"/>
          </a:p>
        </p:txBody>
      </p:sp>
    </p:spTree>
    <p:extLst>
      <p:ext uri="{BB962C8B-B14F-4D97-AF65-F5344CB8AC3E}">
        <p14:creationId xmlns:p14="http://schemas.microsoft.com/office/powerpoint/2010/main" val="3307942285"/>
      </p:ext>
    </p:extLst>
  </p:cSld>
  <p:clrMapOvr>
    <a:masterClrMapping/>
  </p:clrMapOvr>
  <p:transition spd="slow">
    <p:push dir="u"/>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481BB68-B616-4D86-9C97-9FCD2C2CF585}" type="datetimeFigureOut">
              <a:rPr kumimoji="1" lang="ja-JP" altLang="en-US" smtClean="0"/>
              <a:t>2025/11/21</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F95E725A-AB95-4751-B3B4-75D93484A166}" type="slidenum">
              <a:rPr kumimoji="1" lang="ja-JP" altLang="en-US" smtClean="0"/>
              <a:t>‹#›</a:t>
            </a:fld>
            <a:endParaRPr kumimoji="1" lang="ja-JP" altLang="en-US"/>
          </a:p>
        </p:txBody>
      </p:sp>
    </p:spTree>
    <p:extLst>
      <p:ext uri="{BB962C8B-B14F-4D97-AF65-F5344CB8AC3E}">
        <p14:creationId xmlns:p14="http://schemas.microsoft.com/office/powerpoint/2010/main" val="2568361322"/>
      </p:ext>
    </p:extLst>
  </p:cSld>
  <p:clrMapOvr>
    <a:masterClrMapping/>
  </p:clrMapOvr>
  <p:transition spd="slow">
    <p:push dir="u"/>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F481BB68-B616-4D86-9C97-9FCD2C2CF585}" type="datetimeFigureOut">
              <a:rPr kumimoji="1" lang="ja-JP" altLang="en-US" smtClean="0"/>
              <a:t>2025/11/21</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F95E725A-AB95-4751-B3B4-75D93484A166}" type="slidenum">
              <a:rPr kumimoji="1" lang="ja-JP" altLang="en-US" smtClean="0"/>
              <a:t>‹#›</a:t>
            </a:fld>
            <a:endParaRPr kumimoji="1" lang="ja-JP" altLang="en-US"/>
          </a:p>
        </p:txBody>
      </p:sp>
    </p:spTree>
    <p:extLst>
      <p:ext uri="{BB962C8B-B14F-4D97-AF65-F5344CB8AC3E}">
        <p14:creationId xmlns:p14="http://schemas.microsoft.com/office/powerpoint/2010/main" val="410037060"/>
      </p:ext>
    </p:extLst>
  </p:cSld>
  <p:clrMapOvr>
    <a:masterClrMapping/>
  </p:clrMapOvr>
  <p:transition spd="slow">
    <p:push dir="u"/>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図を追加</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F481BB68-B616-4D86-9C97-9FCD2C2CF585}" type="datetimeFigureOut">
              <a:rPr kumimoji="1" lang="ja-JP" altLang="en-US" smtClean="0"/>
              <a:t>2025/11/21</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F95E725A-AB95-4751-B3B4-75D93484A166}" type="slidenum">
              <a:rPr kumimoji="1" lang="ja-JP" altLang="en-US" smtClean="0"/>
              <a:t>‹#›</a:t>
            </a:fld>
            <a:endParaRPr kumimoji="1" lang="ja-JP" altLang="en-US"/>
          </a:p>
        </p:txBody>
      </p:sp>
    </p:spTree>
    <p:extLst>
      <p:ext uri="{BB962C8B-B14F-4D97-AF65-F5344CB8AC3E}">
        <p14:creationId xmlns:p14="http://schemas.microsoft.com/office/powerpoint/2010/main" val="2515527187"/>
      </p:ext>
    </p:extLst>
  </p:cSld>
  <p:clrMapOvr>
    <a:masterClrMapping/>
  </p:clrMapOvr>
  <p:transition spd="slow">
    <p:push dir="u"/>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F481BB68-B616-4D86-9C97-9FCD2C2CF585}" type="datetimeFigureOut">
              <a:rPr kumimoji="1" lang="ja-JP" altLang="en-US" smtClean="0"/>
              <a:t>2025/11/21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F95E725A-AB95-4751-B3B4-75D93484A166}" type="slidenum">
              <a:rPr kumimoji="1" lang="ja-JP" altLang="en-US" smtClean="0"/>
              <a:t>‹#›</a:t>
            </a:fld>
            <a:endParaRPr kumimoji="1" lang="ja-JP" altLang="en-US"/>
          </a:p>
        </p:txBody>
      </p:sp>
    </p:spTree>
    <p:extLst>
      <p:ext uri="{BB962C8B-B14F-4D97-AF65-F5344CB8AC3E}">
        <p14:creationId xmlns:p14="http://schemas.microsoft.com/office/powerpoint/2010/main" val="2332317179"/>
      </p:ext>
    </p:extLst>
  </p:cSld>
  <p:clrMapOvr>
    <a:masterClrMapping/>
  </p:clrMapOvr>
  <p:transition spd="slow">
    <p:push dir="u"/>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F481BB68-B616-4D86-9C97-9FCD2C2CF585}" type="datetimeFigureOut">
              <a:rPr kumimoji="1" lang="ja-JP" altLang="en-US" smtClean="0"/>
              <a:t>2025/11/21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F95E725A-AB95-4751-B3B4-75D93484A166}" type="slidenum">
              <a:rPr kumimoji="1" lang="ja-JP" altLang="en-US" smtClean="0"/>
              <a:t>‹#›</a:t>
            </a:fld>
            <a:endParaRPr kumimoji="1" lang="ja-JP" altLang="en-US"/>
          </a:p>
        </p:txBody>
      </p:sp>
    </p:spTree>
    <p:extLst>
      <p:ext uri="{BB962C8B-B14F-4D97-AF65-F5344CB8AC3E}">
        <p14:creationId xmlns:p14="http://schemas.microsoft.com/office/powerpoint/2010/main" val="1579450813"/>
      </p:ext>
    </p:extLst>
  </p:cSld>
  <p:clrMapOvr>
    <a:masterClrMapping/>
  </p:clrMapOvr>
  <p:transition spd="slow">
    <p:push dir="u"/>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481BB68-B616-4D86-9C97-9FCD2C2CF585}" type="datetimeFigureOut">
              <a:rPr kumimoji="1" lang="ja-JP" altLang="en-US" smtClean="0"/>
              <a:t>2025/11/21</a:t>
            </a:fld>
            <a:endParaRPr kumimoji="1" lang="ja-JP" alt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95E725A-AB95-4751-B3B4-75D93484A166}" type="slidenum">
              <a:rPr kumimoji="1" lang="ja-JP" altLang="en-US" smtClean="0"/>
              <a:t>‹#›</a:t>
            </a:fld>
            <a:endParaRPr kumimoji="1" lang="ja-JP" altLang="en-US"/>
          </a:p>
        </p:txBody>
      </p:sp>
    </p:spTree>
    <p:extLst>
      <p:ext uri="{BB962C8B-B14F-4D97-AF65-F5344CB8AC3E}">
        <p14:creationId xmlns:p14="http://schemas.microsoft.com/office/powerpoint/2010/main" val="319440939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spd="slow">
    <p:push dir="u"/>
  </p:transition>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62E754-2A77-2F41-5116-DD89B5631FC5}"/>
            </a:ext>
          </a:extLst>
        </p:cNvPr>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0648F03B-C962-3D60-4677-0FF25B9F9A28}"/>
              </a:ext>
            </a:extLst>
          </p:cNvPr>
          <p:cNvSpPr txBox="1"/>
          <p:nvPr/>
        </p:nvSpPr>
        <p:spPr>
          <a:xfrm>
            <a:off x="446847" y="2037213"/>
            <a:ext cx="8440806" cy="923330"/>
          </a:xfrm>
          <a:prstGeom prst="rect">
            <a:avLst/>
          </a:prstGeom>
          <a:noFill/>
        </p:spPr>
        <p:txBody>
          <a:bodyPr wrap="square" rtlCol="0">
            <a:spAutoFit/>
          </a:bodyPr>
          <a:lstStyle/>
          <a:p>
            <a:pPr algn="ctr"/>
            <a:r>
              <a:rPr kumimoji="1" lang="ja-JP" altLang="en-US" sz="5400" b="1" dirty="0">
                <a:solidFill>
                  <a:schemeClr val="tx1">
                    <a:lumMod val="85000"/>
                    <a:lumOff val="15000"/>
                  </a:schemeClr>
                </a:solidFill>
                <a:latin typeface="メイリオ" panose="020B0604030504040204" pitchFamily="50" charset="-128"/>
                <a:ea typeface="メイリオ" panose="020B0604030504040204" pitchFamily="50" charset="-128"/>
              </a:rPr>
              <a:t>構造を確認しましょう。</a:t>
            </a:r>
          </a:p>
        </p:txBody>
      </p:sp>
      <p:sp>
        <p:nvSpPr>
          <p:cNvPr id="3" name="正方形/長方形 2">
            <a:extLst>
              <a:ext uri="{FF2B5EF4-FFF2-40B4-BE49-F238E27FC236}">
                <a16:creationId xmlns:a16="http://schemas.microsoft.com/office/drawing/2014/main" id="{3DD9FE13-4172-2969-BAB2-3609D3A1F728}"/>
              </a:ext>
            </a:extLst>
          </p:cNvPr>
          <p:cNvSpPr/>
          <p:nvPr/>
        </p:nvSpPr>
        <p:spPr>
          <a:xfrm>
            <a:off x="66261" y="0"/>
            <a:ext cx="9011478" cy="6857999"/>
          </a:xfrm>
          <a:prstGeom prst="rect">
            <a:avLst/>
          </a:prstGeom>
          <a:noFill/>
          <a:ln w="1270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602498486"/>
      </p:ext>
    </p:extLst>
  </p:cSld>
  <p:clrMapOvr>
    <a:masterClrMapping/>
  </p:clrMapOvr>
  <p:transition spd="slow">
    <p:push dir="u"/>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EBF5364A-7EFB-5F72-2DF9-AB8FDF042ACD}"/>
              </a:ext>
            </a:extLst>
          </p:cNvPr>
          <p:cNvPicPr>
            <a:picLocks noChangeAspect="1"/>
          </p:cNvPicPr>
          <p:nvPr/>
        </p:nvPicPr>
        <p:blipFill>
          <a:blip r:embed="rId2"/>
          <a:srcRect t="2099" b="89483"/>
          <a:stretch/>
        </p:blipFill>
        <p:spPr>
          <a:xfrm>
            <a:off x="228119" y="1022216"/>
            <a:ext cx="8710210" cy="784855"/>
          </a:xfrm>
          <a:prstGeom prst="rect">
            <a:avLst/>
          </a:prstGeom>
        </p:spPr>
      </p:pic>
      <p:pic>
        <p:nvPicPr>
          <p:cNvPr id="17" name="図 16">
            <a:extLst>
              <a:ext uri="{FF2B5EF4-FFF2-40B4-BE49-F238E27FC236}">
                <a16:creationId xmlns:a16="http://schemas.microsoft.com/office/drawing/2014/main" id="{EA7786A8-E05D-C7AF-FAEB-E777169DDC0C}"/>
              </a:ext>
            </a:extLst>
          </p:cNvPr>
          <p:cNvPicPr>
            <a:picLocks noChangeAspect="1"/>
          </p:cNvPicPr>
          <p:nvPr/>
        </p:nvPicPr>
        <p:blipFill>
          <a:blip r:embed="rId3"/>
          <a:stretch>
            <a:fillRect/>
          </a:stretch>
        </p:blipFill>
        <p:spPr>
          <a:xfrm>
            <a:off x="205673" y="145059"/>
            <a:ext cx="8732655" cy="531020"/>
          </a:xfrm>
          <a:prstGeom prst="rect">
            <a:avLst/>
          </a:prstGeom>
        </p:spPr>
      </p:pic>
      <p:sp>
        <p:nvSpPr>
          <p:cNvPr id="5" name="正方形/長方形 4">
            <a:extLst>
              <a:ext uri="{FF2B5EF4-FFF2-40B4-BE49-F238E27FC236}">
                <a16:creationId xmlns:a16="http://schemas.microsoft.com/office/drawing/2014/main" id="{931C5BAE-381B-632E-591C-ED27D5FD1419}"/>
              </a:ext>
            </a:extLst>
          </p:cNvPr>
          <p:cNvSpPr/>
          <p:nvPr/>
        </p:nvSpPr>
        <p:spPr>
          <a:xfrm>
            <a:off x="0" y="2355910"/>
            <a:ext cx="9144000" cy="4502089"/>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テキスト ボックス 5">
            <a:extLst>
              <a:ext uri="{FF2B5EF4-FFF2-40B4-BE49-F238E27FC236}">
                <a16:creationId xmlns:a16="http://schemas.microsoft.com/office/drawing/2014/main" id="{ADD5DC4E-24A1-E10F-D07A-BF966A170A49}"/>
              </a:ext>
            </a:extLst>
          </p:cNvPr>
          <p:cNvSpPr txBox="1"/>
          <p:nvPr/>
        </p:nvSpPr>
        <p:spPr>
          <a:xfrm>
            <a:off x="537493" y="2604561"/>
            <a:ext cx="8069014" cy="1938992"/>
          </a:xfrm>
          <a:prstGeom prst="rect">
            <a:avLst/>
          </a:prstGeom>
          <a:noFill/>
          <a:ln>
            <a:noFill/>
          </a:ln>
        </p:spPr>
        <p:txBody>
          <a:bodyPr wrap="square" rtlCol="0">
            <a:spAutoFit/>
          </a:bodyPr>
          <a:lstStyle/>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You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S</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（主語）、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use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V</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（動詞）、</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many kinds of </a:t>
            </a:r>
            <a:r>
              <a:rPr kumimoji="1" lang="en-US" altLang="ja-JP" sz="2000" b="1" dirty="0" err="1">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yakimono</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O</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（目的語）です。</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in your everyday life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は修飾語で副詞のはたらきです。</a:t>
            </a: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「日常生活で」という意味をもち、</a:t>
            </a: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動詞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use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の場所や状況を説明しています。</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p:txBody>
      </p:sp>
      <p:sp>
        <p:nvSpPr>
          <p:cNvPr id="2" name="テキスト ボックス 1">
            <a:extLst>
              <a:ext uri="{FF2B5EF4-FFF2-40B4-BE49-F238E27FC236}">
                <a16:creationId xmlns:a16="http://schemas.microsoft.com/office/drawing/2014/main" id="{28583D36-4F8A-84D7-403B-5E67F7AEA986}"/>
              </a:ext>
            </a:extLst>
          </p:cNvPr>
          <p:cNvSpPr txBox="1"/>
          <p:nvPr/>
        </p:nvSpPr>
        <p:spPr>
          <a:xfrm>
            <a:off x="537493" y="1767406"/>
            <a:ext cx="7138433" cy="369332"/>
          </a:xfrm>
          <a:prstGeom prst="rect">
            <a:avLst/>
          </a:prstGeom>
          <a:solidFill>
            <a:srgbClr val="F8CBAD"/>
          </a:solidFill>
          <a:ln>
            <a:noFill/>
          </a:ln>
        </p:spPr>
        <p:txBody>
          <a:bodyPr wrap="square" rtlCol="0">
            <a:spAutoFit/>
          </a:bodyPr>
          <a:lstStyle/>
          <a:p>
            <a:pPr algn="just"/>
            <a:r>
              <a:rPr kumimoji="1" lang="ja-JP" altLang="en-US"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あなたは、あなたの毎日の生活で、たくさんの種類の焼き物を使います。</a:t>
            </a:r>
          </a:p>
        </p:txBody>
      </p:sp>
    </p:spTree>
    <p:extLst>
      <p:ext uri="{BB962C8B-B14F-4D97-AF65-F5344CB8AC3E}">
        <p14:creationId xmlns:p14="http://schemas.microsoft.com/office/powerpoint/2010/main" val="2139112763"/>
      </p:ext>
    </p:extLst>
  </p:cSld>
  <p:clrMapOvr>
    <a:masterClrMapping/>
  </p:clrMapOvr>
  <p:transition spd="slow">
    <p:push dir="u"/>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18ADDC-5EED-2EED-E33C-F7CB7D446FCB}"/>
            </a:ext>
          </a:extLst>
        </p:cNvPr>
        <p:cNvGrpSpPr/>
        <p:nvPr/>
      </p:nvGrpSpPr>
      <p:grpSpPr>
        <a:xfrm>
          <a:off x="0" y="0"/>
          <a:ext cx="0" cy="0"/>
          <a:chOff x="0" y="0"/>
          <a:chExt cx="0" cy="0"/>
        </a:xfrm>
      </p:grpSpPr>
      <p:pic>
        <p:nvPicPr>
          <p:cNvPr id="3" name="図 2">
            <a:extLst>
              <a:ext uri="{FF2B5EF4-FFF2-40B4-BE49-F238E27FC236}">
                <a16:creationId xmlns:a16="http://schemas.microsoft.com/office/drawing/2014/main" id="{B6C66FC6-22F2-E9BD-4CFB-61C4A7084D57}"/>
              </a:ext>
            </a:extLst>
          </p:cNvPr>
          <p:cNvPicPr>
            <a:picLocks noChangeAspect="1"/>
          </p:cNvPicPr>
          <p:nvPr/>
        </p:nvPicPr>
        <p:blipFill>
          <a:blip r:embed="rId2"/>
          <a:srcRect t="12690" b="79171"/>
          <a:stretch/>
        </p:blipFill>
        <p:spPr>
          <a:xfrm>
            <a:off x="228119" y="1022216"/>
            <a:ext cx="8710210" cy="758827"/>
          </a:xfrm>
          <a:prstGeom prst="rect">
            <a:avLst/>
          </a:prstGeom>
        </p:spPr>
      </p:pic>
      <p:sp>
        <p:nvSpPr>
          <p:cNvPr id="15" name="正方形/長方形 14">
            <a:extLst>
              <a:ext uri="{FF2B5EF4-FFF2-40B4-BE49-F238E27FC236}">
                <a16:creationId xmlns:a16="http://schemas.microsoft.com/office/drawing/2014/main" id="{EE3722A8-7BD2-F217-F7D9-0F6DFEFAECD6}"/>
              </a:ext>
            </a:extLst>
          </p:cNvPr>
          <p:cNvSpPr/>
          <p:nvPr/>
        </p:nvSpPr>
        <p:spPr>
          <a:xfrm>
            <a:off x="0" y="2355910"/>
            <a:ext cx="9144000" cy="4502089"/>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テキスト ボックス 15">
            <a:extLst>
              <a:ext uri="{FF2B5EF4-FFF2-40B4-BE49-F238E27FC236}">
                <a16:creationId xmlns:a16="http://schemas.microsoft.com/office/drawing/2014/main" id="{770EFA62-7D09-CAE6-3945-17930564C294}"/>
              </a:ext>
            </a:extLst>
          </p:cNvPr>
          <p:cNvSpPr txBox="1"/>
          <p:nvPr/>
        </p:nvSpPr>
        <p:spPr>
          <a:xfrm>
            <a:off x="537493" y="2604561"/>
            <a:ext cx="8069014" cy="2862322"/>
          </a:xfrm>
          <a:prstGeom prst="rect">
            <a:avLst/>
          </a:prstGeom>
          <a:noFill/>
          <a:ln>
            <a:noFill/>
          </a:ln>
        </p:spPr>
        <p:txBody>
          <a:bodyPr wrap="square" rtlCol="0">
            <a:spAutoFit/>
          </a:bodyPr>
          <a:lstStyle/>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2</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つ目の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you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S</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（主語）、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use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V</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（動詞）、 </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a rice bowl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O</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（目的語）です。</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endPar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When you eat meals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は主語と動詞をふくむ節（副詞節）です。</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you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S</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（主語）、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eat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V</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（動詞）、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meals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O</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（目的語）です。</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you use a rice bowl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するのは、どんなときか」を説明しています。</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endPar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p:txBody>
      </p:sp>
      <p:pic>
        <p:nvPicPr>
          <p:cNvPr id="17" name="図 16">
            <a:extLst>
              <a:ext uri="{FF2B5EF4-FFF2-40B4-BE49-F238E27FC236}">
                <a16:creationId xmlns:a16="http://schemas.microsoft.com/office/drawing/2014/main" id="{EDFD5995-BEC2-B289-C59E-1C5C4F870144}"/>
              </a:ext>
            </a:extLst>
          </p:cNvPr>
          <p:cNvPicPr>
            <a:picLocks noChangeAspect="1"/>
          </p:cNvPicPr>
          <p:nvPr/>
        </p:nvPicPr>
        <p:blipFill>
          <a:blip r:embed="rId3"/>
          <a:stretch>
            <a:fillRect/>
          </a:stretch>
        </p:blipFill>
        <p:spPr>
          <a:xfrm>
            <a:off x="205673" y="145059"/>
            <a:ext cx="8732655" cy="531020"/>
          </a:xfrm>
          <a:prstGeom prst="rect">
            <a:avLst/>
          </a:prstGeom>
        </p:spPr>
      </p:pic>
      <p:sp>
        <p:nvSpPr>
          <p:cNvPr id="2" name="テキスト ボックス 1">
            <a:extLst>
              <a:ext uri="{FF2B5EF4-FFF2-40B4-BE49-F238E27FC236}">
                <a16:creationId xmlns:a16="http://schemas.microsoft.com/office/drawing/2014/main" id="{4DA241FB-3467-A7F0-ED3C-A45F4D0375C0}"/>
              </a:ext>
            </a:extLst>
          </p:cNvPr>
          <p:cNvSpPr txBox="1"/>
          <p:nvPr/>
        </p:nvSpPr>
        <p:spPr>
          <a:xfrm>
            <a:off x="537494" y="1767406"/>
            <a:ext cx="4344900" cy="369332"/>
          </a:xfrm>
          <a:prstGeom prst="rect">
            <a:avLst/>
          </a:prstGeom>
          <a:solidFill>
            <a:srgbClr val="F8CBAD"/>
          </a:solidFill>
          <a:ln>
            <a:noFill/>
          </a:ln>
        </p:spPr>
        <p:txBody>
          <a:bodyPr wrap="square" rtlCol="0">
            <a:spAutoFit/>
          </a:bodyPr>
          <a:lstStyle/>
          <a:p>
            <a:pPr algn="just"/>
            <a:r>
              <a:rPr kumimoji="1" lang="ja-JP" altLang="en-US"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食事をするとき、あなたは茶碗を使います。</a:t>
            </a:r>
          </a:p>
        </p:txBody>
      </p:sp>
    </p:spTree>
    <p:extLst>
      <p:ext uri="{BB962C8B-B14F-4D97-AF65-F5344CB8AC3E}">
        <p14:creationId xmlns:p14="http://schemas.microsoft.com/office/powerpoint/2010/main" val="2570390725"/>
      </p:ext>
    </p:extLst>
  </p:cSld>
  <p:clrMapOvr>
    <a:masterClrMapping/>
  </p:clrMapOvr>
  <p:transition spd="slow">
    <p:push dir="u"/>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E91F3F-BC02-9136-E189-99C91FA22259}"/>
            </a:ext>
          </a:extLst>
        </p:cNvPr>
        <p:cNvGrpSpPr/>
        <p:nvPr/>
      </p:nvGrpSpPr>
      <p:grpSpPr>
        <a:xfrm>
          <a:off x="0" y="0"/>
          <a:ext cx="0" cy="0"/>
          <a:chOff x="0" y="0"/>
          <a:chExt cx="0" cy="0"/>
        </a:xfrm>
      </p:grpSpPr>
      <p:pic>
        <p:nvPicPr>
          <p:cNvPr id="3" name="図 2">
            <a:extLst>
              <a:ext uri="{FF2B5EF4-FFF2-40B4-BE49-F238E27FC236}">
                <a16:creationId xmlns:a16="http://schemas.microsoft.com/office/drawing/2014/main" id="{048B1B85-23CD-00DB-BD90-A8F64C02B3AE}"/>
              </a:ext>
            </a:extLst>
          </p:cNvPr>
          <p:cNvPicPr>
            <a:picLocks noChangeAspect="1"/>
          </p:cNvPicPr>
          <p:nvPr/>
        </p:nvPicPr>
        <p:blipFill>
          <a:blip r:embed="rId2"/>
          <a:srcRect t="23282" b="67762"/>
          <a:stretch/>
        </p:blipFill>
        <p:spPr>
          <a:xfrm>
            <a:off x="228119" y="1022216"/>
            <a:ext cx="8710210" cy="835028"/>
          </a:xfrm>
          <a:prstGeom prst="rect">
            <a:avLst/>
          </a:prstGeom>
        </p:spPr>
      </p:pic>
      <p:sp>
        <p:nvSpPr>
          <p:cNvPr id="15" name="正方形/長方形 14">
            <a:extLst>
              <a:ext uri="{FF2B5EF4-FFF2-40B4-BE49-F238E27FC236}">
                <a16:creationId xmlns:a16="http://schemas.microsoft.com/office/drawing/2014/main" id="{4AA0B226-B2B9-64D2-C0A3-1B1BB4C55F67}"/>
              </a:ext>
            </a:extLst>
          </p:cNvPr>
          <p:cNvSpPr/>
          <p:nvPr/>
        </p:nvSpPr>
        <p:spPr>
          <a:xfrm>
            <a:off x="0" y="2355910"/>
            <a:ext cx="9144000" cy="4502089"/>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7" name="図 16">
            <a:extLst>
              <a:ext uri="{FF2B5EF4-FFF2-40B4-BE49-F238E27FC236}">
                <a16:creationId xmlns:a16="http://schemas.microsoft.com/office/drawing/2014/main" id="{3BCD8F55-D4F7-B8B7-C698-EF4C1A13A9E0}"/>
              </a:ext>
            </a:extLst>
          </p:cNvPr>
          <p:cNvPicPr>
            <a:picLocks noChangeAspect="1"/>
          </p:cNvPicPr>
          <p:nvPr/>
        </p:nvPicPr>
        <p:blipFill>
          <a:blip r:embed="rId3"/>
          <a:stretch>
            <a:fillRect/>
          </a:stretch>
        </p:blipFill>
        <p:spPr>
          <a:xfrm>
            <a:off x="205673" y="145059"/>
            <a:ext cx="8732655" cy="531020"/>
          </a:xfrm>
          <a:prstGeom prst="rect">
            <a:avLst/>
          </a:prstGeom>
        </p:spPr>
      </p:pic>
      <p:sp>
        <p:nvSpPr>
          <p:cNvPr id="2" name="テキスト ボックス 1">
            <a:extLst>
              <a:ext uri="{FF2B5EF4-FFF2-40B4-BE49-F238E27FC236}">
                <a16:creationId xmlns:a16="http://schemas.microsoft.com/office/drawing/2014/main" id="{73FBF396-8728-DFE5-DEE7-F435A88DD464}"/>
              </a:ext>
            </a:extLst>
          </p:cNvPr>
          <p:cNvSpPr txBox="1"/>
          <p:nvPr/>
        </p:nvSpPr>
        <p:spPr>
          <a:xfrm>
            <a:off x="537493" y="2604561"/>
            <a:ext cx="8069014" cy="2862322"/>
          </a:xfrm>
          <a:prstGeom prst="rect">
            <a:avLst/>
          </a:prstGeom>
          <a:noFill/>
          <a:ln>
            <a:noFill/>
          </a:ln>
        </p:spPr>
        <p:txBody>
          <a:bodyPr wrap="square" rtlCol="0">
            <a:spAutoFit/>
          </a:bodyPr>
          <a:lstStyle/>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2</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つ目の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you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S</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（主語）、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use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V</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（動詞）、 </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a tea cup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O</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（目的語）です。</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endPar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When you drink tea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は主語と動詞をふくむ節（副詞節）です。</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you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S</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（主語）、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drink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V</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（動詞）、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tea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O</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（目的語）です。</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you use a tea cup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するのは、どんなときか」を説明しています。</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endPar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p:txBody>
      </p:sp>
      <p:sp>
        <p:nvSpPr>
          <p:cNvPr id="5" name="テキスト ボックス 4">
            <a:extLst>
              <a:ext uri="{FF2B5EF4-FFF2-40B4-BE49-F238E27FC236}">
                <a16:creationId xmlns:a16="http://schemas.microsoft.com/office/drawing/2014/main" id="{8E241796-7732-A468-8E74-7DB23007BA75}"/>
              </a:ext>
            </a:extLst>
          </p:cNvPr>
          <p:cNvSpPr txBox="1"/>
          <p:nvPr/>
        </p:nvSpPr>
        <p:spPr>
          <a:xfrm>
            <a:off x="537493" y="1767406"/>
            <a:ext cx="5041185" cy="369332"/>
          </a:xfrm>
          <a:prstGeom prst="rect">
            <a:avLst/>
          </a:prstGeom>
          <a:solidFill>
            <a:srgbClr val="F8CBAD"/>
          </a:solidFill>
          <a:ln>
            <a:noFill/>
          </a:ln>
        </p:spPr>
        <p:txBody>
          <a:bodyPr wrap="square" rtlCol="0">
            <a:spAutoFit/>
          </a:bodyPr>
          <a:lstStyle/>
          <a:p>
            <a:pPr algn="just"/>
            <a:r>
              <a:rPr kumimoji="1" lang="ja-JP" altLang="en-US"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紅茶を飲むとき、あなたはティーカップを使います。</a:t>
            </a:r>
          </a:p>
        </p:txBody>
      </p:sp>
    </p:spTree>
    <p:extLst>
      <p:ext uri="{BB962C8B-B14F-4D97-AF65-F5344CB8AC3E}">
        <p14:creationId xmlns:p14="http://schemas.microsoft.com/office/powerpoint/2010/main" val="59283742"/>
      </p:ext>
    </p:extLst>
  </p:cSld>
  <p:clrMapOvr>
    <a:masterClrMapping/>
  </p:clrMapOvr>
  <p:transition spd="slow">
    <p:push dir="u"/>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1B4DF4-D2DB-1F8E-5667-DCAA3BF94ACF}"/>
            </a:ext>
          </a:extLst>
        </p:cNvPr>
        <p:cNvGrpSpPr/>
        <p:nvPr/>
      </p:nvGrpSpPr>
      <p:grpSpPr>
        <a:xfrm>
          <a:off x="0" y="0"/>
          <a:ext cx="0" cy="0"/>
          <a:chOff x="0" y="0"/>
          <a:chExt cx="0" cy="0"/>
        </a:xfrm>
      </p:grpSpPr>
      <p:pic>
        <p:nvPicPr>
          <p:cNvPr id="3" name="図 2">
            <a:extLst>
              <a:ext uri="{FF2B5EF4-FFF2-40B4-BE49-F238E27FC236}">
                <a16:creationId xmlns:a16="http://schemas.microsoft.com/office/drawing/2014/main" id="{36CC55BB-B236-EA59-88D5-5F38936C46D9}"/>
              </a:ext>
            </a:extLst>
          </p:cNvPr>
          <p:cNvPicPr>
            <a:picLocks noChangeAspect="1"/>
          </p:cNvPicPr>
          <p:nvPr/>
        </p:nvPicPr>
        <p:blipFill>
          <a:blip r:embed="rId2"/>
          <a:srcRect t="33874" b="57307"/>
          <a:stretch/>
        </p:blipFill>
        <p:spPr>
          <a:xfrm>
            <a:off x="228119" y="1022216"/>
            <a:ext cx="8710210" cy="822326"/>
          </a:xfrm>
          <a:prstGeom prst="rect">
            <a:avLst/>
          </a:prstGeom>
        </p:spPr>
      </p:pic>
      <p:sp>
        <p:nvSpPr>
          <p:cNvPr id="15" name="正方形/長方形 14">
            <a:extLst>
              <a:ext uri="{FF2B5EF4-FFF2-40B4-BE49-F238E27FC236}">
                <a16:creationId xmlns:a16="http://schemas.microsoft.com/office/drawing/2014/main" id="{5C0E5A08-8D7F-60AF-B61E-295D2DCF2EE8}"/>
              </a:ext>
            </a:extLst>
          </p:cNvPr>
          <p:cNvSpPr/>
          <p:nvPr/>
        </p:nvSpPr>
        <p:spPr>
          <a:xfrm>
            <a:off x="0" y="2355910"/>
            <a:ext cx="9144000" cy="4502089"/>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テキスト ボックス 15">
            <a:extLst>
              <a:ext uri="{FF2B5EF4-FFF2-40B4-BE49-F238E27FC236}">
                <a16:creationId xmlns:a16="http://schemas.microsoft.com/office/drawing/2014/main" id="{D311A910-ED6A-4835-2174-0862DD1B8861}"/>
              </a:ext>
            </a:extLst>
          </p:cNvPr>
          <p:cNvSpPr txBox="1"/>
          <p:nvPr/>
        </p:nvSpPr>
        <p:spPr>
          <a:xfrm>
            <a:off x="537493" y="2604561"/>
            <a:ext cx="8069014" cy="1631216"/>
          </a:xfrm>
          <a:prstGeom prst="rect">
            <a:avLst/>
          </a:prstGeom>
          <a:noFill/>
          <a:ln>
            <a:noFill/>
          </a:ln>
        </p:spPr>
        <p:txBody>
          <a:bodyPr wrap="square" rtlCol="0">
            <a:spAutoFit/>
          </a:bodyPr>
          <a:lstStyle/>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These things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S</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（主語）、</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are called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V</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（動詞）、</a:t>
            </a: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a:t>
            </a:r>
            <a:r>
              <a:rPr kumimoji="1" lang="en-US" altLang="ja-JP" sz="2000" b="1" dirty="0" err="1">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yakimono</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C</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（補語）です。</a:t>
            </a:r>
          </a:p>
          <a:p>
            <a:pPr algn="just"/>
            <a:endPar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These things = </a:t>
            </a:r>
            <a:r>
              <a:rPr kumimoji="1" lang="en-US" altLang="ja-JP" sz="2000" b="1" dirty="0" err="1">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yakimono</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の関係です。</a:t>
            </a:r>
          </a:p>
          <a:p>
            <a:pPr algn="just"/>
            <a:endPar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p:txBody>
      </p:sp>
      <p:pic>
        <p:nvPicPr>
          <p:cNvPr id="17" name="図 16">
            <a:extLst>
              <a:ext uri="{FF2B5EF4-FFF2-40B4-BE49-F238E27FC236}">
                <a16:creationId xmlns:a16="http://schemas.microsoft.com/office/drawing/2014/main" id="{CA251647-BFB0-E1E4-71C9-6A4FA6AE3907}"/>
              </a:ext>
            </a:extLst>
          </p:cNvPr>
          <p:cNvPicPr>
            <a:picLocks noChangeAspect="1"/>
          </p:cNvPicPr>
          <p:nvPr/>
        </p:nvPicPr>
        <p:blipFill>
          <a:blip r:embed="rId3"/>
          <a:stretch>
            <a:fillRect/>
          </a:stretch>
        </p:blipFill>
        <p:spPr>
          <a:xfrm>
            <a:off x="205673" y="145059"/>
            <a:ext cx="8732655" cy="531020"/>
          </a:xfrm>
          <a:prstGeom prst="rect">
            <a:avLst/>
          </a:prstGeom>
        </p:spPr>
      </p:pic>
      <p:sp>
        <p:nvSpPr>
          <p:cNvPr id="2" name="テキスト ボックス 1">
            <a:extLst>
              <a:ext uri="{FF2B5EF4-FFF2-40B4-BE49-F238E27FC236}">
                <a16:creationId xmlns:a16="http://schemas.microsoft.com/office/drawing/2014/main" id="{A2613FA7-3B1C-43C9-2BBF-73FAB6E9D473}"/>
              </a:ext>
            </a:extLst>
          </p:cNvPr>
          <p:cNvSpPr txBox="1"/>
          <p:nvPr/>
        </p:nvSpPr>
        <p:spPr>
          <a:xfrm>
            <a:off x="537494" y="1800962"/>
            <a:ext cx="4210676" cy="369332"/>
          </a:xfrm>
          <a:prstGeom prst="rect">
            <a:avLst/>
          </a:prstGeom>
          <a:solidFill>
            <a:srgbClr val="F8CBAD"/>
          </a:solidFill>
          <a:ln>
            <a:noFill/>
          </a:ln>
        </p:spPr>
        <p:txBody>
          <a:bodyPr wrap="square" rtlCol="0">
            <a:spAutoFit/>
          </a:bodyPr>
          <a:lstStyle/>
          <a:p>
            <a:pPr algn="just"/>
            <a:r>
              <a:rPr kumimoji="1" lang="ja-JP" altLang="en-US"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これらのものは焼き物と呼ばれています。</a:t>
            </a:r>
          </a:p>
        </p:txBody>
      </p:sp>
    </p:spTree>
    <p:extLst>
      <p:ext uri="{BB962C8B-B14F-4D97-AF65-F5344CB8AC3E}">
        <p14:creationId xmlns:p14="http://schemas.microsoft.com/office/powerpoint/2010/main" val="3407062493"/>
      </p:ext>
    </p:extLst>
  </p:cSld>
  <p:clrMapOvr>
    <a:masterClrMapping/>
  </p:clrMapOvr>
  <p:transition spd="slow">
    <p:push dir="u"/>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8D9B1D-3FFA-2601-2EB8-7C9504E9BE58}"/>
            </a:ext>
          </a:extLst>
        </p:cNvPr>
        <p:cNvGrpSpPr/>
        <p:nvPr/>
      </p:nvGrpSpPr>
      <p:grpSpPr>
        <a:xfrm>
          <a:off x="0" y="0"/>
          <a:ext cx="0" cy="0"/>
          <a:chOff x="0" y="0"/>
          <a:chExt cx="0" cy="0"/>
        </a:xfrm>
      </p:grpSpPr>
      <p:pic>
        <p:nvPicPr>
          <p:cNvPr id="3" name="図 2">
            <a:extLst>
              <a:ext uri="{FF2B5EF4-FFF2-40B4-BE49-F238E27FC236}">
                <a16:creationId xmlns:a16="http://schemas.microsoft.com/office/drawing/2014/main" id="{8DDE5000-ADCE-ED37-5418-E3D40F683CAD}"/>
              </a:ext>
            </a:extLst>
          </p:cNvPr>
          <p:cNvPicPr>
            <a:picLocks noChangeAspect="1"/>
          </p:cNvPicPr>
          <p:nvPr/>
        </p:nvPicPr>
        <p:blipFill>
          <a:blip r:embed="rId2"/>
          <a:srcRect t="44465" b="45082"/>
          <a:stretch/>
        </p:blipFill>
        <p:spPr>
          <a:xfrm>
            <a:off x="228119" y="1022216"/>
            <a:ext cx="8710210" cy="974722"/>
          </a:xfrm>
          <a:prstGeom prst="rect">
            <a:avLst/>
          </a:prstGeom>
        </p:spPr>
      </p:pic>
      <p:sp>
        <p:nvSpPr>
          <p:cNvPr id="15" name="正方形/長方形 14">
            <a:extLst>
              <a:ext uri="{FF2B5EF4-FFF2-40B4-BE49-F238E27FC236}">
                <a16:creationId xmlns:a16="http://schemas.microsoft.com/office/drawing/2014/main" id="{738ACA9B-4CCD-328A-6BE2-619E4EBDA107}"/>
              </a:ext>
            </a:extLst>
          </p:cNvPr>
          <p:cNvSpPr/>
          <p:nvPr/>
        </p:nvSpPr>
        <p:spPr>
          <a:xfrm>
            <a:off x="0" y="2355910"/>
            <a:ext cx="9144000" cy="4502089"/>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7" name="図 16">
            <a:extLst>
              <a:ext uri="{FF2B5EF4-FFF2-40B4-BE49-F238E27FC236}">
                <a16:creationId xmlns:a16="http://schemas.microsoft.com/office/drawing/2014/main" id="{F3C50BB1-0C93-F061-5ACC-61D842C0B37B}"/>
              </a:ext>
            </a:extLst>
          </p:cNvPr>
          <p:cNvPicPr>
            <a:picLocks noChangeAspect="1"/>
          </p:cNvPicPr>
          <p:nvPr/>
        </p:nvPicPr>
        <p:blipFill>
          <a:blip r:embed="rId3"/>
          <a:stretch>
            <a:fillRect/>
          </a:stretch>
        </p:blipFill>
        <p:spPr>
          <a:xfrm>
            <a:off x="205673" y="145059"/>
            <a:ext cx="8732655" cy="531020"/>
          </a:xfrm>
          <a:prstGeom prst="rect">
            <a:avLst/>
          </a:prstGeom>
        </p:spPr>
      </p:pic>
      <p:sp>
        <p:nvSpPr>
          <p:cNvPr id="2" name="テキスト ボックス 1">
            <a:extLst>
              <a:ext uri="{FF2B5EF4-FFF2-40B4-BE49-F238E27FC236}">
                <a16:creationId xmlns:a16="http://schemas.microsoft.com/office/drawing/2014/main" id="{0A173120-716E-B6B7-07F1-1463E4B216D9}"/>
              </a:ext>
            </a:extLst>
          </p:cNvPr>
          <p:cNvSpPr txBox="1"/>
          <p:nvPr/>
        </p:nvSpPr>
        <p:spPr>
          <a:xfrm>
            <a:off x="537493" y="2604561"/>
            <a:ext cx="8069014" cy="1938992"/>
          </a:xfrm>
          <a:prstGeom prst="rect">
            <a:avLst/>
          </a:prstGeom>
          <a:noFill/>
          <a:ln>
            <a:noFill/>
          </a:ln>
        </p:spPr>
        <p:txBody>
          <a:bodyPr wrap="square" rtlCol="0">
            <a:spAutoFit/>
          </a:bodyPr>
          <a:lstStyle/>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We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S</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（主語）、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make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V</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（動詞）、</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a:t>
            </a:r>
            <a:r>
              <a:rPr kumimoji="1" lang="en-US" altLang="ja-JP" sz="2000" b="1" dirty="0" err="1">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yakimono</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O</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（目的語）です。</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with clay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は修飾語で副詞のはたらきです。</a:t>
            </a: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「土で」という意味をもち、</a:t>
            </a: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動詞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make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の材料を説明しています。</a:t>
            </a:r>
          </a:p>
        </p:txBody>
      </p:sp>
      <p:sp>
        <p:nvSpPr>
          <p:cNvPr id="5" name="テキスト ボックス 4">
            <a:extLst>
              <a:ext uri="{FF2B5EF4-FFF2-40B4-BE49-F238E27FC236}">
                <a16:creationId xmlns:a16="http://schemas.microsoft.com/office/drawing/2014/main" id="{00BE7B97-DC31-D6F6-1694-01D65D79B260}"/>
              </a:ext>
            </a:extLst>
          </p:cNvPr>
          <p:cNvSpPr txBox="1"/>
          <p:nvPr/>
        </p:nvSpPr>
        <p:spPr>
          <a:xfrm>
            <a:off x="537494" y="1825106"/>
            <a:ext cx="3371776" cy="369332"/>
          </a:xfrm>
          <a:prstGeom prst="rect">
            <a:avLst/>
          </a:prstGeom>
          <a:solidFill>
            <a:srgbClr val="F8CBAD"/>
          </a:solidFill>
          <a:ln>
            <a:noFill/>
          </a:ln>
        </p:spPr>
        <p:txBody>
          <a:bodyPr wrap="square" rtlCol="0">
            <a:spAutoFit/>
          </a:bodyPr>
          <a:lstStyle/>
          <a:p>
            <a:pPr algn="just"/>
            <a:r>
              <a:rPr kumimoji="1" lang="ja-JP" altLang="en-US"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私たちは土で焼き物を作ります。</a:t>
            </a:r>
          </a:p>
        </p:txBody>
      </p:sp>
    </p:spTree>
    <p:extLst>
      <p:ext uri="{BB962C8B-B14F-4D97-AF65-F5344CB8AC3E}">
        <p14:creationId xmlns:p14="http://schemas.microsoft.com/office/powerpoint/2010/main" val="1662696469"/>
      </p:ext>
    </p:extLst>
  </p:cSld>
  <p:clrMapOvr>
    <a:masterClrMapping/>
  </p:clrMapOvr>
  <p:transition spd="slow">
    <p:push dir="u"/>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0A1030-4846-3CB5-4845-B4776AAB0FC3}"/>
            </a:ext>
          </a:extLst>
        </p:cNvPr>
        <p:cNvGrpSpPr/>
        <p:nvPr/>
      </p:nvGrpSpPr>
      <p:grpSpPr>
        <a:xfrm>
          <a:off x="0" y="0"/>
          <a:ext cx="0" cy="0"/>
          <a:chOff x="0" y="0"/>
          <a:chExt cx="0" cy="0"/>
        </a:xfrm>
      </p:grpSpPr>
      <p:pic>
        <p:nvPicPr>
          <p:cNvPr id="3" name="図 2">
            <a:extLst>
              <a:ext uri="{FF2B5EF4-FFF2-40B4-BE49-F238E27FC236}">
                <a16:creationId xmlns:a16="http://schemas.microsoft.com/office/drawing/2014/main" id="{3B871D6C-BE79-AD4B-D125-6A9E76386541}"/>
              </a:ext>
            </a:extLst>
          </p:cNvPr>
          <p:cNvPicPr>
            <a:picLocks noChangeAspect="1"/>
          </p:cNvPicPr>
          <p:nvPr/>
        </p:nvPicPr>
        <p:blipFill>
          <a:blip r:embed="rId2"/>
          <a:srcRect t="56247" b="24413"/>
          <a:stretch/>
        </p:blipFill>
        <p:spPr>
          <a:xfrm>
            <a:off x="228119" y="855589"/>
            <a:ext cx="8710210" cy="1803398"/>
          </a:xfrm>
          <a:prstGeom prst="rect">
            <a:avLst/>
          </a:prstGeom>
        </p:spPr>
      </p:pic>
      <p:pic>
        <p:nvPicPr>
          <p:cNvPr id="17" name="図 16">
            <a:extLst>
              <a:ext uri="{FF2B5EF4-FFF2-40B4-BE49-F238E27FC236}">
                <a16:creationId xmlns:a16="http://schemas.microsoft.com/office/drawing/2014/main" id="{5C869EA7-DB0B-E339-5C26-DE508DF74AA9}"/>
              </a:ext>
            </a:extLst>
          </p:cNvPr>
          <p:cNvPicPr>
            <a:picLocks noChangeAspect="1"/>
          </p:cNvPicPr>
          <p:nvPr/>
        </p:nvPicPr>
        <p:blipFill>
          <a:blip r:embed="rId3"/>
          <a:stretch>
            <a:fillRect/>
          </a:stretch>
        </p:blipFill>
        <p:spPr>
          <a:xfrm>
            <a:off x="205673" y="145059"/>
            <a:ext cx="8732655" cy="531020"/>
          </a:xfrm>
          <a:prstGeom prst="rect">
            <a:avLst/>
          </a:prstGeom>
        </p:spPr>
      </p:pic>
      <p:sp>
        <p:nvSpPr>
          <p:cNvPr id="2" name="正方形/長方形 1">
            <a:extLst>
              <a:ext uri="{FF2B5EF4-FFF2-40B4-BE49-F238E27FC236}">
                <a16:creationId xmlns:a16="http://schemas.microsoft.com/office/drawing/2014/main" id="{12FA49ED-82F4-1589-96E5-03360759A8DD}"/>
              </a:ext>
            </a:extLst>
          </p:cNvPr>
          <p:cNvSpPr/>
          <p:nvPr/>
        </p:nvSpPr>
        <p:spPr>
          <a:xfrm>
            <a:off x="0" y="3429000"/>
            <a:ext cx="9144000" cy="3428999"/>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テキスト ボックス 4">
            <a:extLst>
              <a:ext uri="{FF2B5EF4-FFF2-40B4-BE49-F238E27FC236}">
                <a16:creationId xmlns:a16="http://schemas.microsoft.com/office/drawing/2014/main" id="{A8537F23-BA43-E1F4-31FA-3E71A9E70A35}"/>
              </a:ext>
            </a:extLst>
          </p:cNvPr>
          <p:cNvSpPr txBox="1"/>
          <p:nvPr/>
        </p:nvSpPr>
        <p:spPr>
          <a:xfrm>
            <a:off x="537492" y="3759719"/>
            <a:ext cx="8405785" cy="1631216"/>
          </a:xfrm>
          <a:prstGeom prst="rect">
            <a:avLst/>
          </a:prstGeom>
          <a:noFill/>
          <a:ln>
            <a:noFill/>
          </a:ln>
        </p:spPr>
        <p:txBody>
          <a:bodyPr wrap="square" rtlCol="0">
            <a:spAutoFit/>
          </a:bodyPr>
          <a:lstStyle/>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people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S</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（主語）、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can produce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V</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（動詞）、</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stronger </a:t>
            </a:r>
            <a:r>
              <a:rPr kumimoji="1" lang="en-US" altLang="ja-JP" sz="2000" b="1" dirty="0" err="1">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yakimono</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O</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（目的語）です。</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endPar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now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は副詞です。</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現在は頑丈な焼き物を作ることができるようになったことを示しています。</a:t>
            </a:r>
          </a:p>
        </p:txBody>
      </p:sp>
      <p:sp>
        <p:nvSpPr>
          <p:cNvPr id="6" name="テキスト ボックス 5">
            <a:extLst>
              <a:ext uri="{FF2B5EF4-FFF2-40B4-BE49-F238E27FC236}">
                <a16:creationId xmlns:a16="http://schemas.microsoft.com/office/drawing/2014/main" id="{C93A9A2A-C5B3-DC25-48B6-BD92E9E6AB05}"/>
              </a:ext>
            </a:extLst>
          </p:cNvPr>
          <p:cNvSpPr txBox="1"/>
          <p:nvPr/>
        </p:nvSpPr>
        <p:spPr>
          <a:xfrm>
            <a:off x="537493" y="2700214"/>
            <a:ext cx="8128335" cy="646331"/>
          </a:xfrm>
          <a:prstGeom prst="rect">
            <a:avLst/>
          </a:prstGeom>
          <a:solidFill>
            <a:srgbClr val="F8CBAD"/>
          </a:solidFill>
          <a:ln>
            <a:noFill/>
          </a:ln>
        </p:spPr>
        <p:txBody>
          <a:bodyPr wrap="square" rtlCol="0">
            <a:spAutoFit/>
          </a:bodyPr>
          <a:lstStyle/>
          <a:p>
            <a:pPr algn="just"/>
            <a:r>
              <a:rPr kumimoji="1" lang="ja-JP" altLang="en-US"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日本の最初の焼き物の製品はもろかったですが、今ではより頑丈な焼き物を作ることができます。</a:t>
            </a:r>
          </a:p>
        </p:txBody>
      </p:sp>
    </p:spTree>
    <p:extLst>
      <p:ext uri="{BB962C8B-B14F-4D97-AF65-F5344CB8AC3E}">
        <p14:creationId xmlns:p14="http://schemas.microsoft.com/office/powerpoint/2010/main" val="3631285068"/>
      </p:ext>
    </p:extLst>
  </p:cSld>
  <p:clrMapOvr>
    <a:masterClrMapping/>
  </p:clrMapOvr>
  <p:transition spd="slow">
    <p:push dir="u"/>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221C1C-6123-E2A1-0C87-1318F083BBCD}"/>
            </a:ext>
          </a:extLst>
        </p:cNvPr>
        <p:cNvGrpSpPr/>
        <p:nvPr/>
      </p:nvGrpSpPr>
      <p:grpSpPr>
        <a:xfrm>
          <a:off x="0" y="0"/>
          <a:ext cx="0" cy="0"/>
          <a:chOff x="0" y="0"/>
          <a:chExt cx="0" cy="0"/>
        </a:xfrm>
      </p:grpSpPr>
      <p:pic>
        <p:nvPicPr>
          <p:cNvPr id="17" name="図 16">
            <a:extLst>
              <a:ext uri="{FF2B5EF4-FFF2-40B4-BE49-F238E27FC236}">
                <a16:creationId xmlns:a16="http://schemas.microsoft.com/office/drawing/2014/main" id="{ED6BAA4F-2790-3A16-AC62-36E9E6D83A00}"/>
              </a:ext>
            </a:extLst>
          </p:cNvPr>
          <p:cNvPicPr>
            <a:picLocks noChangeAspect="1"/>
          </p:cNvPicPr>
          <p:nvPr/>
        </p:nvPicPr>
        <p:blipFill>
          <a:blip r:embed="rId2"/>
          <a:stretch>
            <a:fillRect/>
          </a:stretch>
        </p:blipFill>
        <p:spPr>
          <a:xfrm>
            <a:off x="205673" y="145059"/>
            <a:ext cx="8732655" cy="531020"/>
          </a:xfrm>
          <a:prstGeom prst="rect">
            <a:avLst/>
          </a:prstGeom>
        </p:spPr>
      </p:pic>
      <p:sp>
        <p:nvSpPr>
          <p:cNvPr id="2" name="正方形/長方形 1">
            <a:extLst>
              <a:ext uri="{FF2B5EF4-FFF2-40B4-BE49-F238E27FC236}">
                <a16:creationId xmlns:a16="http://schemas.microsoft.com/office/drawing/2014/main" id="{7B81AA2C-1A43-2181-1538-5237C0559FDA}"/>
              </a:ext>
            </a:extLst>
          </p:cNvPr>
          <p:cNvSpPr/>
          <p:nvPr/>
        </p:nvSpPr>
        <p:spPr>
          <a:xfrm>
            <a:off x="0" y="3429000"/>
            <a:ext cx="9144000" cy="3428999"/>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テキスト ボックス 4">
            <a:extLst>
              <a:ext uri="{FF2B5EF4-FFF2-40B4-BE49-F238E27FC236}">
                <a16:creationId xmlns:a16="http://schemas.microsoft.com/office/drawing/2014/main" id="{87007B33-D1C8-CE25-967C-EEFBF576F928}"/>
              </a:ext>
            </a:extLst>
          </p:cNvPr>
          <p:cNvSpPr txBox="1"/>
          <p:nvPr/>
        </p:nvSpPr>
        <p:spPr>
          <a:xfrm>
            <a:off x="537492" y="3759719"/>
            <a:ext cx="8405785" cy="2246769"/>
          </a:xfrm>
          <a:prstGeom prst="rect">
            <a:avLst/>
          </a:prstGeom>
          <a:noFill/>
          <a:ln>
            <a:noFill/>
          </a:ln>
        </p:spPr>
        <p:txBody>
          <a:bodyPr wrap="square" rtlCol="0">
            <a:spAutoFit/>
          </a:bodyPr>
          <a:lstStyle/>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Although the first products of </a:t>
            </a:r>
            <a:r>
              <a:rPr kumimoji="1" lang="en-US" altLang="ja-JP" sz="2000" b="1" dirty="0" err="1">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yakimono</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in Japan were weak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は</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主語と動詞をふくむ節（副詞節）です。</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the first products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S</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（主語）、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were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V</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（動詞）、 </a:t>
            </a: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weak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C</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（補語）です。</a:t>
            </a:r>
          </a:p>
          <a:p>
            <a:pPr algn="just"/>
            <a:endPar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the first products = weak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の関係です。</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p:txBody>
      </p:sp>
      <p:pic>
        <p:nvPicPr>
          <p:cNvPr id="6" name="図 5">
            <a:extLst>
              <a:ext uri="{FF2B5EF4-FFF2-40B4-BE49-F238E27FC236}">
                <a16:creationId xmlns:a16="http://schemas.microsoft.com/office/drawing/2014/main" id="{B022B1E9-41FD-A64F-2B8F-DA4FBFD55F24}"/>
              </a:ext>
            </a:extLst>
          </p:cNvPr>
          <p:cNvPicPr>
            <a:picLocks noChangeAspect="1"/>
          </p:cNvPicPr>
          <p:nvPr/>
        </p:nvPicPr>
        <p:blipFill>
          <a:blip r:embed="rId3"/>
          <a:srcRect t="56247" b="24413"/>
          <a:stretch/>
        </p:blipFill>
        <p:spPr>
          <a:xfrm>
            <a:off x="228119" y="855589"/>
            <a:ext cx="8710210" cy="1803398"/>
          </a:xfrm>
          <a:prstGeom prst="rect">
            <a:avLst/>
          </a:prstGeom>
        </p:spPr>
      </p:pic>
      <p:sp>
        <p:nvSpPr>
          <p:cNvPr id="7" name="テキスト ボックス 6">
            <a:extLst>
              <a:ext uri="{FF2B5EF4-FFF2-40B4-BE49-F238E27FC236}">
                <a16:creationId xmlns:a16="http://schemas.microsoft.com/office/drawing/2014/main" id="{341A5AAA-DB47-2541-CB15-6167308B99C5}"/>
              </a:ext>
            </a:extLst>
          </p:cNvPr>
          <p:cNvSpPr txBox="1"/>
          <p:nvPr/>
        </p:nvSpPr>
        <p:spPr>
          <a:xfrm>
            <a:off x="537493" y="2700214"/>
            <a:ext cx="8128335" cy="646331"/>
          </a:xfrm>
          <a:prstGeom prst="rect">
            <a:avLst/>
          </a:prstGeom>
          <a:solidFill>
            <a:srgbClr val="F8CBAD"/>
          </a:solidFill>
          <a:ln>
            <a:noFill/>
          </a:ln>
        </p:spPr>
        <p:txBody>
          <a:bodyPr wrap="square" rtlCol="0">
            <a:spAutoFit/>
          </a:bodyPr>
          <a:lstStyle/>
          <a:p>
            <a:pPr algn="just"/>
            <a:r>
              <a:rPr kumimoji="1" lang="ja-JP" altLang="en-US"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日本の最初の焼き物の製品はもろかったですが、今ではより頑丈な焼き物を作ることができます。</a:t>
            </a:r>
          </a:p>
        </p:txBody>
      </p:sp>
    </p:spTree>
    <p:extLst>
      <p:ext uri="{BB962C8B-B14F-4D97-AF65-F5344CB8AC3E}">
        <p14:creationId xmlns:p14="http://schemas.microsoft.com/office/powerpoint/2010/main" val="670387696"/>
      </p:ext>
    </p:extLst>
  </p:cSld>
  <p:clrMapOvr>
    <a:masterClrMapping/>
  </p:clrMapOvr>
  <p:transition spd="med">
    <p:pull/>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B871F1-62E2-935C-E526-7D4BCDA3B882}"/>
            </a:ext>
          </a:extLst>
        </p:cNvPr>
        <p:cNvGrpSpPr/>
        <p:nvPr/>
      </p:nvGrpSpPr>
      <p:grpSpPr>
        <a:xfrm>
          <a:off x="0" y="0"/>
          <a:ext cx="0" cy="0"/>
          <a:chOff x="0" y="0"/>
          <a:chExt cx="0" cy="0"/>
        </a:xfrm>
      </p:grpSpPr>
      <p:pic>
        <p:nvPicPr>
          <p:cNvPr id="17" name="図 16">
            <a:extLst>
              <a:ext uri="{FF2B5EF4-FFF2-40B4-BE49-F238E27FC236}">
                <a16:creationId xmlns:a16="http://schemas.microsoft.com/office/drawing/2014/main" id="{25E88CB6-DB04-7C5D-13FF-471874B33872}"/>
              </a:ext>
            </a:extLst>
          </p:cNvPr>
          <p:cNvPicPr>
            <a:picLocks noChangeAspect="1"/>
          </p:cNvPicPr>
          <p:nvPr/>
        </p:nvPicPr>
        <p:blipFill>
          <a:blip r:embed="rId2"/>
          <a:stretch>
            <a:fillRect/>
          </a:stretch>
        </p:blipFill>
        <p:spPr>
          <a:xfrm>
            <a:off x="205673" y="145059"/>
            <a:ext cx="8732655" cy="531020"/>
          </a:xfrm>
          <a:prstGeom prst="rect">
            <a:avLst/>
          </a:prstGeom>
        </p:spPr>
      </p:pic>
      <p:sp>
        <p:nvSpPr>
          <p:cNvPr id="2" name="正方形/長方形 1">
            <a:extLst>
              <a:ext uri="{FF2B5EF4-FFF2-40B4-BE49-F238E27FC236}">
                <a16:creationId xmlns:a16="http://schemas.microsoft.com/office/drawing/2014/main" id="{5764A045-752C-C121-E3DB-5FE4714E50ED}"/>
              </a:ext>
            </a:extLst>
          </p:cNvPr>
          <p:cNvSpPr/>
          <p:nvPr/>
        </p:nvSpPr>
        <p:spPr>
          <a:xfrm>
            <a:off x="0" y="3429000"/>
            <a:ext cx="9144000" cy="3428999"/>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テキスト ボックス 4">
            <a:extLst>
              <a:ext uri="{FF2B5EF4-FFF2-40B4-BE49-F238E27FC236}">
                <a16:creationId xmlns:a16="http://schemas.microsoft.com/office/drawing/2014/main" id="{EA07B48E-AD37-F4D6-4375-1E9964AF271A}"/>
              </a:ext>
            </a:extLst>
          </p:cNvPr>
          <p:cNvSpPr txBox="1"/>
          <p:nvPr/>
        </p:nvSpPr>
        <p:spPr>
          <a:xfrm>
            <a:off x="537492" y="3759719"/>
            <a:ext cx="8405785" cy="2554545"/>
          </a:xfrm>
          <a:prstGeom prst="rect">
            <a:avLst/>
          </a:prstGeom>
          <a:noFill/>
          <a:ln>
            <a:noFill/>
          </a:ln>
        </p:spPr>
        <p:txBody>
          <a:bodyPr wrap="square" rtlCol="0">
            <a:spAutoFit/>
          </a:bodyPr>
          <a:lstStyle/>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of </a:t>
            </a:r>
            <a:r>
              <a:rPr kumimoji="1" lang="en-US" altLang="ja-JP" sz="2000" b="1" dirty="0" err="1">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yakimono</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は修飾語で形容詞のはたらきです。</a:t>
            </a: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the first products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を説明しています。</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in Japan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は修飾語で形容詞のはたらきです。</a:t>
            </a: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the first products of </a:t>
            </a:r>
            <a:r>
              <a:rPr kumimoji="1" lang="en-US" altLang="ja-JP" sz="2000" b="1" dirty="0" err="1">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yakimono</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を説明しています。</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people can produce stronger </a:t>
            </a:r>
            <a:r>
              <a:rPr kumimoji="1" lang="en-US" altLang="ja-JP" sz="2000" b="1" dirty="0" err="1">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yakimono</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now</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」に対して</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逆説の関係を示しています。</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p:txBody>
      </p:sp>
      <p:pic>
        <p:nvPicPr>
          <p:cNvPr id="6" name="図 5">
            <a:extLst>
              <a:ext uri="{FF2B5EF4-FFF2-40B4-BE49-F238E27FC236}">
                <a16:creationId xmlns:a16="http://schemas.microsoft.com/office/drawing/2014/main" id="{F049F2D6-315D-3016-AA6B-63F52F1813AF}"/>
              </a:ext>
            </a:extLst>
          </p:cNvPr>
          <p:cNvPicPr>
            <a:picLocks noChangeAspect="1"/>
          </p:cNvPicPr>
          <p:nvPr/>
        </p:nvPicPr>
        <p:blipFill>
          <a:blip r:embed="rId3"/>
          <a:srcRect t="56247" b="24413"/>
          <a:stretch/>
        </p:blipFill>
        <p:spPr>
          <a:xfrm>
            <a:off x="228119" y="855589"/>
            <a:ext cx="8710210" cy="1803398"/>
          </a:xfrm>
          <a:prstGeom prst="rect">
            <a:avLst/>
          </a:prstGeom>
        </p:spPr>
      </p:pic>
      <p:sp>
        <p:nvSpPr>
          <p:cNvPr id="7" name="テキスト ボックス 6">
            <a:extLst>
              <a:ext uri="{FF2B5EF4-FFF2-40B4-BE49-F238E27FC236}">
                <a16:creationId xmlns:a16="http://schemas.microsoft.com/office/drawing/2014/main" id="{175DEF9A-6CC9-67CC-C219-D7808ABF2A41}"/>
              </a:ext>
            </a:extLst>
          </p:cNvPr>
          <p:cNvSpPr txBox="1"/>
          <p:nvPr/>
        </p:nvSpPr>
        <p:spPr>
          <a:xfrm>
            <a:off x="537493" y="2700214"/>
            <a:ext cx="8128335" cy="646331"/>
          </a:xfrm>
          <a:prstGeom prst="rect">
            <a:avLst/>
          </a:prstGeom>
          <a:solidFill>
            <a:srgbClr val="F8CBAD"/>
          </a:solidFill>
          <a:ln>
            <a:noFill/>
          </a:ln>
        </p:spPr>
        <p:txBody>
          <a:bodyPr wrap="square" rtlCol="0">
            <a:spAutoFit/>
          </a:bodyPr>
          <a:lstStyle/>
          <a:p>
            <a:pPr algn="just"/>
            <a:r>
              <a:rPr kumimoji="1" lang="ja-JP" altLang="en-US"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日本の最初の焼き物の製品はもろかったですが、今ではより頑丈な焼き物を作ることができます。</a:t>
            </a:r>
          </a:p>
        </p:txBody>
      </p:sp>
    </p:spTree>
    <p:extLst>
      <p:ext uri="{BB962C8B-B14F-4D97-AF65-F5344CB8AC3E}">
        <p14:creationId xmlns:p14="http://schemas.microsoft.com/office/powerpoint/2010/main" val="630412028"/>
      </p:ext>
    </p:extLst>
  </p:cSld>
  <p:clrMapOvr>
    <a:masterClrMapping/>
  </p:clrMapOvr>
  <p:transition spd="med">
    <p:pull/>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85B8CA-CF6F-342F-B2E5-CD57FB106DB9}"/>
            </a:ext>
          </a:extLst>
        </p:cNvPr>
        <p:cNvGrpSpPr/>
        <p:nvPr/>
      </p:nvGrpSpPr>
      <p:grpSpPr>
        <a:xfrm>
          <a:off x="0" y="0"/>
          <a:ext cx="0" cy="0"/>
          <a:chOff x="0" y="0"/>
          <a:chExt cx="0" cy="0"/>
        </a:xfrm>
      </p:grpSpPr>
      <p:pic>
        <p:nvPicPr>
          <p:cNvPr id="3" name="図 2">
            <a:extLst>
              <a:ext uri="{FF2B5EF4-FFF2-40B4-BE49-F238E27FC236}">
                <a16:creationId xmlns:a16="http://schemas.microsoft.com/office/drawing/2014/main" id="{CD770418-903E-1EA8-83C2-2019FCAA6158}"/>
              </a:ext>
            </a:extLst>
          </p:cNvPr>
          <p:cNvPicPr>
            <a:picLocks noChangeAspect="1"/>
          </p:cNvPicPr>
          <p:nvPr/>
        </p:nvPicPr>
        <p:blipFill>
          <a:blip r:embed="rId2"/>
          <a:srcRect t="77972" b="3778"/>
          <a:stretch/>
        </p:blipFill>
        <p:spPr>
          <a:xfrm>
            <a:off x="228119" y="1022216"/>
            <a:ext cx="8710210" cy="1701796"/>
          </a:xfrm>
          <a:prstGeom prst="rect">
            <a:avLst/>
          </a:prstGeom>
        </p:spPr>
      </p:pic>
      <p:pic>
        <p:nvPicPr>
          <p:cNvPr id="17" name="図 16">
            <a:extLst>
              <a:ext uri="{FF2B5EF4-FFF2-40B4-BE49-F238E27FC236}">
                <a16:creationId xmlns:a16="http://schemas.microsoft.com/office/drawing/2014/main" id="{52DB55B8-E2DA-62E1-1A14-68DBF7EEA7A1}"/>
              </a:ext>
            </a:extLst>
          </p:cNvPr>
          <p:cNvPicPr>
            <a:picLocks noChangeAspect="1"/>
          </p:cNvPicPr>
          <p:nvPr/>
        </p:nvPicPr>
        <p:blipFill>
          <a:blip r:embed="rId3"/>
          <a:stretch>
            <a:fillRect/>
          </a:stretch>
        </p:blipFill>
        <p:spPr>
          <a:xfrm>
            <a:off x="205673" y="145059"/>
            <a:ext cx="8732655" cy="531020"/>
          </a:xfrm>
          <a:prstGeom prst="rect">
            <a:avLst/>
          </a:prstGeom>
        </p:spPr>
      </p:pic>
      <p:sp>
        <p:nvSpPr>
          <p:cNvPr id="2" name="正方形/長方形 1">
            <a:extLst>
              <a:ext uri="{FF2B5EF4-FFF2-40B4-BE49-F238E27FC236}">
                <a16:creationId xmlns:a16="http://schemas.microsoft.com/office/drawing/2014/main" id="{2312B6E4-D02F-BE86-0F83-6A91194EA0FB}"/>
              </a:ext>
            </a:extLst>
          </p:cNvPr>
          <p:cNvSpPr/>
          <p:nvPr/>
        </p:nvSpPr>
        <p:spPr>
          <a:xfrm>
            <a:off x="0" y="3429000"/>
            <a:ext cx="9144000" cy="3428999"/>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テキスト ボックス 4">
            <a:extLst>
              <a:ext uri="{FF2B5EF4-FFF2-40B4-BE49-F238E27FC236}">
                <a16:creationId xmlns:a16="http://schemas.microsoft.com/office/drawing/2014/main" id="{79393808-621A-D8FF-414B-F3377202C28F}"/>
              </a:ext>
            </a:extLst>
          </p:cNvPr>
          <p:cNvSpPr txBox="1"/>
          <p:nvPr/>
        </p:nvSpPr>
        <p:spPr>
          <a:xfrm>
            <a:off x="537492" y="3759719"/>
            <a:ext cx="8405785" cy="2246769"/>
          </a:xfrm>
          <a:prstGeom prst="rect">
            <a:avLst/>
          </a:prstGeom>
          <a:noFill/>
          <a:ln>
            <a:noFill/>
          </a:ln>
        </p:spPr>
        <p:txBody>
          <a:bodyPr wrap="square" rtlCol="0">
            <a:spAutoFit/>
          </a:bodyPr>
          <a:lstStyle/>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err="1">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Yakimono</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S</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（主語）、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is called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V</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（動詞）、 </a:t>
            </a: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a:t>
            </a:r>
            <a:r>
              <a:rPr kumimoji="1" lang="en-US" altLang="ja-JP" sz="2000" b="1" dirty="0" err="1">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setomono</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C</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（補語）です。</a:t>
            </a:r>
          </a:p>
          <a:p>
            <a:pPr algn="just"/>
            <a:endPar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err="1">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Yakimono</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 </a:t>
            </a:r>
            <a:r>
              <a:rPr kumimoji="1" lang="en-US" altLang="ja-JP" sz="2000" b="1" dirty="0" err="1">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setomono</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の関係です。</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also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は副詞です。</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動詞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is called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を修飾し、他にも呼び名があることを示しています。</a:t>
            </a:r>
          </a:p>
        </p:txBody>
      </p:sp>
      <p:sp>
        <p:nvSpPr>
          <p:cNvPr id="6" name="テキスト ボックス 5">
            <a:extLst>
              <a:ext uri="{FF2B5EF4-FFF2-40B4-BE49-F238E27FC236}">
                <a16:creationId xmlns:a16="http://schemas.microsoft.com/office/drawing/2014/main" id="{C1E8F955-C798-02E4-78A3-986F015FDEA1}"/>
              </a:ext>
            </a:extLst>
          </p:cNvPr>
          <p:cNvSpPr txBox="1"/>
          <p:nvPr/>
        </p:nvSpPr>
        <p:spPr>
          <a:xfrm>
            <a:off x="537493" y="2700214"/>
            <a:ext cx="6182089" cy="369332"/>
          </a:xfrm>
          <a:prstGeom prst="rect">
            <a:avLst/>
          </a:prstGeom>
          <a:solidFill>
            <a:srgbClr val="F8CBAD"/>
          </a:solidFill>
          <a:ln>
            <a:noFill/>
          </a:ln>
        </p:spPr>
        <p:txBody>
          <a:bodyPr wrap="square" rtlCol="0">
            <a:spAutoFit/>
          </a:bodyPr>
          <a:lstStyle/>
          <a:p>
            <a:pPr algn="just"/>
            <a:r>
              <a:rPr kumimoji="1" lang="ja-JP" altLang="en-US"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焼き物は、特に東日本の地域で、瀬戸物とも呼ばれています。</a:t>
            </a:r>
          </a:p>
        </p:txBody>
      </p:sp>
    </p:spTree>
    <p:extLst>
      <p:ext uri="{BB962C8B-B14F-4D97-AF65-F5344CB8AC3E}">
        <p14:creationId xmlns:p14="http://schemas.microsoft.com/office/powerpoint/2010/main" val="3987541526"/>
      </p:ext>
    </p:extLst>
  </p:cSld>
  <p:clrMapOvr>
    <a:masterClrMapping/>
  </p:clrMapOvr>
  <p:transition spd="slow">
    <p:push dir="u"/>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D4397C-D32E-9EFD-20A9-FE0ECEF8812F}"/>
            </a:ext>
          </a:extLst>
        </p:cNvPr>
        <p:cNvGrpSpPr/>
        <p:nvPr/>
      </p:nvGrpSpPr>
      <p:grpSpPr>
        <a:xfrm>
          <a:off x="0" y="0"/>
          <a:ext cx="0" cy="0"/>
          <a:chOff x="0" y="0"/>
          <a:chExt cx="0" cy="0"/>
        </a:xfrm>
      </p:grpSpPr>
      <p:pic>
        <p:nvPicPr>
          <p:cNvPr id="3" name="図 2">
            <a:extLst>
              <a:ext uri="{FF2B5EF4-FFF2-40B4-BE49-F238E27FC236}">
                <a16:creationId xmlns:a16="http://schemas.microsoft.com/office/drawing/2014/main" id="{7228510C-2DCB-A7F0-C9C6-ADC3A26A6365}"/>
              </a:ext>
            </a:extLst>
          </p:cNvPr>
          <p:cNvPicPr>
            <a:picLocks noChangeAspect="1"/>
          </p:cNvPicPr>
          <p:nvPr/>
        </p:nvPicPr>
        <p:blipFill>
          <a:blip r:embed="rId2"/>
          <a:srcRect t="77972" b="3778"/>
          <a:stretch/>
        </p:blipFill>
        <p:spPr>
          <a:xfrm>
            <a:off x="228119" y="1022216"/>
            <a:ext cx="8710210" cy="1701796"/>
          </a:xfrm>
          <a:prstGeom prst="rect">
            <a:avLst/>
          </a:prstGeom>
        </p:spPr>
      </p:pic>
      <p:pic>
        <p:nvPicPr>
          <p:cNvPr id="17" name="図 16">
            <a:extLst>
              <a:ext uri="{FF2B5EF4-FFF2-40B4-BE49-F238E27FC236}">
                <a16:creationId xmlns:a16="http://schemas.microsoft.com/office/drawing/2014/main" id="{1DE8282A-5823-903C-895E-F5E505B21758}"/>
              </a:ext>
            </a:extLst>
          </p:cNvPr>
          <p:cNvPicPr>
            <a:picLocks noChangeAspect="1"/>
          </p:cNvPicPr>
          <p:nvPr/>
        </p:nvPicPr>
        <p:blipFill>
          <a:blip r:embed="rId3"/>
          <a:stretch>
            <a:fillRect/>
          </a:stretch>
        </p:blipFill>
        <p:spPr>
          <a:xfrm>
            <a:off x="205673" y="145059"/>
            <a:ext cx="8732655" cy="531020"/>
          </a:xfrm>
          <a:prstGeom prst="rect">
            <a:avLst/>
          </a:prstGeom>
        </p:spPr>
      </p:pic>
      <p:sp>
        <p:nvSpPr>
          <p:cNvPr id="2" name="正方形/長方形 1">
            <a:extLst>
              <a:ext uri="{FF2B5EF4-FFF2-40B4-BE49-F238E27FC236}">
                <a16:creationId xmlns:a16="http://schemas.microsoft.com/office/drawing/2014/main" id="{96145D49-ABCE-021E-649E-757227008DF9}"/>
              </a:ext>
            </a:extLst>
          </p:cNvPr>
          <p:cNvSpPr/>
          <p:nvPr/>
        </p:nvSpPr>
        <p:spPr>
          <a:xfrm>
            <a:off x="0" y="3429000"/>
            <a:ext cx="9144000" cy="3428999"/>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テキスト ボックス 4">
            <a:extLst>
              <a:ext uri="{FF2B5EF4-FFF2-40B4-BE49-F238E27FC236}">
                <a16:creationId xmlns:a16="http://schemas.microsoft.com/office/drawing/2014/main" id="{424BA981-10E8-48E6-9AF2-819F51BB7A3D}"/>
              </a:ext>
            </a:extLst>
          </p:cNvPr>
          <p:cNvSpPr txBox="1"/>
          <p:nvPr/>
        </p:nvSpPr>
        <p:spPr>
          <a:xfrm>
            <a:off x="537492" y="3759719"/>
            <a:ext cx="8405785" cy="1015663"/>
          </a:xfrm>
          <a:prstGeom prst="rect">
            <a:avLst/>
          </a:prstGeom>
          <a:noFill/>
          <a:ln>
            <a:noFill/>
          </a:ln>
        </p:spPr>
        <p:txBody>
          <a:bodyPr wrap="square" rtlCol="0">
            <a:spAutoFit/>
          </a:bodyPr>
          <a:lstStyle/>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especially in the east area of Japan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は修飾語で副詞のはたらきです。</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「特に日本の東部地域で」という意味をもち、</a:t>
            </a: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動詞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is called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の場所を説明しています。</a:t>
            </a:r>
          </a:p>
        </p:txBody>
      </p:sp>
      <p:sp>
        <p:nvSpPr>
          <p:cNvPr id="6" name="テキスト ボックス 5">
            <a:extLst>
              <a:ext uri="{FF2B5EF4-FFF2-40B4-BE49-F238E27FC236}">
                <a16:creationId xmlns:a16="http://schemas.microsoft.com/office/drawing/2014/main" id="{96218479-5E25-5EF0-A335-29533A207BAF}"/>
              </a:ext>
            </a:extLst>
          </p:cNvPr>
          <p:cNvSpPr txBox="1"/>
          <p:nvPr/>
        </p:nvSpPr>
        <p:spPr>
          <a:xfrm>
            <a:off x="537493" y="2700214"/>
            <a:ext cx="6182089" cy="369332"/>
          </a:xfrm>
          <a:prstGeom prst="rect">
            <a:avLst/>
          </a:prstGeom>
          <a:solidFill>
            <a:srgbClr val="F8CBAD"/>
          </a:solidFill>
          <a:ln>
            <a:noFill/>
          </a:ln>
        </p:spPr>
        <p:txBody>
          <a:bodyPr wrap="square" rtlCol="0">
            <a:spAutoFit/>
          </a:bodyPr>
          <a:lstStyle/>
          <a:p>
            <a:pPr algn="just"/>
            <a:r>
              <a:rPr kumimoji="1" lang="ja-JP" altLang="en-US"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焼き物は、特に東日本の地域で、瀬戸物とも呼ばれています。</a:t>
            </a:r>
          </a:p>
        </p:txBody>
      </p:sp>
    </p:spTree>
    <p:extLst>
      <p:ext uri="{BB962C8B-B14F-4D97-AF65-F5344CB8AC3E}">
        <p14:creationId xmlns:p14="http://schemas.microsoft.com/office/powerpoint/2010/main" val="612081113"/>
      </p:ext>
    </p:extLst>
  </p:cSld>
  <p:clrMapOvr>
    <a:masterClrMapping/>
  </p:clrMapOvr>
  <p:transition spd="med">
    <p:pull/>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AAFB38-8D11-360D-BD64-3CC592B4360F}"/>
            </a:ext>
          </a:extLst>
        </p:cNvPr>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9CDEA442-D1BE-2E5D-BD7C-9E8C12175852}"/>
              </a:ext>
            </a:extLst>
          </p:cNvPr>
          <p:cNvSpPr txBox="1"/>
          <p:nvPr/>
        </p:nvSpPr>
        <p:spPr>
          <a:xfrm>
            <a:off x="446847" y="2037213"/>
            <a:ext cx="8440806" cy="1754326"/>
          </a:xfrm>
          <a:prstGeom prst="rect">
            <a:avLst/>
          </a:prstGeom>
          <a:noFill/>
        </p:spPr>
        <p:txBody>
          <a:bodyPr wrap="square" rtlCol="0">
            <a:spAutoFit/>
          </a:bodyPr>
          <a:lstStyle/>
          <a:p>
            <a:pPr algn="just"/>
            <a:r>
              <a:rPr kumimoji="1" lang="ja-JP" altLang="en-US" sz="5400" b="1" dirty="0">
                <a:solidFill>
                  <a:schemeClr val="tx1">
                    <a:lumMod val="85000"/>
                    <a:lumOff val="15000"/>
                  </a:schemeClr>
                </a:solidFill>
                <a:latin typeface="メイリオ" panose="020B0604030504040204" pitchFamily="50" charset="-128"/>
                <a:ea typeface="メイリオ" panose="020B0604030504040204" pitchFamily="50" charset="-128"/>
              </a:rPr>
              <a:t>語順を意識しながら</a:t>
            </a:r>
            <a:endParaRPr kumimoji="1" lang="en-US" altLang="ja-JP" sz="5400" b="1" dirty="0">
              <a:solidFill>
                <a:schemeClr val="tx1">
                  <a:lumMod val="85000"/>
                  <a:lumOff val="15000"/>
                </a:schemeClr>
              </a:solidFill>
              <a:latin typeface="メイリオ" panose="020B0604030504040204" pitchFamily="50" charset="-128"/>
              <a:ea typeface="メイリオ" panose="020B0604030504040204" pitchFamily="50" charset="-128"/>
            </a:endParaRPr>
          </a:p>
          <a:p>
            <a:pPr algn="just"/>
            <a:r>
              <a:rPr kumimoji="1" lang="ja-JP" altLang="en-US" sz="5400" b="1" dirty="0">
                <a:solidFill>
                  <a:schemeClr val="tx1">
                    <a:lumMod val="85000"/>
                    <a:lumOff val="15000"/>
                  </a:schemeClr>
                </a:solidFill>
                <a:latin typeface="メイリオ" panose="020B0604030504040204" pitchFamily="50" charset="-128"/>
                <a:ea typeface="メイリオ" panose="020B0604030504040204" pitchFamily="50" charset="-128"/>
              </a:rPr>
              <a:t>音声を聞いてみましょう。</a:t>
            </a:r>
          </a:p>
        </p:txBody>
      </p:sp>
      <p:sp>
        <p:nvSpPr>
          <p:cNvPr id="3" name="正方形/長方形 2">
            <a:extLst>
              <a:ext uri="{FF2B5EF4-FFF2-40B4-BE49-F238E27FC236}">
                <a16:creationId xmlns:a16="http://schemas.microsoft.com/office/drawing/2014/main" id="{4FEEE4E7-8BC6-2A5F-9992-08A49D4A3BD3}"/>
              </a:ext>
            </a:extLst>
          </p:cNvPr>
          <p:cNvSpPr/>
          <p:nvPr/>
        </p:nvSpPr>
        <p:spPr>
          <a:xfrm>
            <a:off x="66261" y="0"/>
            <a:ext cx="9011478" cy="6857999"/>
          </a:xfrm>
          <a:prstGeom prst="rect">
            <a:avLst/>
          </a:prstGeom>
          <a:noFill/>
          <a:ln w="1270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869758443"/>
      </p:ext>
    </p:extLst>
  </p:cSld>
  <p:clrMapOvr>
    <a:masterClrMapping/>
  </p:clrMapOvr>
  <p:transition spd="slow">
    <p:push dir="u"/>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4407AF-B6C4-11E3-E5FC-AA672C35101F}"/>
            </a:ext>
          </a:extLst>
        </p:cNvPr>
        <p:cNvGrpSpPr/>
        <p:nvPr/>
      </p:nvGrpSpPr>
      <p:grpSpPr>
        <a:xfrm>
          <a:off x="0" y="0"/>
          <a:ext cx="0" cy="0"/>
          <a:chOff x="0" y="0"/>
          <a:chExt cx="0" cy="0"/>
        </a:xfrm>
      </p:grpSpPr>
      <p:sp>
        <p:nvSpPr>
          <p:cNvPr id="2" name="正方形/長方形 1">
            <a:extLst>
              <a:ext uri="{FF2B5EF4-FFF2-40B4-BE49-F238E27FC236}">
                <a16:creationId xmlns:a16="http://schemas.microsoft.com/office/drawing/2014/main" id="{EF0B1F11-ED0F-AD3D-A500-330D06D1B8BB}"/>
              </a:ext>
            </a:extLst>
          </p:cNvPr>
          <p:cNvSpPr/>
          <p:nvPr/>
        </p:nvSpPr>
        <p:spPr>
          <a:xfrm>
            <a:off x="0" y="0"/>
            <a:ext cx="9144000" cy="6858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6" name="図 5">
            <a:extLst>
              <a:ext uri="{FF2B5EF4-FFF2-40B4-BE49-F238E27FC236}">
                <a16:creationId xmlns:a16="http://schemas.microsoft.com/office/drawing/2014/main" id="{2E5947AB-81CC-3F86-0672-B38E95456300}"/>
              </a:ext>
            </a:extLst>
          </p:cNvPr>
          <p:cNvPicPr>
            <a:picLocks noChangeAspect="1"/>
          </p:cNvPicPr>
          <p:nvPr/>
        </p:nvPicPr>
        <p:blipFill>
          <a:blip r:embed="rId4"/>
          <a:stretch>
            <a:fillRect/>
          </a:stretch>
        </p:blipFill>
        <p:spPr>
          <a:xfrm>
            <a:off x="1300551" y="34192"/>
            <a:ext cx="6542899" cy="6789617"/>
          </a:xfrm>
          <a:prstGeom prst="rect">
            <a:avLst/>
          </a:prstGeom>
        </p:spPr>
      </p:pic>
      <p:pic>
        <p:nvPicPr>
          <p:cNvPr id="4" name="AS_G3_02_09_reading_str">
            <a:hlinkClick r:id="" action="ppaction://media"/>
            <a:extLst>
              <a:ext uri="{FF2B5EF4-FFF2-40B4-BE49-F238E27FC236}">
                <a16:creationId xmlns:a16="http://schemas.microsoft.com/office/drawing/2014/main" id="{B4DFB863-B27F-7FEB-F4DB-84DF3ECA2B12}"/>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9564832" y="0"/>
            <a:ext cx="406400" cy="406400"/>
          </a:xfrm>
          <a:prstGeom prst="rect">
            <a:avLst/>
          </a:prstGeom>
        </p:spPr>
      </p:pic>
    </p:spTree>
    <p:extLst>
      <p:ext uri="{BB962C8B-B14F-4D97-AF65-F5344CB8AC3E}">
        <p14:creationId xmlns:p14="http://schemas.microsoft.com/office/powerpoint/2010/main" val="260247843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3307"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cond evt="onNext" delay="0">
                      <p:tgtEl>
                        <p:sldTgt/>
                      </p:tgtEl>
                    </p:cond>
                  </p:endCondLst>
                </p:cTn>
                <p:tgtEl>
                  <p:spTgt spid="4"/>
                </p:tgtEl>
              </p:cMediaNode>
            </p:audio>
          </p:childTnLst>
        </p:cTn>
      </p:par>
    </p:tnLst>
  </p:timing>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16342</TotalTime>
  <Words>789</Words>
  <Application>Microsoft Office PowerPoint</Application>
  <PresentationFormat>画面に合わせる (4:3)</PresentationFormat>
  <Paragraphs>75</Paragraphs>
  <Slides>13</Slides>
  <Notes>0</Notes>
  <HiddenSlides>0</HiddenSlides>
  <MMClips>1</MMClips>
  <ScaleCrop>false</ScaleCrop>
  <HeadingPairs>
    <vt:vector size="6" baseType="variant">
      <vt:variant>
        <vt:lpstr>使用されているフォント</vt:lpstr>
      </vt:variant>
      <vt:variant>
        <vt:i4>6</vt:i4>
      </vt:variant>
      <vt:variant>
        <vt:lpstr>テーマ</vt:lpstr>
      </vt:variant>
      <vt:variant>
        <vt:i4>1</vt:i4>
      </vt:variant>
      <vt:variant>
        <vt:lpstr>スライド タイトル</vt:lpstr>
      </vt:variant>
      <vt:variant>
        <vt:i4>13</vt:i4>
      </vt:variant>
    </vt:vector>
  </HeadingPairs>
  <TitlesOfParts>
    <vt:vector size="20" baseType="lpstr">
      <vt:lpstr>ＭＳ Ｐゴシック</vt:lpstr>
      <vt:lpstr>メイリオ</vt:lpstr>
      <vt:lpstr>游ゴシック</vt:lpstr>
      <vt:lpstr>Arial</vt:lpstr>
      <vt:lpstr>Calibri</vt:lpstr>
      <vt:lpstr>Calibri Light</vt:lpstr>
      <vt:lpstr>Office テーマ</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平河泰行</dc:creator>
  <cp:lastModifiedBy>prof501</cp:lastModifiedBy>
  <cp:revision>2022</cp:revision>
  <cp:lastPrinted>2016-06-23T16:36:17Z</cp:lastPrinted>
  <dcterms:created xsi:type="dcterms:W3CDTF">2016-05-30T03:13:09Z</dcterms:created>
  <dcterms:modified xsi:type="dcterms:W3CDTF">2025-11-21T08:37:45Z</dcterms:modified>
</cp:coreProperties>
</file>