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3672" r:id="rId2"/>
    <p:sldId id="3674" r:id="rId3"/>
    <p:sldId id="3675" r:id="rId4"/>
    <p:sldId id="3676" r:id="rId5"/>
    <p:sldId id="3677" r:id="rId6"/>
    <p:sldId id="3687" r:id="rId7"/>
    <p:sldId id="3686" r:id="rId8"/>
    <p:sldId id="3678" r:id="rId9"/>
    <p:sldId id="3661" r:id="rId10"/>
    <p:sldId id="3681"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2A"/>
    <a:srgbClr val="00FF00"/>
    <a:srgbClr val="FFFF8B"/>
    <a:srgbClr val="B4FEB4"/>
    <a:srgbClr val="FF3399"/>
    <a:srgbClr val="0043C8"/>
    <a:srgbClr val="FFFF00"/>
    <a:srgbClr val="CC3399"/>
    <a:srgbClr val="F8CBA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44" autoAdjust="0"/>
    <p:restoredTop sz="94270" autoAdjust="0"/>
  </p:normalViewPr>
  <p:slideViewPr>
    <p:cSldViewPr snapToGrid="0">
      <p:cViewPr varScale="1">
        <p:scale>
          <a:sx n="113" d="100"/>
          <a:sy n="113" d="100"/>
        </p:scale>
        <p:origin x="1728"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2025/11/21</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2025/11/21</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2025/11/21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61B6E99-0B26-EE85-9F8E-C6F92F7BB600}"/>
              </a:ext>
            </a:extLst>
          </p:cNvPr>
          <p:cNvSpPr/>
          <p:nvPr/>
        </p:nvSpPr>
        <p:spPr>
          <a:xfrm>
            <a:off x="0" y="3384927"/>
            <a:ext cx="9144000" cy="347306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59A975F-8002-851E-5B19-1C802EC41093}"/>
              </a:ext>
            </a:extLst>
          </p:cNvPr>
          <p:cNvSpPr txBox="1"/>
          <p:nvPr/>
        </p:nvSpPr>
        <p:spPr>
          <a:xfrm>
            <a:off x="537493" y="3570935"/>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loved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wearing jeans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 wearing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は動名詞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they were created as workwear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created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as workwear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「作業着として」という意味をもち、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created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p:txBody>
      </p:sp>
      <p:pic>
        <p:nvPicPr>
          <p:cNvPr id="17" name="図 16">
            <a:extLst>
              <a:ext uri="{FF2B5EF4-FFF2-40B4-BE49-F238E27FC236}">
                <a16:creationId xmlns:a16="http://schemas.microsoft.com/office/drawing/2014/main" id="{EA7786A8-E05D-C7AF-FAEB-E777169DDC0C}"/>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7" name="図 6">
            <a:extLst>
              <a:ext uri="{FF2B5EF4-FFF2-40B4-BE49-F238E27FC236}">
                <a16:creationId xmlns:a16="http://schemas.microsoft.com/office/drawing/2014/main" id="{65160B07-4298-70D3-88EE-D02C21F0F6A7}"/>
              </a:ext>
            </a:extLst>
          </p:cNvPr>
          <p:cNvPicPr>
            <a:picLocks noChangeAspect="1"/>
          </p:cNvPicPr>
          <p:nvPr/>
        </p:nvPicPr>
        <p:blipFill>
          <a:blip r:embed="rId3"/>
          <a:stretch>
            <a:fillRect/>
          </a:stretch>
        </p:blipFill>
        <p:spPr>
          <a:xfrm>
            <a:off x="292237" y="860179"/>
            <a:ext cx="8559526" cy="1579001"/>
          </a:xfrm>
          <a:prstGeom prst="rect">
            <a:avLst/>
          </a:prstGeom>
        </p:spPr>
      </p:pic>
      <p:sp>
        <p:nvSpPr>
          <p:cNvPr id="8" name="テキスト ボックス 7">
            <a:extLst>
              <a:ext uri="{FF2B5EF4-FFF2-40B4-BE49-F238E27FC236}">
                <a16:creationId xmlns:a16="http://schemas.microsoft.com/office/drawing/2014/main" id="{677E0DF0-9336-7201-C029-DE1B464DC19E}"/>
              </a:ext>
            </a:extLst>
          </p:cNvPr>
          <p:cNvSpPr txBox="1"/>
          <p:nvPr/>
        </p:nvSpPr>
        <p:spPr>
          <a:xfrm>
            <a:off x="537494" y="2512688"/>
            <a:ext cx="81747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人々はジーンズが作業服として作られて以来ずっと、ジーンズを履くことを愛しています。</a:t>
            </a:r>
          </a:p>
        </p:txBody>
      </p:sp>
    </p:spTree>
    <p:extLst>
      <p:ext uri="{BB962C8B-B14F-4D97-AF65-F5344CB8AC3E}">
        <p14:creationId xmlns:p14="http://schemas.microsoft.com/office/powerpoint/2010/main" val="21391127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7AA8-A613-1999-8390-7C489F69BFA7}"/>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9497E993-C523-A202-B76E-C7011242AC52}"/>
              </a:ext>
            </a:extLst>
          </p:cNvPr>
          <p:cNvPicPr>
            <a:picLocks noChangeAspect="1"/>
          </p:cNvPicPr>
          <p:nvPr/>
        </p:nvPicPr>
        <p:blipFill>
          <a:blip r:embed="rId2"/>
          <a:stretch>
            <a:fillRect/>
          </a:stretch>
        </p:blipFill>
        <p:spPr>
          <a:xfrm>
            <a:off x="292216" y="676079"/>
            <a:ext cx="8559526" cy="1914310"/>
          </a:xfrm>
          <a:prstGeom prst="rect">
            <a:avLst/>
          </a:prstGeom>
        </p:spPr>
      </p:pic>
      <p:sp>
        <p:nvSpPr>
          <p:cNvPr id="25" name="正方形/長方形 24">
            <a:extLst>
              <a:ext uri="{FF2B5EF4-FFF2-40B4-BE49-F238E27FC236}">
                <a16:creationId xmlns:a16="http://schemas.microsoft.com/office/drawing/2014/main" id="{A8A5AB67-886E-F609-3FAD-7B211FB8B935}"/>
              </a:ext>
            </a:extLst>
          </p:cNvPr>
          <p:cNvSpPr/>
          <p:nvPr/>
        </p:nvSpPr>
        <p:spPr>
          <a:xfrm>
            <a:off x="0" y="3163340"/>
            <a:ext cx="9144000" cy="372652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FDE451EF-0D86-C810-A3BE-B59AE54D572A}"/>
              </a:ext>
            </a:extLst>
          </p:cNvPr>
          <p:cNvSpPr txBox="1"/>
          <p:nvPr/>
        </p:nvSpPr>
        <p:spPr>
          <a:xfrm>
            <a:off x="397951" y="3411991"/>
            <a:ext cx="8314249"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is a small pocket 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there 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以下は名詞節、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の目的語</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is a small pocket 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ふくむ節（名詞節）です。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above the larger front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「大きな前ポケットの上に」という意味をもち、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7" name="図 6">
            <a:extLst>
              <a:ext uri="{FF2B5EF4-FFF2-40B4-BE49-F238E27FC236}">
                <a16:creationId xmlns:a16="http://schemas.microsoft.com/office/drawing/2014/main" id="{F24465AD-67F3-03F1-A4ED-01564ABE4552}"/>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144F154-2D36-E0B2-D398-772A5C043852}"/>
              </a:ext>
            </a:extLst>
          </p:cNvPr>
          <p:cNvSpPr txBox="1"/>
          <p:nvPr/>
        </p:nvSpPr>
        <p:spPr>
          <a:xfrm>
            <a:off x="537494" y="2636041"/>
            <a:ext cx="66634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大きな前ポケットの上に小さなポケットがあるのを知っていますか。</a:t>
            </a:r>
          </a:p>
        </p:txBody>
      </p:sp>
    </p:spTree>
    <p:extLst>
      <p:ext uri="{BB962C8B-B14F-4D97-AF65-F5344CB8AC3E}">
        <p14:creationId xmlns:p14="http://schemas.microsoft.com/office/powerpoint/2010/main" val="181125714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4749D-5AF3-674D-B963-96534E2250A5}"/>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BEE9FD80-99DE-7D0C-57B2-E3B58CE0AC64}"/>
              </a:ext>
            </a:extLst>
          </p:cNvPr>
          <p:cNvPicPr>
            <a:picLocks noChangeAspect="1"/>
          </p:cNvPicPr>
          <p:nvPr/>
        </p:nvPicPr>
        <p:blipFill>
          <a:blip r:embed="rId2"/>
          <a:srcRect t="34548" b="55601"/>
          <a:stretch/>
        </p:blipFill>
        <p:spPr>
          <a:xfrm>
            <a:off x="292216" y="1022216"/>
            <a:ext cx="8559568" cy="911541"/>
          </a:xfrm>
          <a:prstGeom prst="rect">
            <a:avLst/>
          </a:prstGeom>
        </p:spPr>
      </p:pic>
      <p:sp>
        <p:nvSpPr>
          <p:cNvPr id="14" name="正方形/長方形 13">
            <a:extLst>
              <a:ext uri="{FF2B5EF4-FFF2-40B4-BE49-F238E27FC236}">
                <a16:creationId xmlns:a16="http://schemas.microsoft.com/office/drawing/2014/main" id="{C0B36905-681E-B46A-3BF1-DAD1335B0EA3}"/>
              </a:ext>
            </a:extLst>
          </p:cNvPr>
          <p:cNvSpPr/>
          <p:nvPr/>
        </p:nvSpPr>
        <p:spPr>
          <a:xfrm>
            <a:off x="0" y="2552425"/>
            <a:ext cx="9144000" cy="43055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3411A1A8-ADB5-5030-7A71-84F97AB87F78}"/>
              </a:ext>
            </a:extLst>
          </p:cNvPr>
          <p:cNvSpPr txBox="1"/>
          <p:nvPr/>
        </p:nvSpPr>
        <p:spPr>
          <a:xfrm>
            <a:off x="537493" y="2801076"/>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made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originally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 「元々」という意味をもちます。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hold a pocket watch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は不定詞です。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「懐中時計を入れるために」という意味をもち、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made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4" name="図 3">
            <a:extLst>
              <a:ext uri="{FF2B5EF4-FFF2-40B4-BE49-F238E27FC236}">
                <a16:creationId xmlns:a16="http://schemas.microsoft.com/office/drawing/2014/main" id="{A89EDA89-5BC8-6EF7-3562-C7644684AC11}"/>
              </a:ext>
            </a:extLst>
          </p:cNvPr>
          <p:cNvPicPr>
            <a:picLocks noChangeAspect="1"/>
          </p:cNvPicPr>
          <p:nvPr/>
        </p:nvPicPr>
        <p:blipFill>
          <a:blip r:embed="rId3"/>
          <a:stretch>
            <a:fillRect/>
          </a:stretch>
        </p:blipFill>
        <p:spPr>
          <a:xfrm>
            <a:off x="205673" y="145059"/>
            <a:ext cx="8732655" cy="531020"/>
          </a:xfrm>
          <a:prstGeom prst="rect">
            <a:avLst/>
          </a:prstGeom>
        </p:spPr>
      </p:pic>
      <p:sp>
        <p:nvSpPr>
          <p:cNvPr id="7" name="テキスト ボックス 6">
            <a:extLst>
              <a:ext uri="{FF2B5EF4-FFF2-40B4-BE49-F238E27FC236}">
                <a16:creationId xmlns:a16="http://schemas.microsoft.com/office/drawing/2014/main" id="{30AA7A3A-694D-F14B-03BD-2D4A8442EF05}"/>
              </a:ext>
            </a:extLst>
          </p:cNvPr>
          <p:cNvSpPr txBox="1"/>
          <p:nvPr/>
        </p:nvSpPr>
        <p:spPr>
          <a:xfrm>
            <a:off x="537493" y="1993842"/>
            <a:ext cx="46822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私はそれにはいくつか理由があると思います。</a:t>
            </a:r>
          </a:p>
        </p:txBody>
      </p:sp>
    </p:spTree>
    <p:extLst>
      <p:ext uri="{BB962C8B-B14F-4D97-AF65-F5344CB8AC3E}">
        <p14:creationId xmlns:p14="http://schemas.microsoft.com/office/powerpoint/2010/main" val="261231264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E6AA-1EE2-F133-D2CF-F87D5F55B551}"/>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9DD60E32-70D8-190F-EA55-18BD22BC9B2C}"/>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1E3A1704-A89A-3ABC-D0E0-BF32D9E8A91A}"/>
              </a:ext>
            </a:extLst>
          </p:cNvPr>
          <p:cNvSpPr txBox="1"/>
          <p:nvPr/>
        </p:nvSpPr>
        <p:spPr>
          <a:xfrm>
            <a:off x="537493" y="36840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didn’t 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wristwatches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5" name="図 4">
            <a:extLst>
              <a:ext uri="{FF2B5EF4-FFF2-40B4-BE49-F238E27FC236}">
                <a16:creationId xmlns:a16="http://schemas.microsoft.com/office/drawing/2014/main" id="{EB4D316C-AEC7-2127-4835-234819F531CB}"/>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3" name="図 2">
            <a:extLst>
              <a:ext uri="{FF2B5EF4-FFF2-40B4-BE49-F238E27FC236}">
                <a16:creationId xmlns:a16="http://schemas.microsoft.com/office/drawing/2014/main" id="{443BB3DA-7EED-129F-6FDE-A60DE8E2B5C2}"/>
              </a:ext>
            </a:extLst>
          </p:cNvPr>
          <p:cNvPicPr>
            <a:picLocks noChangeAspect="1"/>
          </p:cNvPicPr>
          <p:nvPr/>
        </p:nvPicPr>
        <p:blipFill>
          <a:blip r:embed="rId3"/>
          <a:srcRect t="46066" b="35988"/>
          <a:stretch/>
        </p:blipFill>
        <p:spPr>
          <a:xfrm>
            <a:off x="292216" y="952470"/>
            <a:ext cx="8559568" cy="1660526"/>
          </a:xfrm>
          <a:prstGeom prst="rect">
            <a:avLst/>
          </a:prstGeom>
        </p:spPr>
      </p:pic>
      <p:sp>
        <p:nvSpPr>
          <p:cNvPr id="4" name="テキスト ボックス 3">
            <a:extLst>
              <a:ext uri="{FF2B5EF4-FFF2-40B4-BE49-F238E27FC236}">
                <a16:creationId xmlns:a16="http://schemas.microsoft.com/office/drawing/2014/main" id="{CDCB9C66-8FEB-A598-EF29-96F71725AD71}"/>
              </a:ext>
            </a:extLst>
          </p:cNvPr>
          <p:cNvSpPr txBox="1"/>
          <p:nvPr/>
        </p:nvSpPr>
        <p:spPr>
          <a:xfrm>
            <a:off x="537494" y="2701037"/>
            <a:ext cx="7831806" cy="369332"/>
          </a:xfrm>
          <a:prstGeom prst="rect">
            <a:avLst/>
          </a:prstGeom>
          <a:solidFill>
            <a:srgbClr val="F8CBAD"/>
          </a:solidFill>
          <a:ln>
            <a:noFill/>
          </a:ln>
        </p:spPr>
        <p:txBody>
          <a:bodyPr wrap="square" rtlCol="0">
            <a:spAutoFit/>
          </a:bodyPr>
          <a:lstStyle/>
          <a:p>
            <a:pPr algn="just"/>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年代には、人々は腕時計を使わず、たいてい懐中時計を使っていました。</a:t>
            </a:r>
          </a:p>
        </p:txBody>
      </p:sp>
    </p:spTree>
    <p:extLst>
      <p:ext uri="{BB962C8B-B14F-4D97-AF65-F5344CB8AC3E}">
        <p14:creationId xmlns:p14="http://schemas.microsoft.com/office/powerpoint/2010/main" val="370505493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F69D2-A2A3-B71E-7952-B99233D4F3FC}"/>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E7CAA223-73ED-8CC9-7A36-BAB7489704FA}"/>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58A0D3E0-FE13-AF6D-4EF8-F11DB820C3CD}"/>
              </a:ext>
            </a:extLst>
          </p:cNvPr>
          <p:cNvSpPr txBox="1"/>
          <p:nvPr/>
        </p:nvSpPr>
        <p:spPr>
          <a:xfrm>
            <a:off x="537493" y="3684061"/>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pocket 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usually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 「たいてい」という意味をもち、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the  1870s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didn’t 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5" name="図 4">
            <a:extLst>
              <a:ext uri="{FF2B5EF4-FFF2-40B4-BE49-F238E27FC236}">
                <a16:creationId xmlns:a16="http://schemas.microsoft.com/office/drawing/2014/main" id="{F1903D18-348A-D09D-4312-AC8BF35C19AA}"/>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3" name="図 2">
            <a:extLst>
              <a:ext uri="{FF2B5EF4-FFF2-40B4-BE49-F238E27FC236}">
                <a16:creationId xmlns:a16="http://schemas.microsoft.com/office/drawing/2014/main" id="{A26F17AB-A126-3F9B-7B2D-6ECF1114CD06}"/>
              </a:ext>
            </a:extLst>
          </p:cNvPr>
          <p:cNvPicPr>
            <a:picLocks noChangeAspect="1"/>
          </p:cNvPicPr>
          <p:nvPr/>
        </p:nvPicPr>
        <p:blipFill>
          <a:blip r:embed="rId3"/>
          <a:srcRect t="46066" b="35988"/>
          <a:stretch/>
        </p:blipFill>
        <p:spPr>
          <a:xfrm>
            <a:off x="292216" y="952470"/>
            <a:ext cx="8559568" cy="1660526"/>
          </a:xfrm>
          <a:prstGeom prst="rect">
            <a:avLst/>
          </a:prstGeom>
        </p:spPr>
      </p:pic>
      <p:sp>
        <p:nvSpPr>
          <p:cNvPr id="4" name="テキスト ボックス 3">
            <a:extLst>
              <a:ext uri="{FF2B5EF4-FFF2-40B4-BE49-F238E27FC236}">
                <a16:creationId xmlns:a16="http://schemas.microsoft.com/office/drawing/2014/main" id="{9492CD2B-8CCD-E0B9-01CD-92FB17E7EBEE}"/>
              </a:ext>
            </a:extLst>
          </p:cNvPr>
          <p:cNvSpPr txBox="1"/>
          <p:nvPr/>
        </p:nvSpPr>
        <p:spPr>
          <a:xfrm>
            <a:off x="537494" y="2701037"/>
            <a:ext cx="7831806" cy="369332"/>
          </a:xfrm>
          <a:prstGeom prst="rect">
            <a:avLst/>
          </a:prstGeom>
          <a:solidFill>
            <a:srgbClr val="F8CBAD"/>
          </a:solidFill>
          <a:ln>
            <a:noFill/>
          </a:ln>
        </p:spPr>
        <p:txBody>
          <a:bodyPr wrap="square" rtlCol="0">
            <a:spAutoFit/>
          </a:bodyPr>
          <a:lstStyle/>
          <a:p>
            <a:pPr algn="just"/>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1870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年代には、人々は腕時計を使わず、たいてい懐中時計を使っていました。</a:t>
            </a:r>
          </a:p>
        </p:txBody>
      </p:sp>
    </p:spTree>
    <p:extLst>
      <p:ext uri="{BB962C8B-B14F-4D97-AF65-F5344CB8AC3E}">
        <p14:creationId xmlns:p14="http://schemas.microsoft.com/office/powerpoint/2010/main" val="1203413396"/>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7188D-8062-E239-1A97-44BD798D5CBF}"/>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7C7AD295-B141-3082-B284-7112183241D2}"/>
              </a:ext>
            </a:extLst>
          </p:cNvPr>
          <p:cNvSpPr/>
          <p:nvPr/>
        </p:nvSpPr>
        <p:spPr>
          <a:xfrm>
            <a:off x="0" y="3435411"/>
            <a:ext cx="9144000" cy="34225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A3DBCADF-5BB4-6072-3D55-B6A34701C3C2}"/>
              </a:ext>
            </a:extLst>
          </p:cNvPr>
          <p:cNvSpPr txBox="1"/>
          <p:nvPr/>
        </p:nvSpPr>
        <p:spPr>
          <a:xfrm>
            <a:off x="537493" y="36840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wristwatches  became  popular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（副詞節）です。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wristwatches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popular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not  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pocket  watches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p:txBody>
      </p:sp>
      <p:pic>
        <p:nvPicPr>
          <p:cNvPr id="5" name="図 4">
            <a:extLst>
              <a:ext uri="{FF2B5EF4-FFF2-40B4-BE49-F238E27FC236}">
                <a16:creationId xmlns:a16="http://schemas.microsoft.com/office/drawing/2014/main" id="{7E084AEC-2475-0787-C6D8-3C78B8C82EE4}"/>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2" name="図 1">
            <a:extLst>
              <a:ext uri="{FF2B5EF4-FFF2-40B4-BE49-F238E27FC236}">
                <a16:creationId xmlns:a16="http://schemas.microsoft.com/office/drawing/2014/main" id="{A75B20A8-D5BD-BB0C-EC49-ABADB80F34C8}"/>
              </a:ext>
            </a:extLst>
          </p:cNvPr>
          <p:cNvPicPr>
            <a:picLocks noChangeAspect="1"/>
          </p:cNvPicPr>
          <p:nvPr/>
        </p:nvPicPr>
        <p:blipFill>
          <a:blip r:embed="rId3"/>
          <a:srcRect t="67166" b="14442"/>
          <a:stretch/>
        </p:blipFill>
        <p:spPr>
          <a:xfrm>
            <a:off x="292216" y="958716"/>
            <a:ext cx="8559568" cy="1701800"/>
          </a:xfrm>
          <a:prstGeom prst="rect">
            <a:avLst/>
          </a:prstGeom>
        </p:spPr>
      </p:pic>
      <p:sp>
        <p:nvSpPr>
          <p:cNvPr id="4" name="テキスト ボックス 3">
            <a:extLst>
              <a:ext uri="{FF2B5EF4-FFF2-40B4-BE49-F238E27FC236}">
                <a16:creationId xmlns:a16="http://schemas.microsoft.com/office/drawing/2014/main" id="{93D91664-F9EF-3611-0BC9-5C555DFA1F64}"/>
              </a:ext>
            </a:extLst>
          </p:cNvPr>
          <p:cNvSpPr txBox="1"/>
          <p:nvPr/>
        </p:nvSpPr>
        <p:spPr>
          <a:xfrm>
            <a:off x="537494" y="2784963"/>
            <a:ext cx="70190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腕時計が人気になって以来、多くの人々が懐中時計を使っていません。</a:t>
            </a:r>
          </a:p>
        </p:txBody>
      </p:sp>
    </p:spTree>
    <p:extLst>
      <p:ext uri="{BB962C8B-B14F-4D97-AF65-F5344CB8AC3E}">
        <p14:creationId xmlns:p14="http://schemas.microsoft.com/office/powerpoint/2010/main" val="380952847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1C43-1BF1-1E8F-05AE-376724EA02C3}"/>
            </a:ext>
          </a:extLst>
        </p:cNvPr>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417A6F42-64EC-0B7A-6B01-B2224119437F}"/>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B727E45D-BD1D-C7CF-3570-34D521A7172A}"/>
              </a:ext>
            </a:extLst>
          </p:cNvPr>
          <p:cNvSpPr txBox="1"/>
          <p:nvPr/>
        </p:nvSpPr>
        <p:spPr>
          <a:xfrm>
            <a:off x="537493" y="2604561"/>
            <a:ext cx="828477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small  pocket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jeans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「ジーンズの上に」という意味をもち、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の位置を説明しています。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since then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「そのとき以来」という意味をもち、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has remained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の期間を説明しています。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However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は「しかしながら」という意味をもち、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前の文との対比を示しています。</a:t>
            </a:r>
          </a:p>
        </p:txBody>
      </p:sp>
      <p:pic>
        <p:nvPicPr>
          <p:cNvPr id="2" name="図 1">
            <a:extLst>
              <a:ext uri="{FF2B5EF4-FFF2-40B4-BE49-F238E27FC236}">
                <a16:creationId xmlns:a16="http://schemas.microsoft.com/office/drawing/2014/main" id="{BBF60122-21A5-8AEB-38E1-7F2B61F6A99B}"/>
              </a:ext>
            </a:extLst>
          </p:cNvPr>
          <p:cNvPicPr>
            <a:picLocks noChangeAspect="1"/>
          </p:cNvPicPr>
          <p:nvPr/>
        </p:nvPicPr>
        <p:blipFill>
          <a:blip r:embed="rId2"/>
          <a:stretch>
            <a:fillRect/>
          </a:stretch>
        </p:blipFill>
        <p:spPr>
          <a:xfrm>
            <a:off x="205673" y="145059"/>
            <a:ext cx="8732655" cy="531020"/>
          </a:xfrm>
          <a:prstGeom prst="rect">
            <a:avLst/>
          </a:prstGeom>
        </p:spPr>
      </p:pic>
      <p:pic>
        <p:nvPicPr>
          <p:cNvPr id="5" name="図 4">
            <a:extLst>
              <a:ext uri="{FF2B5EF4-FFF2-40B4-BE49-F238E27FC236}">
                <a16:creationId xmlns:a16="http://schemas.microsoft.com/office/drawing/2014/main" id="{BC78C7CA-1716-AF40-F82F-8A930B6872A6}"/>
              </a:ext>
            </a:extLst>
          </p:cNvPr>
          <p:cNvPicPr>
            <a:picLocks noChangeAspect="1"/>
          </p:cNvPicPr>
          <p:nvPr/>
        </p:nvPicPr>
        <p:blipFill>
          <a:blip r:embed="rId3"/>
          <a:srcRect t="89264" b="3324"/>
          <a:stretch/>
        </p:blipFill>
        <p:spPr>
          <a:xfrm>
            <a:off x="292216" y="1022216"/>
            <a:ext cx="8559568" cy="685793"/>
          </a:xfrm>
          <a:prstGeom prst="rect">
            <a:avLst/>
          </a:prstGeom>
        </p:spPr>
      </p:pic>
      <p:sp>
        <p:nvSpPr>
          <p:cNvPr id="3" name="テキスト ボックス 2">
            <a:extLst>
              <a:ext uri="{FF2B5EF4-FFF2-40B4-BE49-F238E27FC236}">
                <a16:creationId xmlns:a16="http://schemas.microsoft.com/office/drawing/2014/main" id="{548E7034-3B09-2DBB-0626-328967EF9188}"/>
              </a:ext>
            </a:extLst>
          </p:cNvPr>
          <p:cNvSpPr txBox="1"/>
          <p:nvPr/>
        </p:nvSpPr>
        <p:spPr>
          <a:xfrm>
            <a:off x="537493" y="1771994"/>
            <a:ext cx="744173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しかしながら、その小さなポケットはそれ以来ずっとジーンズに残っています。</a:t>
            </a:r>
          </a:p>
        </p:txBody>
      </p:sp>
    </p:spTree>
    <p:extLst>
      <p:ext uri="{BB962C8B-B14F-4D97-AF65-F5344CB8AC3E}">
        <p14:creationId xmlns:p14="http://schemas.microsoft.com/office/powerpoint/2010/main" val="48846062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5FA6469E-9A10-C702-9B9F-9FEEC2632FBD}"/>
              </a:ext>
            </a:extLst>
          </p:cNvPr>
          <p:cNvPicPr>
            <a:picLocks noChangeAspect="1"/>
          </p:cNvPicPr>
          <p:nvPr/>
        </p:nvPicPr>
        <p:blipFill>
          <a:blip r:embed="rId4"/>
          <a:stretch>
            <a:fillRect/>
          </a:stretch>
        </p:blipFill>
        <p:spPr>
          <a:xfrm>
            <a:off x="1320767" y="31646"/>
            <a:ext cx="6502467" cy="6858000"/>
          </a:xfrm>
          <a:prstGeom prst="rect">
            <a:avLst/>
          </a:prstGeom>
        </p:spPr>
      </p:pic>
      <p:pic>
        <p:nvPicPr>
          <p:cNvPr id="6" name="AS_G3_03_09_reading_str">
            <a:hlinkClick r:id="" action="ppaction://media"/>
            <a:extLst>
              <a:ext uri="{FF2B5EF4-FFF2-40B4-BE49-F238E27FC236}">
                <a16:creationId xmlns:a16="http://schemas.microsoft.com/office/drawing/2014/main" id="{E96A87E3-96FC-40FE-BAA9-EBD45984E9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47275" y="1428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16620</TotalTime>
  <Words>752</Words>
  <Application>Microsoft Office PowerPoint</Application>
  <PresentationFormat>画面に合わせる (4:3)</PresentationFormat>
  <Paragraphs>67</Paragraphs>
  <Slides>10</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vt:i4>
      </vt:variant>
    </vt:vector>
  </HeadingPairs>
  <TitlesOfParts>
    <vt:vector size="17"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2039</cp:revision>
  <cp:lastPrinted>2016-06-23T16:36:17Z</cp:lastPrinted>
  <dcterms:created xsi:type="dcterms:W3CDTF">2016-05-30T03:13:09Z</dcterms:created>
  <dcterms:modified xsi:type="dcterms:W3CDTF">2025-11-21T09:34:53Z</dcterms:modified>
</cp:coreProperties>
</file>