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3672" r:id="rId2"/>
    <p:sldId id="3674" r:id="rId3"/>
    <p:sldId id="3675" r:id="rId4"/>
    <p:sldId id="3676" r:id="rId5"/>
    <p:sldId id="3677" r:id="rId6"/>
    <p:sldId id="3687" r:id="rId7"/>
    <p:sldId id="3686" r:id="rId8"/>
    <p:sldId id="3678" r:id="rId9"/>
    <p:sldId id="3661" r:id="rId10"/>
    <p:sldId id="3681" r:id="rId1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2A"/>
    <a:srgbClr val="00FF00"/>
    <a:srgbClr val="FFFF8B"/>
    <a:srgbClr val="B4FEB4"/>
    <a:srgbClr val="FF3399"/>
    <a:srgbClr val="0043C8"/>
    <a:srgbClr val="FFFF00"/>
    <a:srgbClr val="CC3399"/>
    <a:srgbClr val="F8CBAD"/>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4270" autoAdjust="0"/>
  </p:normalViewPr>
  <p:slideViewPr>
    <p:cSldViewPr snapToGrid="0">
      <p:cViewPr varScale="1">
        <p:scale>
          <a:sx n="113" d="100"/>
          <a:sy n="113" d="100"/>
        </p:scale>
        <p:origin x="1728" y="10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2034" tIns="46017" rIns="92034" bIns="460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2034" tIns="46017" rIns="92034" bIns="46017" rtlCol="0"/>
          <a:lstStyle>
            <a:lvl1pPr algn="r">
              <a:defRPr sz="1200"/>
            </a:lvl1pPr>
          </a:lstStyle>
          <a:p>
            <a:fld id="{2B1F34B9-0AC5-4E73-BF1F-21CCB564203A}" type="datetimeFigureOut">
              <a:rPr kumimoji="1" lang="ja-JP" altLang="en-US" smtClean="0"/>
              <a:t>2025/11/21</a:t>
            </a:fld>
            <a:endParaRPr kumimoji="1" lang="ja-JP" altLang="en-US"/>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2034" tIns="46017" rIns="92034" bIns="460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2034" tIns="46017" rIns="92034" bIns="46017" rtlCol="0" anchor="b"/>
          <a:lstStyle>
            <a:lvl1pPr algn="r">
              <a:defRPr sz="1200"/>
            </a:lvl1pPr>
          </a:lstStyle>
          <a:p>
            <a:fld id="{9E2676CF-156D-46B0-A308-5BE7C3EAC667}" type="slidenum">
              <a:rPr kumimoji="1" lang="ja-JP" altLang="en-US" smtClean="0"/>
              <a:t>‹#›</a:t>
            </a:fld>
            <a:endParaRPr kumimoji="1" lang="ja-JP" altLang="en-US"/>
          </a:p>
        </p:txBody>
      </p:sp>
    </p:spTree>
    <p:extLst>
      <p:ext uri="{BB962C8B-B14F-4D97-AF65-F5344CB8AC3E}">
        <p14:creationId xmlns:p14="http://schemas.microsoft.com/office/powerpoint/2010/main" val="3965149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072" cy="498008"/>
          </a:xfrm>
          <a:prstGeom prst="rect">
            <a:avLst/>
          </a:prstGeom>
        </p:spPr>
        <p:txBody>
          <a:bodyPr vert="horz" lIns="92034" tIns="46017" rIns="92034" bIns="460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1002" y="0"/>
            <a:ext cx="2945072" cy="498008"/>
          </a:xfrm>
          <a:prstGeom prst="rect">
            <a:avLst/>
          </a:prstGeom>
        </p:spPr>
        <p:txBody>
          <a:bodyPr vert="horz" lIns="92034" tIns="46017" rIns="92034" bIns="46017" rtlCol="0"/>
          <a:lstStyle>
            <a:lvl1pPr algn="r">
              <a:defRPr sz="1200"/>
            </a:lvl1pPr>
          </a:lstStyle>
          <a:p>
            <a:fld id="{594C8D1A-E903-4CC0-AEC9-4041A386BBE5}" type="datetimeFigureOut">
              <a:rPr kumimoji="1" lang="ja-JP" altLang="en-US" smtClean="0"/>
              <a:t>2025/11/21</a:t>
            </a:fld>
            <a:endParaRPr kumimoji="1" lang="ja-JP" altLang="en-US"/>
          </a:p>
        </p:txBody>
      </p:sp>
      <p:sp>
        <p:nvSpPr>
          <p:cNvPr id="4" name="スライド イメージ プレースホルダー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2034" tIns="46017" rIns="92034" bIns="46017" rtlCol="0" anchor="ctr"/>
          <a:lstStyle/>
          <a:p>
            <a:endParaRPr lang="ja-JP" altLang="en-US"/>
          </a:p>
        </p:txBody>
      </p:sp>
      <p:sp>
        <p:nvSpPr>
          <p:cNvPr id="5" name="ノート プレースホルダー 4"/>
          <p:cNvSpPr>
            <a:spLocks noGrp="1"/>
          </p:cNvSpPr>
          <p:nvPr>
            <p:ph type="body" sz="quarter" idx="3"/>
          </p:nvPr>
        </p:nvSpPr>
        <p:spPr>
          <a:xfrm>
            <a:off x="680249" y="4777365"/>
            <a:ext cx="5437179" cy="3909042"/>
          </a:xfrm>
          <a:prstGeom prst="rect">
            <a:avLst/>
          </a:prstGeom>
        </p:spPr>
        <p:txBody>
          <a:bodyPr vert="horz" lIns="92034" tIns="46017" rIns="92034" bIns="460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630"/>
            <a:ext cx="2945072" cy="498008"/>
          </a:xfrm>
          <a:prstGeom prst="rect">
            <a:avLst/>
          </a:prstGeom>
        </p:spPr>
        <p:txBody>
          <a:bodyPr vert="horz" lIns="92034" tIns="46017" rIns="92034" bIns="460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1002" y="9428630"/>
            <a:ext cx="2945072" cy="498008"/>
          </a:xfrm>
          <a:prstGeom prst="rect">
            <a:avLst/>
          </a:prstGeom>
        </p:spPr>
        <p:txBody>
          <a:bodyPr vert="horz" lIns="92034" tIns="46017" rIns="92034" bIns="46017" rtlCol="0" anchor="b"/>
          <a:lstStyle>
            <a:lvl1pPr algn="r">
              <a:defRPr sz="1200"/>
            </a:lvl1pPr>
          </a:lstStyle>
          <a:p>
            <a:fld id="{EE94831B-95E8-4741-AC9E-FAE0388C9AD4}" type="slidenum">
              <a:rPr kumimoji="1" lang="ja-JP" altLang="en-US" smtClean="0"/>
              <a:t>‹#›</a:t>
            </a:fld>
            <a:endParaRPr kumimoji="1" lang="ja-JP" altLang="en-US"/>
          </a:p>
        </p:txBody>
      </p:sp>
    </p:spTree>
    <p:extLst>
      <p:ext uri="{BB962C8B-B14F-4D97-AF65-F5344CB8AC3E}">
        <p14:creationId xmlns:p14="http://schemas.microsoft.com/office/powerpoint/2010/main" val="25760929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35575266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33231717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157945081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41748268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63175308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995711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81BB68-B616-4D86-9C97-9FCD2C2CF585}" type="datetimeFigureOut">
              <a:rPr kumimoji="1" lang="ja-JP" altLang="en-US" smtClean="0"/>
              <a:t>2025/11/21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01985440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81BB68-B616-4D86-9C97-9FCD2C2CF585}" type="datetimeFigureOut">
              <a:rPr kumimoji="1" lang="ja-JP" altLang="en-US" smtClean="0"/>
              <a:t>2025/11/21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30794228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1BB68-B616-4D86-9C97-9FCD2C2CF585}" type="datetimeFigureOut">
              <a:rPr kumimoji="1" lang="ja-JP" altLang="en-US" smtClean="0"/>
              <a:t>2025/11/21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6836132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41003706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1552718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1BB68-B616-4D86-9C97-9FCD2C2CF585}" type="datetimeFigureOut">
              <a:rPr kumimoji="1" lang="ja-JP" altLang="en-US" smtClean="0"/>
              <a:t>2025/11/21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194409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2E754-2A77-2F41-5116-DD89B5631FC5}"/>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648F03B-C962-3D60-4677-0FF25B9F9A28}"/>
              </a:ext>
            </a:extLst>
          </p:cNvPr>
          <p:cNvSpPr txBox="1"/>
          <p:nvPr/>
        </p:nvSpPr>
        <p:spPr>
          <a:xfrm>
            <a:off x="446847" y="2037213"/>
            <a:ext cx="8440806" cy="923330"/>
          </a:xfrm>
          <a:prstGeom prst="rect">
            <a:avLst/>
          </a:prstGeom>
          <a:noFill/>
        </p:spPr>
        <p:txBody>
          <a:bodyPr wrap="square" rtlCol="0">
            <a:spAutoFit/>
          </a:bodyPr>
          <a:lstStyle/>
          <a:p>
            <a:pPr algn="ctr"/>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構造を確認しましょう。</a:t>
            </a:r>
          </a:p>
        </p:txBody>
      </p:sp>
      <p:sp>
        <p:nvSpPr>
          <p:cNvPr id="3" name="正方形/長方形 2">
            <a:extLst>
              <a:ext uri="{FF2B5EF4-FFF2-40B4-BE49-F238E27FC236}">
                <a16:creationId xmlns:a16="http://schemas.microsoft.com/office/drawing/2014/main" id="{3DD9FE13-4172-2969-BAB2-3609D3A1F728}"/>
              </a:ext>
            </a:extLst>
          </p:cNvPr>
          <p:cNvSpPr/>
          <p:nvPr/>
        </p:nvSpPr>
        <p:spPr>
          <a:xfrm>
            <a:off x="66261" y="0"/>
            <a:ext cx="9011478" cy="6857999"/>
          </a:xfrm>
          <a:prstGeom prst="rect">
            <a:avLst/>
          </a:prstGeom>
          <a:no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0249848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407AF-B6C4-11E3-E5FC-AA672C35101F}"/>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5A468B55-0853-5E17-740D-AD6E364A9D88}"/>
              </a:ext>
            </a:extLst>
          </p:cNvPr>
          <p:cNvSpPr/>
          <p:nvPr/>
        </p:nvSpPr>
        <p:spPr>
          <a:xfrm>
            <a:off x="0" y="0"/>
            <a:ext cx="9144000" cy="685800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5FA6469E-9A10-C702-9B9F-9FEEC2632FBD}"/>
              </a:ext>
            </a:extLst>
          </p:cNvPr>
          <p:cNvPicPr>
            <a:picLocks noChangeAspect="1"/>
          </p:cNvPicPr>
          <p:nvPr/>
        </p:nvPicPr>
        <p:blipFill>
          <a:blip r:embed="rId4"/>
          <a:stretch>
            <a:fillRect/>
          </a:stretch>
        </p:blipFill>
        <p:spPr>
          <a:xfrm>
            <a:off x="1320767" y="31646"/>
            <a:ext cx="6502467" cy="6858000"/>
          </a:xfrm>
          <a:prstGeom prst="rect">
            <a:avLst/>
          </a:prstGeom>
        </p:spPr>
      </p:pic>
      <p:pic>
        <p:nvPicPr>
          <p:cNvPr id="6" name="AS_G3_03_09_reading_str">
            <a:hlinkClick r:id="" action="ppaction://media"/>
            <a:extLst>
              <a:ext uri="{FF2B5EF4-FFF2-40B4-BE49-F238E27FC236}">
                <a16:creationId xmlns:a16="http://schemas.microsoft.com/office/drawing/2014/main" id="{E96A87E3-96FC-40FE-BAA9-EBD45984E90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47275" y="142875"/>
            <a:ext cx="406400" cy="406400"/>
          </a:xfrm>
          <a:prstGeom prst="rect">
            <a:avLst/>
          </a:prstGeom>
        </p:spPr>
      </p:pic>
    </p:spTree>
    <p:extLst>
      <p:ext uri="{BB962C8B-B14F-4D97-AF65-F5344CB8AC3E}">
        <p14:creationId xmlns:p14="http://schemas.microsoft.com/office/powerpoint/2010/main" val="2602478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66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cond evt="onNext"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B61B6E99-0B26-EE85-9F8E-C6F92F7BB600}"/>
              </a:ext>
            </a:extLst>
          </p:cNvPr>
          <p:cNvSpPr/>
          <p:nvPr/>
        </p:nvSpPr>
        <p:spPr>
          <a:xfrm>
            <a:off x="0" y="3384927"/>
            <a:ext cx="9144000" cy="3473067"/>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59A975F-8002-851E-5B19-1C802EC41093}"/>
              </a:ext>
            </a:extLst>
          </p:cNvPr>
          <p:cNvSpPr txBox="1"/>
          <p:nvPr/>
        </p:nvSpPr>
        <p:spPr>
          <a:xfrm>
            <a:off x="537493" y="3570935"/>
            <a:ext cx="8069014" cy="286232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People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have loved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wearing jeans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 wearing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は動名詞</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since they were created as workwear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は主語と動詞をふくむ節</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（副詞節）です。</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were created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as workwear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「作業着として」という意味をもち、</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were created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の目的を説明しています。</a:t>
            </a:r>
          </a:p>
        </p:txBody>
      </p:sp>
      <p:pic>
        <p:nvPicPr>
          <p:cNvPr id="17" name="図 16">
            <a:extLst>
              <a:ext uri="{FF2B5EF4-FFF2-40B4-BE49-F238E27FC236}">
                <a16:creationId xmlns:a16="http://schemas.microsoft.com/office/drawing/2014/main" id="{EA7786A8-E05D-C7AF-FAEB-E777169DDC0C}"/>
              </a:ext>
            </a:extLst>
          </p:cNvPr>
          <p:cNvPicPr>
            <a:picLocks noChangeAspect="1"/>
          </p:cNvPicPr>
          <p:nvPr/>
        </p:nvPicPr>
        <p:blipFill>
          <a:blip r:embed="rId2"/>
          <a:stretch>
            <a:fillRect/>
          </a:stretch>
        </p:blipFill>
        <p:spPr>
          <a:xfrm>
            <a:off x="205673" y="145059"/>
            <a:ext cx="8732655" cy="531020"/>
          </a:xfrm>
          <a:prstGeom prst="rect">
            <a:avLst/>
          </a:prstGeom>
        </p:spPr>
      </p:pic>
      <p:pic>
        <p:nvPicPr>
          <p:cNvPr id="7" name="図 6">
            <a:extLst>
              <a:ext uri="{FF2B5EF4-FFF2-40B4-BE49-F238E27FC236}">
                <a16:creationId xmlns:a16="http://schemas.microsoft.com/office/drawing/2014/main" id="{65160B07-4298-70D3-88EE-D02C21F0F6A7}"/>
              </a:ext>
            </a:extLst>
          </p:cNvPr>
          <p:cNvPicPr>
            <a:picLocks noChangeAspect="1"/>
          </p:cNvPicPr>
          <p:nvPr/>
        </p:nvPicPr>
        <p:blipFill>
          <a:blip r:embed="rId3"/>
          <a:stretch>
            <a:fillRect/>
          </a:stretch>
        </p:blipFill>
        <p:spPr>
          <a:xfrm>
            <a:off x="292237" y="860179"/>
            <a:ext cx="8559526" cy="1579001"/>
          </a:xfrm>
          <a:prstGeom prst="rect">
            <a:avLst/>
          </a:prstGeom>
        </p:spPr>
      </p:pic>
      <p:sp>
        <p:nvSpPr>
          <p:cNvPr id="8" name="テキスト ボックス 7">
            <a:extLst>
              <a:ext uri="{FF2B5EF4-FFF2-40B4-BE49-F238E27FC236}">
                <a16:creationId xmlns:a16="http://schemas.microsoft.com/office/drawing/2014/main" id="{677E0DF0-9336-7201-C029-DE1B464DC19E}"/>
              </a:ext>
            </a:extLst>
          </p:cNvPr>
          <p:cNvSpPr txBox="1"/>
          <p:nvPr/>
        </p:nvSpPr>
        <p:spPr>
          <a:xfrm>
            <a:off x="537494" y="2512688"/>
            <a:ext cx="8174706" cy="646331"/>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人々はジーンズが作業服として作られて以来ずっと、ジーンズを履くことを愛しています。</a:t>
            </a:r>
          </a:p>
        </p:txBody>
      </p:sp>
    </p:spTree>
    <p:extLst>
      <p:ext uri="{BB962C8B-B14F-4D97-AF65-F5344CB8AC3E}">
        <p14:creationId xmlns:p14="http://schemas.microsoft.com/office/powerpoint/2010/main" val="213911276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27AA8-A613-1999-8390-7C489F69BFA7}"/>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9497E993-C523-A202-B76E-C7011242AC52}"/>
              </a:ext>
            </a:extLst>
          </p:cNvPr>
          <p:cNvPicPr>
            <a:picLocks noChangeAspect="1"/>
          </p:cNvPicPr>
          <p:nvPr/>
        </p:nvPicPr>
        <p:blipFill>
          <a:blip r:embed="rId2"/>
          <a:stretch>
            <a:fillRect/>
          </a:stretch>
        </p:blipFill>
        <p:spPr>
          <a:xfrm>
            <a:off x="292216" y="676079"/>
            <a:ext cx="8559526" cy="1914310"/>
          </a:xfrm>
          <a:prstGeom prst="rect">
            <a:avLst/>
          </a:prstGeom>
        </p:spPr>
      </p:pic>
      <p:sp>
        <p:nvSpPr>
          <p:cNvPr id="25" name="正方形/長方形 24">
            <a:extLst>
              <a:ext uri="{FF2B5EF4-FFF2-40B4-BE49-F238E27FC236}">
                <a16:creationId xmlns:a16="http://schemas.microsoft.com/office/drawing/2014/main" id="{A8A5AB67-886E-F609-3FAD-7B211FB8B935}"/>
              </a:ext>
            </a:extLst>
          </p:cNvPr>
          <p:cNvSpPr/>
          <p:nvPr/>
        </p:nvSpPr>
        <p:spPr>
          <a:xfrm>
            <a:off x="0" y="3163340"/>
            <a:ext cx="9144000" cy="3726525"/>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FDE451EF-0D86-C810-A3BE-B59AE54D572A}"/>
              </a:ext>
            </a:extLst>
          </p:cNvPr>
          <p:cNvSpPr txBox="1"/>
          <p:nvPr/>
        </p:nvSpPr>
        <p:spPr>
          <a:xfrm>
            <a:off x="397951" y="3411991"/>
            <a:ext cx="8314249" cy="3170099"/>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you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know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there is a small pocket above the larger front pocket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there is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以下は名詞節、</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know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の目的語</a:t>
            </a: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there is a small pocket above the larger front pocket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は主語と動詞を</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ふくむ節（名詞節）です。</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 small pocket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above the larger front pocket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「大きな前ポケットの上に」という意味をもち、</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の場所を説明しています。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7" name="図 6">
            <a:extLst>
              <a:ext uri="{FF2B5EF4-FFF2-40B4-BE49-F238E27FC236}">
                <a16:creationId xmlns:a16="http://schemas.microsoft.com/office/drawing/2014/main" id="{F24465AD-67F3-03F1-A4ED-01564ABE4552}"/>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2144F154-2D36-E0B2-D398-772A5C043852}"/>
              </a:ext>
            </a:extLst>
          </p:cNvPr>
          <p:cNvSpPr txBox="1"/>
          <p:nvPr/>
        </p:nvSpPr>
        <p:spPr>
          <a:xfrm>
            <a:off x="537494" y="2636041"/>
            <a:ext cx="666340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大きな前ポケットの上に小さなポケットがあるのを知っていますか。</a:t>
            </a:r>
          </a:p>
        </p:txBody>
      </p:sp>
    </p:spTree>
    <p:extLst>
      <p:ext uri="{BB962C8B-B14F-4D97-AF65-F5344CB8AC3E}">
        <p14:creationId xmlns:p14="http://schemas.microsoft.com/office/powerpoint/2010/main" val="181125714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4749D-5AF3-674D-B963-96534E2250A5}"/>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BEE9FD80-99DE-7D0C-57B2-E3B58CE0AC64}"/>
              </a:ext>
            </a:extLst>
          </p:cNvPr>
          <p:cNvPicPr>
            <a:picLocks noChangeAspect="1"/>
          </p:cNvPicPr>
          <p:nvPr/>
        </p:nvPicPr>
        <p:blipFill>
          <a:blip r:embed="rId2"/>
          <a:srcRect t="34548" b="55601"/>
          <a:stretch/>
        </p:blipFill>
        <p:spPr>
          <a:xfrm>
            <a:off x="292216" y="1022216"/>
            <a:ext cx="8559568" cy="911541"/>
          </a:xfrm>
          <a:prstGeom prst="rect">
            <a:avLst/>
          </a:prstGeom>
        </p:spPr>
      </p:pic>
      <p:sp>
        <p:nvSpPr>
          <p:cNvPr id="14" name="正方形/長方形 13">
            <a:extLst>
              <a:ext uri="{FF2B5EF4-FFF2-40B4-BE49-F238E27FC236}">
                <a16:creationId xmlns:a16="http://schemas.microsoft.com/office/drawing/2014/main" id="{C0B36905-681E-B46A-3BF1-DAD1335B0EA3}"/>
              </a:ext>
            </a:extLst>
          </p:cNvPr>
          <p:cNvSpPr/>
          <p:nvPr/>
        </p:nvSpPr>
        <p:spPr>
          <a:xfrm>
            <a:off x="0" y="2552425"/>
            <a:ext cx="9144000" cy="4305575"/>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3411A1A8-ADB5-5030-7A71-84F97AB87F78}"/>
              </a:ext>
            </a:extLst>
          </p:cNvPr>
          <p:cNvSpPr txBox="1"/>
          <p:nvPr/>
        </p:nvSpPr>
        <p:spPr>
          <a:xfrm>
            <a:off x="537493" y="2801076"/>
            <a:ext cx="8069014" cy="2554545"/>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  small  pocket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was made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originally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は副詞です。 「元々」という意味をもちます。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to hold a pocket watch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は不定詞です。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「懐中時計を入れるために」という意味をもち、</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was made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の目的を説明しています。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4" name="図 3">
            <a:extLst>
              <a:ext uri="{FF2B5EF4-FFF2-40B4-BE49-F238E27FC236}">
                <a16:creationId xmlns:a16="http://schemas.microsoft.com/office/drawing/2014/main" id="{A89EDA89-5BC8-6EF7-3562-C7644684AC11}"/>
              </a:ext>
            </a:extLst>
          </p:cNvPr>
          <p:cNvPicPr>
            <a:picLocks noChangeAspect="1"/>
          </p:cNvPicPr>
          <p:nvPr/>
        </p:nvPicPr>
        <p:blipFill>
          <a:blip r:embed="rId3"/>
          <a:stretch>
            <a:fillRect/>
          </a:stretch>
        </p:blipFill>
        <p:spPr>
          <a:xfrm>
            <a:off x="205673" y="145059"/>
            <a:ext cx="8732655" cy="531020"/>
          </a:xfrm>
          <a:prstGeom prst="rect">
            <a:avLst/>
          </a:prstGeom>
        </p:spPr>
      </p:pic>
      <p:sp>
        <p:nvSpPr>
          <p:cNvPr id="7" name="テキスト ボックス 6">
            <a:extLst>
              <a:ext uri="{FF2B5EF4-FFF2-40B4-BE49-F238E27FC236}">
                <a16:creationId xmlns:a16="http://schemas.microsoft.com/office/drawing/2014/main" id="{30AA7A3A-694D-F14B-03BD-2D4A8442EF05}"/>
              </a:ext>
            </a:extLst>
          </p:cNvPr>
          <p:cNvSpPr txBox="1"/>
          <p:nvPr/>
        </p:nvSpPr>
        <p:spPr>
          <a:xfrm>
            <a:off x="537493" y="1993842"/>
            <a:ext cx="4682207"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私はそれにはいくつか理由があると思います。</a:t>
            </a:r>
          </a:p>
        </p:txBody>
      </p:sp>
    </p:spTree>
    <p:extLst>
      <p:ext uri="{BB962C8B-B14F-4D97-AF65-F5344CB8AC3E}">
        <p14:creationId xmlns:p14="http://schemas.microsoft.com/office/powerpoint/2010/main" val="261231264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8E6AA-1EE2-F133-D2CF-F87D5F55B551}"/>
            </a:ext>
          </a:extLst>
        </p:cNvPr>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9DD60E32-70D8-190F-EA55-18BD22BC9B2C}"/>
              </a:ext>
            </a:extLst>
          </p:cNvPr>
          <p:cNvSpPr/>
          <p:nvPr/>
        </p:nvSpPr>
        <p:spPr>
          <a:xfrm>
            <a:off x="0" y="3435411"/>
            <a:ext cx="9144000" cy="342259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1E3A1704-A89A-3ABC-D0E0-BF32D9E8A91A}"/>
              </a:ext>
            </a:extLst>
          </p:cNvPr>
          <p:cNvSpPr txBox="1"/>
          <p:nvPr/>
        </p:nvSpPr>
        <p:spPr>
          <a:xfrm>
            <a:off x="537493" y="3684061"/>
            <a:ext cx="8069014" cy="1631216"/>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この文は</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2</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つの節で構成され、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and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によって結ばれています。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第</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1</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の節は、</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people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didn’t use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wristwatches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　</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5" name="図 4">
            <a:extLst>
              <a:ext uri="{FF2B5EF4-FFF2-40B4-BE49-F238E27FC236}">
                <a16:creationId xmlns:a16="http://schemas.microsoft.com/office/drawing/2014/main" id="{EB4D316C-AEC7-2127-4835-234819F531CB}"/>
              </a:ext>
            </a:extLst>
          </p:cNvPr>
          <p:cNvPicPr>
            <a:picLocks noChangeAspect="1"/>
          </p:cNvPicPr>
          <p:nvPr/>
        </p:nvPicPr>
        <p:blipFill>
          <a:blip r:embed="rId2"/>
          <a:stretch>
            <a:fillRect/>
          </a:stretch>
        </p:blipFill>
        <p:spPr>
          <a:xfrm>
            <a:off x="205673" y="145059"/>
            <a:ext cx="8732655" cy="531020"/>
          </a:xfrm>
          <a:prstGeom prst="rect">
            <a:avLst/>
          </a:prstGeom>
        </p:spPr>
      </p:pic>
      <p:pic>
        <p:nvPicPr>
          <p:cNvPr id="3" name="図 2">
            <a:extLst>
              <a:ext uri="{FF2B5EF4-FFF2-40B4-BE49-F238E27FC236}">
                <a16:creationId xmlns:a16="http://schemas.microsoft.com/office/drawing/2014/main" id="{443BB3DA-7EED-129F-6FDE-A60DE8E2B5C2}"/>
              </a:ext>
            </a:extLst>
          </p:cNvPr>
          <p:cNvPicPr>
            <a:picLocks noChangeAspect="1"/>
          </p:cNvPicPr>
          <p:nvPr/>
        </p:nvPicPr>
        <p:blipFill>
          <a:blip r:embed="rId3"/>
          <a:srcRect t="46066" b="35988"/>
          <a:stretch/>
        </p:blipFill>
        <p:spPr>
          <a:xfrm>
            <a:off x="292216" y="952470"/>
            <a:ext cx="8559568" cy="1660526"/>
          </a:xfrm>
          <a:prstGeom prst="rect">
            <a:avLst/>
          </a:prstGeom>
        </p:spPr>
      </p:pic>
      <p:sp>
        <p:nvSpPr>
          <p:cNvPr id="4" name="テキスト ボックス 3">
            <a:extLst>
              <a:ext uri="{FF2B5EF4-FFF2-40B4-BE49-F238E27FC236}">
                <a16:creationId xmlns:a16="http://schemas.microsoft.com/office/drawing/2014/main" id="{CDCB9C66-8FEB-A598-EF29-96F71725AD71}"/>
              </a:ext>
            </a:extLst>
          </p:cNvPr>
          <p:cNvSpPr txBox="1"/>
          <p:nvPr/>
        </p:nvSpPr>
        <p:spPr>
          <a:xfrm>
            <a:off x="537494" y="2701037"/>
            <a:ext cx="7831806" cy="369332"/>
          </a:xfrm>
          <a:prstGeom prst="rect">
            <a:avLst/>
          </a:prstGeom>
          <a:solidFill>
            <a:srgbClr val="F8CBAD"/>
          </a:solidFill>
          <a:ln>
            <a:noFill/>
          </a:ln>
        </p:spPr>
        <p:txBody>
          <a:bodyPr wrap="square" rtlCol="0">
            <a:spAutoFit/>
          </a:bodyPr>
          <a:lstStyle/>
          <a:p>
            <a:pPr algn="just"/>
            <a:r>
              <a:rPr kumimoji="1" lang="en-US" altLang="ja-JP"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1870 </a:t>
            </a:r>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年代には、人々は腕時計を使わず、たいてい懐中時計を使っていました。</a:t>
            </a:r>
          </a:p>
        </p:txBody>
      </p:sp>
    </p:spTree>
    <p:extLst>
      <p:ext uri="{BB962C8B-B14F-4D97-AF65-F5344CB8AC3E}">
        <p14:creationId xmlns:p14="http://schemas.microsoft.com/office/powerpoint/2010/main" val="370505493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F69D2-A2A3-B71E-7952-B99233D4F3FC}"/>
            </a:ext>
          </a:extLst>
        </p:cNvPr>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E7CAA223-73ED-8CC9-7A36-BAB7489704FA}"/>
              </a:ext>
            </a:extLst>
          </p:cNvPr>
          <p:cNvSpPr/>
          <p:nvPr/>
        </p:nvSpPr>
        <p:spPr>
          <a:xfrm>
            <a:off x="0" y="3435411"/>
            <a:ext cx="9144000" cy="342259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58A0D3E0-FE13-AF6D-4EF8-F11DB820C3CD}"/>
              </a:ext>
            </a:extLst>
          </p:cNvPr>
          <p:cNvSpPr txBox="1"/>
          <p:nvPr/>
        </p:nvSpPr>
        <p:spPr>
          <a:xfrm>
            <a:off x="537493" y="3684061"/>
            <a:ext cx="8069014" cy="286232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第</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2</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の節は、</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used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pocket watches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　</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usually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は副詞です。 「たいてい」という意味をもち、</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used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の頻度を説明しています。</a:t>
            </a: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In  the  1870s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1870</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年代に」という意味をもち、</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didn’t use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と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used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の時間を説明しています。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5" name="図 4">
            <a:extLst>
              <a:ext uri="{FF2B5EF4-FFF2-40B4-BE49-F238E27FC236}">
                <a16:creationId xmlns:a16="http://schemas.microsoft.com/office/drawing/2014/main" id="{F1903D18-348A-D09D-4312-AC8BF35C19AA}"/>
              </a:ext>
            </a:extLst>
          </p:cNvPr>
          <p:cNvPicPr>
            <a:picLocks noChangeAspect="1"/>
          </p:cNvPicPr>
          <p:nvPr/>
        </p:nvPicPr>
        <p:blipFill>
          <a:blip r:embed="rId2"/>
          <a:stretch>
            <a:fillRect/>
          </a:stretch>
        </p:blipFill>
        <p:spPr>
          <a:xfrm>
            <a:off x="205673" y="145059"/>
            <a:ext cx="8732655" cy="531020"/>
          </a:xfrm>
          <a:prstGeom prst="rect">
            <a:avLst/>
          </a:prstGeom>
        </p:spPr>
      </p:pic>
      <p:pic>
        <p:nvPicPr>
          <p:cNvPr id="3" name="図 2">
            <a:extLst>
              <a:ext uri="{FF2B5EF4-FFF2-40B4-BE49-F238E27FC236}">
                <a16:creationId xmlns:a16="http://schemas.microsoft.com/office/drawing/2014/main" id="{A26F17AB-A126-3F9B-7B2D-6ECF1114CD06}"/>
              </a:ext>
            </a:extLst>
          </p:cNvPr>
          <p:cNvPicPr>
            <a:picLocks noChangeAspect="1"/>
          </p:cNvPicPr>
          <p:nvPr/>
        </p:nvPicPr>
        <p:blipFill>
          <a:blip r:embed="rId3"/>
          <a:srcRect t="46066" b="35988"/>
          <a:stretch/>
        </p:blipFill>
        <p:spPr>
          <a:xfrm>
            <a:off x="292216" y="952470"/>
            <a:ext cx="8559568" cy="1660526"/>
          </a:xfrm>
          <a:prstGeom prst="rect">
            <a:avLst/>
          </a:prstGeom>
        </p:spPr>
      </p:pic>
      <p:sp>
        <p:nvSpPr>
          <p:cNvPr id="4" name="テキスト ボックス 3">
            <a:extLst>
              <a:ext uri="{FF2B5EF4-FFF2-40B4-BE49-F238E27FC236}">
                <a16:creationId xmlns:a16="http://schemas.microsoft.com/office/drawing/2014/main" id="{9492CD2B-8CCD-E0B9-01CD-92FB17E7EBEE}"/>
              </a:ext>
            </a:extLst>
          </p:cNvPr>
          <p:cNvSpPr txBox="1"/>
          <p:nvPr/>
        </p:nvSpPr>
        <p:spPr>
          <a:xfrm>
            <a:off x="537494" y="2701037"/>
            <a:ext cx="7831806" cy="369332"/>
          </a:xfrm>
          <a:prstGeom prst="rect">
            <a:avLst/>
          </a:prstGeom>
          <a:solidFill>
            <a:srgbClr val="F8CBAD"/>
          </a:solidFill>
          <a:ln>
            <a:noFill/>
          </a:ln>
        </p:spPr>
        <p:txBody>
          <a:bodyPr wrap="square" rtlCol="0">
            <a:spAutoFit/>
          </a:bodyPr>
          <a:lstStyle/>
          <a:p>
            <a:pPr algn="just"/>
            <a:r>
              <a:rPr kumimoji="1" lang="en-US" altLang="ja-JP"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1870 </a:t>
            </a:r>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年代には、人々は腕時計を使わず、たいてい懐中時計を使っていました。</a:t>
            </a:r>
          </a:p>
        </p:txBody>
      </p:sp>
    </p:spTree>
    <p:extLst>
      <p:ext uri="{BB962C8B-B14F-4D97-AF65-F5344CB8AC3E}">
        <p14:creationId xmlns:p14="http://schemas.microsoft.com/office/powerpoint/2010/main" val="1203413396"/>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7188D-8062-E239-1A97-44BD798D5CBF}"/>
            </a:ext>
          </a:extLst>
        </p:cNvPr>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7C7AD295-B141-3082-B284-7112183241D2}"/>
              </a:ext>
            </a:extLst>
          </p:cNvPr>
          <p:cNvSpPr/>
          <p:nvPr/>
        </p:nvSpPr>
        <p:spPr>
          <a:xfrm>
            <a:off x="0" y="3435411"/>
            <a:ext cx="9144000" cy="342259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A3DBCADF-5BB4-6072-3D55-B6A34701C3C2}"/>
              </a:ext>
            </a:extLst>
          </p:cNvPr>
          <p:cNvSpPr txBox="1"/>
          <p:nvPr/>
        </p:nvSpPr>
        <p:spPr>
          <a:xfrm>
            <a:off x="537493" y="3684061"/>
            <a:ext cx="8069014" cy="193899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Since  wristwatches  became  popular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は主語と動詞をふくむ節</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（副詞節）です。</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wristwatches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became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popular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（補語）です。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many  people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have  not  used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pocket  watches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　</a:t>
            </a:r>
          </a:p>
        </p:txBody>
      </p:sp>
      <p:pic>
        <p:nvPicPr>
          <p:cNvPr id="5" name="図 4">
            <a:extLst>
              <a:ext uri="{FF2B5EF4-FFF2-40B4-BE49-F238E27FC236}">
                <a16:creationId xmlns:a16="http://schemas.microsoft.com/office/drawing/2014/main" id="{7E084AEC-2475-0787-C6D8-3C78B8C82EE4}"/>
              </a:ext>
            </a:extLst>
          </p:cNvPr>
          <p:cNvPicPr>
            <a:picLocks noChangeAspect="1"/>
          </p:cNvPicPr>
          <p:nvPr/>
        </p:nvPicPr>
        <p:blipFill>
          <a:blip r:embed="rId2"/>
          <a:stretch>
            <a:fillRect/>
          </a:stretch>
        </p:blipFill>
        <p:spPr>
          <a:xfrm>
            <a:off x="205673" y="145059"/>
            <a:ext cx="8732655" cy="531020"/>
          </a:xfrm>
          <a:prstGeom prst="rect">
            <a:avLst/>
          </a:prstGeom>
        </p:spPr>
      </p:pic>
      <p:pic>
        <p:nvPicPr>
          <p:cNvPr id="2" name="図 1">
            <a:extLst>
              <a:ext uri="{FF2B5EF4-FFF2-40B4-BE49-F238E27FC236}">
                <a16:creationId xmlns:a16="http://schemas.microsoft.com/office/drawing/2014/main" id="{A75B20A8-D5BD-BB0C-EC49-ABADB80F34C8}"/>
              </a:ext>
            </a:extLst>
          </p:cNvPr>
          <p:cNvPicPr>
            <a:picLocks noChangeAspect="1"/>
          </p:cNvPicPr>
          <p:nvPr/>
        </p:nvPicPr>
        <p:blipFill>
          <a:blip r:embed="rId3"/>
          <a:srcRect t="67166" b="14442"/>
          <a:stretch/>
        </p:blipFill>
        <p:spPr>
          <a:xfrm>
            <a:off x="292216" y="958716"/>
            <a:ext cx="8559568" cy="1701800"/>
          </a:xfrm>
          <a:prstGeom prst="rect">
            <a:avLst/>
          </a:prstGeom>
        </p:spPr>
      </p:pic>
      <p:sp>
        <p:nvSpPr>
          <p:cNvPr id="4" name="テキスト ボックス 3">
            <a:extLst>
              <a:ext uri="{FF2B5EF4-FFF2-40B4-BE49-F238E27FC236}">
                <a16:creationId xmlns:a16="http://schemas.microsoft.com/office/drawing/2014/main" id="{93D91664-F9EF-3611-0BC9-5C555DFA1F64}"/>
              </a:ext>
            </a:extLst>
          </p:cNvPr>
          <p:cNvSpPr txBox="1"/>
          <p:nvPr/>
        </p:nvSpPr>
        <p:spPr>
          <a:xfrm>
            <a:off x="537494" y="2784963"/>
            <a:ext cx="701900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腕時計が人気になって以来、多くの人々が懐中時計を使っていません。</a:t>
            </a:r>
          </a:p>
        </p:txBody>
      </p:sp>
    </p:spTree>
    <p:extLst>
      <p:ext uri="{BB962C8B-B14F-4D97-AF65-F5344CB8AC3E}">
        <p14:creationId xmlns:p14="http://schemas.microsoft.com/office/powerpoint/2010/main" val="380952847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11C43-1BF1-1E8F-05AE-376724EA02C3}"/>
            </a:ext>
          </a:extLst>
        </p:cNvPr>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417A6F42-64EC-0B7A-6B01-B2224119437F}"/>
              </a:ext>
            </a:extLst>
          </p:cNvPr>
          <p:cNvSpPr/>
          <p:nvPr/>
        </p:nvSpPr>
        <p:spPr>
          <a:xfrm>
            <a:off x="0" y="2355910"/>
            <a:ext cx="9144000" cy="450208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B727E45D-BD1D-C7CF-3570-34D521A7172A}"/>
              </a:ext>
            </a:extLst>
          </p:cNvPr>
          <p:cNvSpPr txBox="1"/>
          <p:nvPr/>
        </p:nvSpPr>
        <p:spPr>
          <a:xfrm>
            <a:off x="537493" y="2604561"/>
            <a:ext cx="8284774" cy="378565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that  small  pocket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has  remained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on  jeans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「ジーンズの上に」という意味をもち、</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has remained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の位置を説明しています。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since then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「そのとき以来」という意味をもち、</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has remained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の期間を説明しています。</a:t>
            </a: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However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は「しかしながら」という意味をもち、</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前の文との対比を示しています。</a:t>
            </a:r>
          </a:p>
        </p:txBody>
      </p:sp>
      <p:pic>
        <p:nvPicPr>
          <p:cNvPr id="2" name="図 1">
            <a:extLst>
              <a:ext uri="{FF2B5EF4-FFF2-40B4-BE49-F238E27FC236}">
                <a16:creationId xmlns:a16="http://schemas.microsoft.com/office/drawing/2014/main" id="{BBF60122-21A5-8AEB-38E1-7F2B61F6A99B}"/>
              </a:ext>
            </a:extLst>
          </p:cNvPr>
          <p:cNvPicPr>
            <a:picLocks noChangeAspect="1"/>
          </p:cNvPicPr>
          <p:nvPr/>
        </p:nvPicPr>
        <p:blipFill>
          <a:blip r:embed="rId2"/>
          <a:stretch>
            <a:fillRect/>
          </a:stretch>
        </p:blipFill>
        <p:spPr>
          <a:xfrm>
            <a:off x="205673" y="145059"/>
            <a:ext cx="8732655" cy="531020"/>
          </a:xfrm>
          <a:prstGeom prst="rect">
            <a:avLst/>
          </a:prstGeom>
        </p:spPr>
      </p:pic>
      <p:pic>
        <p:nvPicPr>
          <p:cNvPr id="5" name="図 4">
            <a:extLst>
              <a:ext uri="{FF2B5EF4-FFF2-40B4-BE49-F238E27FC236}">
                <a16:creationId xmlns:a16="http://schemas.microsoft.com/office/drawing/2014/main" id="{BC78C7CA-1716-AF40-F82F-8A930B6872A6}"/>
              </a:ext>
            </a:extLst>
          </p:cNvPr>
          <p:cNvPicPr>
            <a:picLocks noChangeAspect="1"/>
          </p:cNvPicPr>
          <p:nvPr/>
        </p:nvPicPr>
        <p:blipFill>
          <a:blip r:embed="rId3"/>
          <a:srcRect t="89264" b="3324"/>
          <a:stretch/>
        </p:blipFill>
        <p:spPr>
          <a:xfrm>
            <a:off x="292216" y="1022216"/>
            <a:ext cx="8559568" cy="685793"/>
          </a:xfrm>
          <a:prstGeom prst="rect">
            <a:avLst/>
          </a:prstGeom>
        </p:spPr>
      </p:pic>
      <p:sp>
        <p:nvSpPr>
          <p:cNvPr id="3" name="テキスト ボックス 2">
            <a:extLst>
              <a:ext uri="{FF2B5EF4-FFF2-40B4-BE49-F238E27FC236}">
                <a16:creationId xmlns:a16="http://schemas.microsoft.com/office/drawing/2014/main" id="{548E7034-3B09-2DBB-0626-328967EF9188}"/>
              </a:ext>
            </a:extLst>
          </p:cNvPr>
          <p:cNvSpPr txBox="1"/>
          <p:nvPr/>
        </p:nvSpPr>
        <p:spPr>
          <a:xfrm>
            <a:off x="537493" y="1771994"/>
            <a:ext cx="744173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しかしながら、その小さなポケットはそれ以来ずっとジーンズに残っています。</a:t>
            </a:r>
          </a:p>
        </p:txBody>
      </p:sp>
    </p:spTree>
    <p:extLst>
      <p:ext uri="{BB962C8B-B14F-4D97-AF65-F5344CB8AC3E}">
        <p14:creationId xmlns:p14="http://schemas.microsoft.com/office/powerpoint/2010/main" val="48846062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AFB38-8D11-360D-BD64-3CC592B4360F}"/>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CDEA442-D1BE-2E5D-BD7C-9E8C12175852}"/>
              </a:ext>
            </a:extLst>
          </p:cNvPr>
          <p:cNvSpPr txBox="1"/>
          <p:nvPr/>
        </p:nvSpPr>
        <p:spPr>
          <a:xfrm>
            <a:off x="446847" y="2037213"/>
            <a:ext cx="8440806" cy="1754326"/>
          </a:xfrm>
          <a:prstGeom prst="rect">
            <a:avLst/>
          </a:prstGeom>
          <a:noFill/>
        </p:spPr>
        <p:txBody>
          <a:bodyPr wrap="square" rtlCol="0">
            <a:spAutoFit/>
          </a:bodyPr>
          <a:lstStyle/>
          <a:p>
            <a:pPr algn="just"/>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語順を意識しながら</a:t>
            </a:r>
            <a:endParaRPr kumimoji="1" lang="en-US" altLang="ja-JP" sz="5400" b="1" dirty="0">
              <a:solidFill>
                <a:schemeClr val="tx1">
                  <a:lumMod val="85000"/>
                  <a:lumOff val="15000"/>
                </a:schemeClr>
              </a:solidFill>
              <a:latin typeface="メイリオ" panose="020B0604030504040204" pitchFamily="50" charset="-128"/>
              <a:ea typeface="メイリオ" panose="020B0604030504040204" pitchFamily="50" charset="-128"/>
            </a:endParaRPr>
          </a:p>
          <a:p>
            <a:pPr algn="just"/>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音声を聞いてみましょう。</a:t>
            </a:r>
          </a:p>
        </p:txBody>
      </p:sp>
      <p:sp>
        <p:nvSpPr>
          <p:cNvPr id="3" name="正方形/長方形 2">
            <a:extLst>
              <a:ext uri="{FF2B5EF4-FFF2-40B4-BE49-F238E27FC236}">
                <a16:creationId xmlns:a16="http://schemas.microsoft.com/office/drawing/2014/main" id="{4FEEE4E7-8BC6-2A5F-9992-08A49D4A3BD3}"/>
              </a:ext>
            </a:extLst>
          </p:cNvPr>
          <p:cNvSpPr/>
          <p:nvPr/>
        </p:nvSpPr>
        <p:spPr>
          <a:xfrm>
            <a:off x="66261" y="0"/>
            <a:ext cx="9011478" cy="6857999"/>
          </a:xfrm>
          <a:prstGeom prst="rect">
            <a:avLst/>
          </a:prstGeom>
          <a:no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9758443"/>
      </p:ext>
    </p:extLst>
  </p:cSld>
  <p:clrMapOvr>
    <a:masterClrMapping/>
  </p:clrMapOvr>
  <p:transition spd="slow">
    <p:push dir="u"/>
  </p:transition>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16620</TotalTime>
  <Words>752</Words>
  <Application>Microsoft Office PowerPoint</Application>
  <PresentationFormat>画面に合わせる (4:3)</PresentationFormat>
  <Paragraphs>67</Paragraphs>
  <Slides>10</Slides>
  <Notes>0</Notes>
  <HiddenSlides>0</HiddenSlides>
  <MMClips>1</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ＭＳ Ｐゴシック</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平河泰行</dc:creator>
  <cp:lastModifiedBy>prof501</cp:lastModifiedBy>
  <cp:revision>2039</cp:revision>
  <cp:lastPrinted>2016-06-23T16:36:17Z</cp:lastPrinted>
  <dcterms:created xsi:type="dcterms:W3CDTF">2016-05-30T03:13:09Z</dcterms:created>
  <dcterms:modified xsi:type="dcterms:W3CDTF">2025-11-21T09:34:53Z</dcterms:modified>
</cp:coreProperties>
</file>