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672" r:id="rId2"/>
    <p:sldId id="3695" r:id="rId3"/>
    <p:sldId id="4236" r:id="rId4"/>
    <p:sldId id="4237" r:id="rId5"/>
    <p:sldId id="4243" r:id="rId6"/>
    <p:sldId id="4238" r:id="rId7"/>
    <p:sldId id="4239" r:id="rId8"/>
    <p:sldId id="4240" r:id="rId9"/>
    <p:sldId id="4241" r:id="rId10"/>
    <p:sldId id="4242" r:id="rId11"/>
    <p:sldId id="3661" r:id="rId12"/>
    <p:sldId id="3681"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270" autoAdjust="0"/>
  </p:normalViewPr>
  <p:slideViewPr>
    <p:cSldViewPr snapToGrid="0">
      <p:cViewPr varScale="1">
        <p:scale>
          <a:sx n="113" d="100"/>
          <a:sy n="113" d="100"/>
        </p:scale>
        <p:origin x="1662"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2025/11/25</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2025/11/25</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9779-1044-16F1-D35C-23BF07536E0C}"/>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34B578A3-5828-7E7C-7F5C-3DDE25BDAD64}"/>
              </a:ext>
            </a:extLst>
          </p:cNvPr>
          <p:cNvPicPr>
            <a:picLocks noChangeAspect="1"/>
          </p:cNvPicPr>
          <p:nvPr/>
        </p:nvPicPr>
        <p:blipFill>
          <a:blip r:embed="rId2"/>
          <a:srcRect t="90109" b="-164"/>
          <a:stretch/>
        </p:blipFill>
        <p:spPr>
          <a:xfrm>
            <a:off x="292216" y="722077"/>
            <a:ext cx="8596800" cy="912799"/>
          </a:xfrm>
          <a:prstGeom prst="rect">
            <a:avLst/>
          </a:prstGeom>
        </p:spPr>
      </p:pic>
      <p:sp>
        <p:nvSpPr>
          <p:cNvPr id="15" name="正方形/長方形 14">
            <a:extLst>
              <a:ext uri="{FF2B5EF4-FFF2-40B4-BE49-F238E27FC236}">
                <a16:creationId xmlns:a16="http://schemas.microsoft.com/office/drawing/2014/main" id="{CE814FFD-18F1-62A6-7CAC-1B72B402A151}"/>
              </a:ext>
            </a:extLst>
          </p:cNvPr>
          <p:cNvSpPr/>
          <p:nvPr/>
        </p:nvSpPr>
        <p:spPr>
          <a:xfrm>
            <a:off x="0" y="2171951"/>
            <a:ext cx="9144000" cy="475497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DA995F-9344-57EA-F523-1ED22A5E9E62}"/>
              </a:ext>
            </a:extLst>
          </p:cNvPr>
          <p:cNvSpPr txBox="1"/>
          <p:nvPr/>
        </p:nvSpPr>
        <p:spPr>
          <a:xfrm>
            <a:off x="537493" y="2188922"/>
            <a:ext cx="8069014" cy="4708981"/>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say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sugar spots teach us the right time to eat them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sugar spots teach us the right time to eat them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主語と動詞をふくむ節（名詞節）です。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sugar spots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teach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teach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のあとに、</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種類の</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（目的語）が続いています。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 「教えられる相手：誰（間接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right time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は「教えられる内容：何（直接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eat them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「それら（バナナ）を食べるための」という意味をもち、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right time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9FAC8064-F17A-3F95-4F11-7F1290028967}"/>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3F37FB3F-D7BE-90C8-70BB-FD5DA80F3FA9}"/>
              </a:ext>
            </a:extLst>
          </p:cNvPr>
          <p:cNvSpPr txBox="1"/>
          <p:nvPr/>
        </p:nvSpPr>
        <p:spPr>
          <a:xfrm>
            <a:off x="419100" y="1689448"/>
            <a:ext cx="8432684"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シュガースポットは私たちにそれらを食べるための適切な時期を教えていると言えます。</a:t>
            </a:r>
          </a:p>
        </p:txBody>
      </p:sp>
    </p:spTree>
    <p:extLst>
      <p:ext uri="{BB962C8B-B14F-4D97-AF65-F5344CB8AC3E}">
        <p14:creationId xmlns:p14="http://schemas.microsoft.com/office/powerpoint/2010/main" val="34084618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53F7637-E8D3-0A93-97A2-098D11CB6266}"/>
              </a:ext>
            </a:extLst>
          </p:cNvPr>
          <p:cNvPicPr>
            <a:picLocks noChangeAspect="1"/>
          </p:cNvPicPr>
          <p:nvPr/>
        </p:nvPicPr>
        <p:blipFill>
          <a:blip r:embed="rId4"/>
          <a:stretch>
            <a:fillRect/>
          </a:stretch>
        </p:blipFill>
        <p:spPr>
          <a:xfrm>
            <a:off x="1384583" y="63449"/>
            <a:ext cx="6374834" cy="6731103"/>
          </a:xfrm>
          <a:prstGeom prst="rect">
            <a:avLst/>
          </a:prstGeom>
        </p:spPr>
      </p:pic>
      <p:pic>
        <p:nvPicPr>
          <p:cNvPr id="7" name="AS_G3_07_09_reading_str">
            <a:hlinkClick r:id="" action="ppaction://media"/>
            <a:extLst>
              <a:ext uri="{FF2B5EF4-FFF2-40B4-BE49-F238E27FC236}">
                <a16:creationId xmlns:a16="http://schemas.microsoft.com/office/drawing/2014/main" id="{7086CB65-8E3D-7688-0341-3C0502CBFF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475" y="806450"/>
            <a:ext cx="406400" cy="4064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48D3-2994-BFF2-EA6C-E080242E83B6}"/>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FF1160B7-9F34-BDBD-7CC8-C1163233822A}"/>
              </a:ext>
            </a:extLst>
          </p:cNvPr>
          <p:cNvPicPr>
            <a:picLocks noChangeAspect="1"/>
          </p:cNvPicPr>
          <p:nvPr/>
        </p:nvPicPr>
        <p:blipFill>
          <a:blip r:embed="rId2"/>
          <a:srcRect b="90783"/>
          <a:stretch/>
        </p:blipFill>
        <p:spPr>
          <a:xfrm>
            <a:off x="292216" y="1022216"/>
            <a:ext cx="8596800" cy="836684"/>
          </a:xfrm>
          <a:prstGeom prst="rect">
            <a:avLst/>
          </a:prstGeom>
        </p:spPr>
      </p:pic>
      <p:sp>
        <p:nvSpPr>
          <p:cNvPr id="15" name="正方形/長方形 14">
            <a:extLst>
              <a:ext uri="{FF2B5EF4-FFF2-40B4-BE49-F238E27FC236}">
                <a16:creationId xmlns:a16="http://schemas.microsoft.com/office/drawing/2014/main" id="{222BBDD5-8708-F83C-0371-03771307D391}"/>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D671A7F-E91C-7EAB-0F10-7615425D4378}"/>
              </a:ext>
            </a:extLst>
          </p:cNvPr>
          <p:cNvSpPr txBox="1"/>
          <p:nvPr/>
        </p:nvSpPr>
        <p:spPr>
          <a:xfrm>
            <a:off x="537493" y="2732438"/>
            <a:ext cx="8069014" cy="1015663"/>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am</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Yuka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3BBE59C6-9BC9-2A78-CF43-FA443CF3AEB8}"/>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B2D8B026-A105-31AD-3D56-65363503DBD0}"/>
              </a:ext>
            </a:extLst>
          </p:cNvPr>
          <p:cNvSpPr txBox="1"/>
          <p:nvPr/>
        </p:nvSpPr>
        <p:spPr>
          <a:xfrm>
            <a:off x="537494" y="1858900"/>
            <a:ext cx="16088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私はユカです。</a:t>
            </a:r>
          </a:p>
        </p:txBody>
      </p:sp>
    </p:spTree>
    <p:extLst>
      <p:ext uri="{BB962C8B-B14F-4D97-AF65-F5344CB8AC3E}">
        <p14:creationId xmlns:p14="http://schemas.microsoft.com/office/powerpoint/2010/main" val="8282460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995B0-F913-7FA4-AD78-8A9ACD67C849}"/>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979DEEE7-5354-667E-1FD3-AF9502EA6072}"/>
              </a:ext>
            </a:extLst>
          </p:cNvPr>
          <p:cNvPicPr>
            <a:picLocks noChangeAspect="1"/>
          </p:cNvPicPr>
          <p:nvPr/>
        </p:nvPicPr>
        <p:blipFill>
          <a:blip r:embed="rId2"/>
          <a:srcRect t="11713" b="79753"/>
          <a:stretch/>
        </p:blipFill>
        <p:spPr>
          <a:xfrm>
            <a:off x="292216" y="1022216"/>
            <a:ext cx="8596800" cy="774700"/>
          </a:xfrm>
          <a:prstGeom prst="rect">
            <a:avLst/>
          </a:prstGeom>
        </p:spPr>
      </p:pic>
      <p:sp>
        <p:nvSpPr>
          <p:cNvPr id="15" name="正方形/長方形 14">
            <a:extLst>
              <a:ext uri="{FF2B5EF4-FFF2-40B4-BE49-F238E27FC236}">
                <a16:creationId xmlns:a16="http://schemas.microsoft.com/office/drawing/2014/main" id="{67E9546B-5F9B-B77A-553F-912086E9610F}"/>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0BC383A-22D6-E034-8B67-B934D439A1D9}"/>
              </a:ext>
            </a:extLst>
          </p:cNvPr>
          <p:cNvSpPr txBox="1"/>
          <p:nvPr/>
        </p:nvSpPr>
        <p:spPr>
          <a:xfrm>
            <a:off x="537493" y="2732438"/>
            <a:ext cx="8069014" cy="347787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この文は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つの節で構成され、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によって結ばれています。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My uncle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lives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Kagoshima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「鹿児島に」という意味をもち、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lives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の場所を説明しています。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grows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bananas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7D27D571-027B-7C83-934E-18D16DAC132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8C2C849A-3B3B-DFAC-60E8-F276A95A0087}"/>
              </a:ext>
            </a:extLst>
          </p:cNvPr>
          <p:cNvSpPr txBox="1"/>
          <p:nvPr/>
        </p:nvSpPr>
        <p:spPr>
          <a:xfrm>
            <a:off x="537494" y="1858900"/>
            <a:ext cx="62316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私のおじさんは鹿児島に住んでいて、バナナを栽培しています。</a:t>
            </a:r>
          </a:p>
        </p:txBody>
      </p:sp>
    </p:spTree>
    <p:extLst>
      <p:ext uri="{BB962C8B-B14F-4D97-AF65-F5344CB8AC3E}">
        <p14:creationId xmlns:p14="http://schemas.microsoft.com/office/powerpoint/2010/main" val="23231699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C4AD0-660B-B323-F38A-070DCF4830A8}"/>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77C12460-F931-C359-1F41-1B45EAF623A0}"/>
              </a:ext>
            </a:extLst>
          </p:cNvPr>
          <p:cNvPicPr>
            <a:picLocks noChangeAspect="1"/>
          </p:cNvPicPr>
          <p:nvPr/>
        </p:nvPicPr>
        <p:blipFill>
          <a:blip r:embed="rId2"/>
          <a:srcRect t="23394" b="60593"/>
          <a:stretch/>
        </p:blipFill>
        <p:spPr>
          <a:xfrm>
            <a:off x="292216" y="726079"/>
            <a:ext cx="8596800" cy="1453709"/>
          </a:xfrm>
          <a:prstGeom prst="rect">
            <a:avLst/>
          </a:prstGeom>
        </p:spPr>
      </p:pic>
      <p:sp>
        <p:nvSpPr>
          <p:cNvPr id="15" name="正方形/長方形 14">
            <a:extLst>
              <a:ext uri="{FF2B5EF4-FFF2-40B4-BE49-F238E27FC236}">
                <a16:creationId xmlns:a16="http://schemas.microsoft.com/office/drawing/2014/main" id="{35464D4C-B827-8BEA-698D-4018E667AEE5}"/>
              </a:ext>
            </a:extLst>
          </p:cNvPr>
          <p:cNvSpPr/>
          <p:nvPr/>
        </p:nvSpPr>
        <p:spPr>
          <a:xfrm>
            <a:off x="0" y="3027719"/>
            <a:ext cx="9144000" cy="4041424"/>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C40FF82-A960-1D79-4BE8-3D1EA77FB8F4}"/>
              </a:ext>
            </a:extLst>
          </p:cNvPr>
          <p:cNvSpPr txBox="1"/>
          <p:nvPr/>
        </p:nvSpPr>
        <p:spPr>
          <a:xfrm>
            <a:off x="537493" y="3276369"/>
            <a:ext cx="8069014" cy="255454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この文は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つの節で構成され、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によって結ばれています。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visited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him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this summer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「この夏に」という意味をもち、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visited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の時間を説明しています。　</a:t>
            </a:r>
          </a:p>
        </p:txBody>
      </p:sp>
      <p:pic>
        <p:nvPicPr>
          <p:cNvPr id="17" name="図 16">
            <a:extLst>
              <a:ext uri="{FF2B5EF4-FFF2-40B4-BE49-F238E27FC236}">
                <a16:creationId xmlns:a16="http://schemas.microsoft.com/office/drawing/2014/main" id="{909EE799-4EF2-903B-2DD3-B4E6777BC7A7}"/>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F36A3DDB-7A3A-0870-7DF4-7FB605610793}"/>
              </a:ext>
            </a:extLst>
          </p:cNvPr>
          <p:cNvSpPr txBox="1"/>
          <p:nvPr/>
        </p:nvSpPr>
        <p:spPr>
          <a:xfrm>
            <a:off x="537494" y="2280588"/>
            <a:ext cx="8225506"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今年の夏に私はおじさんを訪ねて、おじさんは私にバナナについてのたくさんのことを教えてくれました。</a:t>
            </a:r>
          </a:p>
        </p:txBody>
      </p:sp>
    </p:spTree>
    <p:extLst>
      <p:ext uri="{BB962C8B-B14F-4D97-AF65-F5344CB8AC3E}">
        <p14:creationId xmlns:p14="http://schemas.microsoft.com/office/powerpoint/2010/main" val="18829268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23EDB-818D-0E33-E39B-86E60E9A4D8F}"/>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6BC677B5-C2B9-2032-F43B-3A09AEFA93CD}"/>
              </a:ext>
            </a:extLst>
          </p:cNvPr>
          <p:cNvPicPr>
            <a:picLocks noChangeAspect="1"/>
          </p:cNvPicPr>
          <p:nvPr/>
        </p:nvPicPr>
        <p:blipFill>
          <a:blip r:embed="rId2"/>
          <a:srcRect t="23394" b="60593"/>
          <a:stretch/>
        </p:blipFill>
        <p:spPr>
          <a:xfrm>
            <a:off x="292216" y="726079"/>
            <a:ext cx="8596800" cy="1453709"/>
          </a:xfrm>
          <a:prstGeom prst="rect">
            <a:avLst/>
          </a:prstGeom>
        </p:spPr>
      </p:pic>
      <p:sp>
        <p:nvSpPr>
          <p:cNvPr id="15" name="正方形/長方形 14">
            <a:extLst>
              <a:ext uri="{FF2B5EF4-FFF2-40B4-BE49-F238E27FC236}">
                <a16:creationId xmlns:a16="http://schemas.microsoft.com/office/drawing/2014/main" id="{3745D9E9-692E-88C2-1387-516ABF6D0214}"/>
              </a:ext>
            </a:extLst>
          </p:cNvPr>
          <p:cNvSpPr/>
          <p:nvPr/>
        </p:nvSpPr>
        <p:spPr>
          <a:xfrm>
            <a:off x="0" y="3027719"/>
            <a:ext cx="9144000" cy="4041424"/>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50F8E79-37AF-36FD-3B09-F9533610B54C}"/>
              </a:ext>
            </a:extLst>
          </p:cNvPr>
          <p:cNvSpPr txBox="1"/>
          <p:nvPr/>
        </p:nvSpPr>
        <p:spPr>
          <a:xfrm>
            <a:off x="537493" y="3276369"/>
            <a:ext cx="8069014" cy="317009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taught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taught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のあとに、</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種類の</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（目的語）が続いています。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 「教えられた相手：誰（間接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lot of things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は「教えられた内容：何（直接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about bananas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「バナナについて」という意味をもち、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lot of things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p:txBody>
      </p:sp>
      <p:pic>
        <p:nvPicPr>
          <p:cNvPr id="17" name="図 16">
            <a:extLst>
              <a:ext uri="{FF2B5EF4-FFF2-40B4-BE49-F238E27FC236}">
                <a16:creationId xmlns:a16="http://schemas.microsoft.com/office/drawing/2014/main" id="{60F687A2-B162-F705-2995-1CFC60124E65}"/>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9369DCB1-3A57-9108-AB3D-B73F1CA6DBB3}"/>
              </a:ext>
            </a:extLst>
          </p:cNvPr>
          <p:cNvSpPr txBox="1"/>
          <p:nvPr/>
        </p:nvSpPr>
        <p:spPr>
          <a:xfrm>
            <a:off x="537494" y="2280588"/>
            <a:ext cx="8225506"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今年の夏に私はおじさんを訪ねて、おじさんは私にバナナについてのたくさんのことを教えてくれました。</a:t>
            </a:r>
          </a:p>
        </p:txBody>
      </p:sp>
    </p:spTree>
    <p:extLst>
      <p:ext uri="{BB962C8B-B14F-4D97-AF65-F5344CB8AC3E}">
        <p14:creationId xmlns:p14="http://schemas.microsoft.com/office/powerpoint/2010/main" val="303640595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A2D1-B592-C24F-84F7-C2654CB847D4}"/>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3ED7885-29B9-BE90-1F33-8BA0C8B7A8E4}"/>
              </a:ext>
            </a:extLst>
          </p:cNvPr>
          <p:cNvPicPr>
            <a:picLocks noChangeAspect="1"/>
          </p:cNvPicPr>
          <p:nvPr/>
        </p:nvPicPr>
        <p:blipFill>
          <a:blip r:embed="rId2"/>
          <a:srcRect t="45482" b="47120"/>
          <a:stretch/>
        </p:blipFill>
        <p:spPr>
          <a:xfrm>
            <a:off x="292216" y="860528"/>
            <a:ext cx="8596800" cy="671583"/>
          </a:xfrm>
          <a:prstGeom prst="rect">
            <a:avLst/>
          </a:prstGeom>
        </p:spPr>
      </p:pic>
      <p:sp>
        <p:nvSpPr>
          <p:cNvPr id="15" name="正方形/長方形 14">
            <a:extLst>
              <a:ext uri="{FF2B5EF4-FFF2-40B4-BE49-F238E27FC236}">
                <a16:creationId xmlns:a16="http://schemas.microsoft.com/office/drawing/2014/main" id="{89F27D03-FC08-3A7D-7230-9C4C4C46610E}"/>
              </a:ext>
            </a:extLst>
          </p:cNvPr>
          <p:cNvSpPr/>
          <p:nvPr/>
        </p:nvSpPr>
        <p:spPr>
          <a:xfrm>
            <a:off x="0" y="2231644"/>
            <a:ext cx="9144000" cy="462635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23B621B-4022-BB11-2842-D4ECE5ED2478}"/>
              </a:ext>
            </a:extLst>
          </p:cNvPr>
          <p:cNvSpPr txBox="1"/>
          <p:nvPr/>
        </p:nvSpPr>
        <p:spPr>
          <a:xfrm>
            <a:off x="537493" y="2277220"/>
            <a:ext cx="8069014" cy="440120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buy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buy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のあとに、</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種類の</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（目的語）が続いています。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my family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 「買う相手：誰（間接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bananas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は「買うもの：何（直接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often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は副詞です。「よく（しばしば）」という意味をもち、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buy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の頻度を説明しています。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 supermarket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「スーパーマーケットで」という意味をもち、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buy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8F77EC99-4448-D7BE-2A25-8F6FEFDD475D}"/>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A752B529-E60C-DE2B-FCFC-4F64B30CAFE8}"/>
              </a:ext>
            </a:extLst>
          </p:cNvPr>
          <p:cNvSpPr txBox="1"/>
          <p:nvPr/>
        </p:nvSpPr>
        <p:spPr>
          <a:xfrm>
            <a:off x="537494" y="1697212"/>
            <a:ext cx="62697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私はスーパーマーケットでよく自分の家族にバナナを買います。</a:t>
            </a:r>
          </a:p>
        </p:txBody>
      </p:sp>
    </p:spTree>
    <p:extLst>
      <p:ext uri="{BB962C8B-B14F-4D97-AF65-F5344CB8AC3E}">
        <p14:creationId xmlns:p14="http://schemas.microsoft.com/office/powerpoint/2010/main" val="32533355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3C50-6D65-9D6D-0745-C5A89449429B}"/>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61826F0C-2A04-8BF9-C628-B714B52D5F91}"/>
              </a:ext>
            </a:extLst>
          </p:cNvPr>
          <p:cNvPicPr>
            <a:picLocks noChangeAspect="1"/>
          </p:cNvPicPr>
          <p:nvPr/>
        </p:nvPicPr>
        <p:blipFill>
          <a:blip r:embed="rId2"/>
          <a:srcRect t="56191" b="34592"/>
          <a:stretch/>
        </p:blipFill>
        <p:spPr>
          <a:xfrm>
            <a:off x="292216" y="1022217"/>
            <a:ext cx="8596800" cy="836684"/>
          </a:xfrm>
          <a:prstGeom prst="rect">
            <a:avLst/>
          </a:prstGeom>
        </p:spPr>
      </p:pic>
      <p:sp>
        <p:nvSpPr>
          <p:cNvPr id="15" name="正方形/長方形 14">
            <a:extLst>
              <a:ext uri="{FF2B5EF4-FFF2-40B4-BE49-F238E27FC236}">
                <a16:creationId xmlns:a16="http://schemas.microsoft.com/office/drawing/2014/main" id="{99AA2629-DDD9-8784-8223-285FC6CC1F0C}"/>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D1AF5DE-157D-83D7-14D2-C2533E30158F}"/>
              </a:ext>
            </a:extLst>
          </p:cNvPr>
          <p:cNvSpPr txBox="1"/>
          <p:nvPr/>
        </p:nvSpPr>
        <p:spPr>
          <a:xfrm>
            <a:off x="537493" y="2732438"/>
            <a:ext cx="8069014" cy="317009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find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some brown spots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on the banana peel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「バナナの皮の上に」という意味をもち、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find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の場所を説明しています。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few days later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「数日後に」という意味をもち、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find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の時間を説明しています。</a:t>
            </a:r>
          </a:p>
        </p:txBody>
      </p:sp>
      <p:pic>
        <p:nvPicPr>
          <p:cNvPr id="17" name="図 16">
            <a:extLst>
              <a:ext uri="{FF2B5EF4-FFF2-40B4-BE49-F238E27FC236}">
                <a16:creationId xmlns:a16="http://schemas.microsoft.com/office/drawing/2014/main" id="{68F1129D-40BB-6982-A9A9-C41E4F6F3E4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80959D3F-740A-57D7-7B57-8768F78FBCA0}"/>
              </a:ext>
            </a:extLst>
          </p:cNvPr>
          <p:cNvSpPr txBox="1"/>
          <p:nvPr/>
        </p:nvSpPr>
        <p:spPr>
          <a:xfrm>
            <a:off x="537494" y="1858900"/>
            <a:ext cx="70317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数日後、私たちはバナナの皮にいくつかの茶色いはん点を見つけます。</a:t>
            </a:r>
          </a:p>
        </p:txBody>
      </p:sp>
    </p:spTree>
    <p:extLst>
      <p:ext uri="{BB962C8B-B14F-4D97-AF65-F5344CB8AC3E}">
        <p14:creationId xmlns:p14="http://schemas.microsoft.com/office/powerpoint/2010/main" val="21778131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DF158-D0F6-E533-F511-BFDCFA4E0080}"/>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ED44CF68-C96A-59D9-1D45-7E5B87E6CB91}"/>
              </a:ext>
            </a:extLst>
          </p:cNvPr>
          <p:cNvPicPr>
            <a:picLocks noChangeAspect="1"/>
          </p:cNvPicPr>
          <p:nvPr/>
        </p:nvPicPr>
        <p:blipFill>
          <a:blip r:embed="rId2"/>
          <a:srcRect t="66120" b="23894"/>
          <a:stretch/>
        </p:blipFill>
        <p:spPr>
          <a:xfrm>
            <a:off x="292216" y="863361"/>
            <a:ext cx="8596800" cy="906521"/>
          </a:xfrm>
          <a:prstGeom prst="rect">
            <a:avLst/>
          </a:prstGeom>
        </p:spPr>
      </p:pic>
      <p:sp>
        <p:nvSpPr>
          <p:cNvPr id="15" name="正方形/長方形 14">
            <a:extLst>
              <a:ext uri="{FF2B5EF4-FFF2-40B4-BE49-F238E27FC236}">
                <a16:creationId xmlns:a16="http://schemas.microsoft.com/office/drawing/2014/main" id="{98110591-C39E-9239-E0C9-F51172505E91}"/>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DD0BCAC-C9AC-B83B-B20A-DA307B8165B3}"/>
              </a:ext>
            </a:extLst>
          </p:cNvPr>
          <p:cNvSpPr txBox="1"/>
          <p:nvPr/>
        </p:nvSpPr>
        <p:spPr>
          <a:xfrm>
            <a:off x="537493" y="2732438"/>
            <a:ext cx="8069014"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call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sugar spots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them = sugar spots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sugar spots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の名称を説明する補語になっています。</a:t>
            </a:r>
          </a:p>
        </p:txBody>
      </p:sp>
      <p:pic>
        <p:nvPicPr>
          <p:cNvPr id="17" name="図 16">
            <a:extLst>
              <a:ext uri="{FF2B5EF4-FFF2-40B4-BE49-F238E27FC236}">
                <a16:creationId xmlns:a16="http://schemas.microsoft.com/office/drawing/2014/main" id="{BCED6361-66EB-2918-40D0-6B3794810D93}"/>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C56F9587-1D90-066C-D48A-A3B2FF6975F5}"/>
              </a:ext>
            </a:extLst>
          </p:cNvPr>
          <p:cNvSpPr txBox="1"/>
          <p:nvPr/>
        </p:nvSpPr>
        <p:spPr>
          <a:xfrm>
            <a:off x="537494" y="1858900"/>
            <a:ext cx="44536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人々はそれらをシュガースポットと呼びます。</a:t>
            </a:r>
          </a:p>
        </p:txBody>
      </p:sp>
    </p:spTree>
    <p:extLst>
      <p:ext uri="{BB962C8B-B14F-4D97-AF65-F5344CB8AC3E}">
        <p14:creationId xmlns:p14="http://schemas.microsoft.com/office/powerpoint/2010/main" val="347105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04D5-0B76-1741-3FE0-A5952DCCE92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47DE910-9859-B009-E619-10CE28F34695}"/>
              </a:ext>
            </a:extLst>
          </p:cNvPr>
          <p:cNvPicPr>
            <a:picLocks noChangeAspect="1"/>
          </p:cNvPicPr>
          <p:nvPr/>
        </p:nvPicPr>
        <p:blipFill>
          <a:blip r:embed="rId2"/>
          <a:srcRect t="78920" b="10202"/>
          <a:stretch/>
        </p:blipFill>
        <p:spPr>
          <a:xfrm>
            <a:off x="292216" y="773768"/>
            <a:ext cx="8596800" cy="987443"/>
          </a:xfrm>
          <a:prstGeom prst="rect">
            <a:avLst/>
          </a:prstGeom>
        </p:spPr>
      </p:pic>
      <p:sp>
        <p:nvSpPr>
          <p:cNvPr id="15" name="正方形/長方形 14">
            <a:extLst>
              <a:ext uri="{FF2B5EF4-FFF2-40B4-BE49-F238E27FC236}">
                <a16:creationId xmlns:a16="http://schemas.microsoft.com/office/drawing/2014/main" id="{2AA20EDA-23A4-1911-3008-66EDD5C445CD}"/>
              </a:ext>
            </a:extLst>
          </p:cNvPr>
          <p:cNvSpPr/>
          <p:nvPr/>
        </p:nvSpPr>
        <p:spPr>
          <a:xfrm>
            <a:off x="0" y="2351314"/>
            <a:ext cx="9144000" cy="4506686"/>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4B62D6D-878A-5FB4-EA44-7622AD473C99}"/>
              </a:ext>
            </a:extLst>
          </p:cNvPr>
          <p:cNvSpPr txBox="1"/>
          <p:nvPr/>
        </p:nvSpPr>
        <p:spPr>
          <a:xfrm>
            <a:off x="537493" y="2539513"/>
            <a:ext cx="8069014" cy="4093428"/>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spots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show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the bananas are very sweet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the bananas are very sweet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主語と動詞をふくむ節（名詞節）です。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bananas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sweet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は、名詞節を導く接続詞で「～ということ」という</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意味をもちます。（省略されることも多いです）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very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は副詞です。形容詞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sweet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を強調しています。</a:t>
            </a:r>
          </a:p>
        </p:txBody>
      </p:sp>
      <p:pic>
        <p:nvPicPr>
          <p:cNvPr id="17" name="図 16">
            <a:extLst>
              <a:ext uri="{FF2B5EF4-FFF2-40B4-BE49-F238E27FC236}">
                <a16:creationId xmlns:a16="http://schemas.microsoft.com/office/drawing/2014/main" id="{9B42D8F7-CBDC-7FD0-C3A5-B5CC54E596C0}"/>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0F4665D5-C325-04AE-2CD1-C330AB141AD4}"/>
              </a:ext>
            </a:extLst>
          </p:cNvPr>
          <p:cNvSpPr txBox="1"/>
          <p:nvPr/>
        </p:nvSpPr>
        <p:spPr>
          <a:xfrm>
            <a:off x="537494" y="1786330"/>
            <a:ext cx="65237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そのはん点は、そのバナナがとても甘いということを示しています。</a:t>
            </a:r>
          </a:p>
        </p:txBody>
      </p:sp>
    </p:spTree>
    <p:extLst>
      <p:ext uri="{BB962C8B-B14F-4D97-AF65-F5344CB8AC3E}">
        <p14:creationId xmlns:p14="http://schemas.microsoft.com/office/powerpoint/2010/main" val="3872038005"/>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17142</TotalTime>
  <Words>1044</Words>
  <Application>Microsoft Office PowerPoint</Application>
  <PresentationFormat>画面に合わせる (4:3)</PresentationFormat>
  <Paragraphs>99</Paragraphs>
  <Slides>12</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2109</cp:revision>
  <cp:lastPrinted>2016-06-23T16:36:17Z</cp:lastPrinted>
  <dcterms:created xsi:type="dcterms:W3CDTF">2016-05-30T03:13:09Z</dcterms:created>
  <dcterms:modified xsi:type="dcterms:W3CDTF">2025-11-25T10:18:24Z</dcterms:modified>
</cp:coreProperties>
</file>