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672" r:id="rId2"/>
    <p:sldId id="3695" r:id="rId3"/>
    <p:sldId id="4241" r:id="rId4"/>
    <p:sldId id="4248" r:id="rId5"/>
    <p:sldId id="4242" r:id="rId6"/>
    <p:sldId id="4243" r:id="rId7"/>
    <p:sldId id="4249" r:id="rId8"/>
    <p:sldId id="4250" r:id="rId9"/>
    <p:sldId id="4245" r:id="rId10"/>
    <p:sldId id="4246" r:id="rId11"/>
    <p:sldId id="4251" r:id="rId12"/>
    <p:sldId id="3661" r:id="rId13"/>
    <p:sldId id="3681"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9" autoAdjust="0"/>
    <p:restoredTop sz="94270" autoAdjust="0"/>
  </p:normalViewPr>
  <p:slideViewPr>
    <p:cSldViewPr snapToGrid="0">
      <p:cViewPr varScale="1">
        <p:scale>
          <a:sx n="113" d="100"/>
          <a:sy n="113" d="100"/>
        </p:scale>
        <p:origin x="1440"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2025/11/25</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2025/11/25</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65D1A-7494-6CD8-BD0D-6EF858963BAC}"/>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0D0CD09C-9386-A0EA-BF71-DC401085BC61}"/>
              </a:ext>
            </a:extLst>
          </p:cNvPr>
          <p:cNvPicPr>
            <a:picLocks noChangeAspect="1"/>
          </p:cNvPicPr>
          <p:nvPr/>
        </p:nvPicPr>
        <p:blipFill>
          <a:blip r:embed="rId2"/>
          <a:srcRect t="77356" b="340"/>
          <a:stretch/>
        </p:blipFill>
        <p:spPr>
          <a:xfrm>
            <a:off x="292216" y="676079"/>
            <a:ext cx="8596800" cy="2009258"/>
          </a:xfrm>
          <a:prstGeom prst="rect">
            <a:avLst/>
          </a:prstGeom>
        </p:spPr>
      </p:pic>
      <p:sp>
        <p:nvSpPr>
          <p:cNvPr id="15" name="正方形/長方形 14">
            <a:extLst>
              <a:ext uri="{FF2B5EF4-FFF2-40B4-BE49-F238E27FC236}">
                <a16:creationId xmlns:a16="http://schemas.microsoft.com/office/drawing/2014/main" id="{C00A0D84-0205-4437-87C0-C4281FC73611}"/>
              </a:ext>
            </a:extLst>
          </p:cNvPr>
          <p:cNvSpPr/>
          <p:nvPr/>
        </p:nvSpPr>
        <p:spPr>
          <a:xfrm>
            <a:off x="0" y="3310224"/>
            <a:ext cx="9144000" cy="354777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4A65D99-767A-66E9-92FC-DE8BC0D0FA9A}"/>
              </a:ext>
            </a:extLst>
          </p:cNvPr>
          <p:cNvSpPr txBox="1"/>
          <p:nvPr/>
        </p:nvSpPr>
        <p:spPr>
          <a:xfrm>
            <a:off x="537492" y="3482675"/>
            <a:ext cx="8400835" cy="3170099"/>
          </a:xfrm>
          <a:prstGeom prst="rect">
            <a:avLst/>
          </a:prstGeom>
          <a:noFill/>
          <a:ln>
            <a:noFill/>
          </a:ln>
        </p:spPr>
        <p:txBody>
          <a:bodyPr wrap="square" rtlCol="0">
            <a:spAutoFit/>
          </a:bodyPr>
          <a:lstStyle/>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the tests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are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about the knowledge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と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about environmental laws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not only ... but also ...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は 「～だけでなく、～もまた」 という意味で、</a:t>
            </a: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「試験の内容は魚や釣りの知識だけでなく、環境の法律についても」</a:t>
            </a:r>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含まれることを示しています。</a:t>
            </a:r>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of fish and fishing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「魚や釣りに関する知識」という意味をもち、</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the knowledge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を</a:t>
            </a:r>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修飾しています。</a:t>
            </a:r>
          </a:p>
        </p:txBody>
      </p:sp>
      <p:pic>
        <p:nvPicPr>
          <p:cNvPr id="17" name="図 16">
            <a:extLst>
              <a:ext uri="{FF2B5EF4-FFF2-40B4-BE49-F238E27FC236}">
                <a16:creationId xmlns:a16="http://schemas.microsoft.com/office/drawing/2014/main" id="{C65A9244-0141-91F9-258D-BDE33EE71BF8}"/>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F3AE0658-2E79-DECB-59D0-3A103F479569}"/>
              </a:ext>
            </a:extLst>
          </p:cNvPr>
          <p:cNvSpPr txBox="1"/>
          <p:nvPr/>
        </p:nvSpPr>
        <p:spPr>
          <a:xfrm>
            <a:off x="470818" y="2685337"/>
            <a:ext cx="835152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だから、試験は魚や釣りの知識についてばかりでなく環境の法律についてもあります。</a:t>
            </a:r>
          </a:p>
        </p:txBody>
      </p:sp>
    </p:spTree>
    <p:extLst>
      <p:ext uri="{BB962C8B-B14F-4D97-AF65-F5344CB8AC3E}">
        <p14:creationId xmlns:p14="http://schemas.microsoft.com/office/powerpoint/2010/main" val="32677810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746C8-3C5B-CAF9-DCDC-181F1668FFA7}"/>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5ED5CD6F-B58D-8171-4E58-4880401E87A2}"/>
              </a:ext>
            </a:extLst>
          </p:cNvPr>
          <p:cNvPicPr>
            <a:picLocks noChangeAspect="1"/>
          </p:cNvPicPr>
          <p:nvPr/>
        </p:nvPicPr>
        <p:blipFill>
          <a:blip r:embed="rId2"/>
          <a:srcRect t="77356" b="340"/>
          <a:stretch/>
        </p:blipFill>
        <p:spPr>
          <a:xfrm>
            <a:off x="292216" y="676079"/>
            <a:ext cx="8596800" cy="2009258"/>
          </a:xfrm>
          <a:prstGeom prst="rect">
            <a:avLst/>
          </a:prstGeom>
        </p:spPr>
      </p:pic>
      <p:sp>
        <p:nvSpPr>
          <p:cNvPr id="15" name="正方形/長方形 14">
            <a:extLst>
              <a:ext uri="{FF2B5EF4-FFF2-40B4-BE49-F238E27FC236}">
                <a16:creationId xmlns:a16="http://schemas.microsoft.com/office/drawing/2014/main" id="{595B150D-0CE1-4210-C906-F8ACF8B813A6}"/>
              </a:ext>
            </a:extLst>
          </p:cNvPr>
          <p:cNvSpPr/>
          <p:nvPr/>
        </p:nvSpPr>
        <p:spPr>
          <a:xfrm>
            <a:off x="0" y="3310224"/>
            <a:ext cx="9144000" cy="354777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1911D0A-F631-915B-B964-5546C59DD9BD}"/>
              </a:ext>
            </a:extLst>
          </p:cNvPr>
          <p:cNvSpPr txBox="1"/>
          <p:nvPr/>
        </p:nvSpPr>
        <p:spPr>
          <a:xfrm>
            <a:off x="537492" y="3482675"/>
            <a:ext cx="8400835" cy="132343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「だから（その結果）」という意味を持ち、前の文と論理的に</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つながることを示しています。</a:t>
            </a:r>
          </a:p>
          <a:p>
            <a:pPr algn="just"/>
            <a:endPar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0B1FAC4B-A097-D948-3A4F-1D2742791DA7}"/>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0C893FBB-73ED-5461-4E8A-FDFD8EF03015}"/>
              </a:ext>
            </a:extLst>
          </p:cNvPr>
          <p:cNvSpPr txBox="1"/>
          <p:nvPr/>
        </p:nvSpPr>
        <p:spPr>
          <a:xfrm>
            <a:off x="470818" y="2685337"/>
            <a:ext cx="835152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だから、試験は魚や釣りの知識についてばかりでなく環境の法律についてもあります。</a:t>
            </a:r>
          </a:p>
        </p:txBody>
      </p:sp>
    </p:spTree>
    <p:extLst>
      <p:ext uri="{BB962C8B-B14F-4D97-AF65-F5344CB8AC3E}">
        <p14:creationId xmlns:p14="http://schemas.microsoft.com/office/powerpoint/2010/main" val="347591510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DBF4162-6162-3F62-1143-45B856DB1C2D}"/>
              </a:ext>
            </a:extLst>
          </p:cNvPr>
          <p:cNvPicPr>
            <a:picLocks noChangeAspect="1"/>
          </p:cNvPicPr>
          <p:nvPr/>
        </p:nvPicPr>
        <p:blipFill>
          <a:blip r:embed="rId4"/>
          <a:stretch>
            <a:fillRect/>
          </a:stretch>
        </p:blipFill>
        <p:spPr>
          <a:xfrm>
            <a:off x="1330557" y="32400"/>
            <a:ext cx="6482887" cy="6793200"/>
          </a:xfrm>
          <a:prstGeom prst="rect">
            <a:avLst/>
          </a:prstGeom>
        </p:spPr>
      </p:pic>
      <p:pic>
        <p:nvPicPr>
          <p:cNvPr id="7" name="AS_G3_09_09_reading_str">
            <a:hlinkClick r:id="" action="ppaction://media"/>
            <a:extLst>
              <a:ext uri="{FF2B5EF4-FFF2-40B4-BE49-F238E27FC236}">
                <a16:creationId xmlns:a16="http://schemas.microsoft.com/office/drawing/2014/main" id="{87A50B56-4E15-7E99-A1BD-B4EF6C1500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5132" y="1069975"/>
            <a:ext cx="406400" cy="4064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48D3-2994-BFF2-EA6C-E080242E83B6}"/>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626FF897-F776-6E29-510F-2A2C8C2ECA25}"/>
              </a:ext>
            </a:extLst>
          </p:cNvPr>
          <p:cNvPicPr>
            <a:picLocks noChangeAspect="1"/>
          </p:cNvPicPr>
          <p:nvPr/>
        </p:nvPicPr>
        <p:blipFill>
          <a:blip r:embed="rId2"/>
          <a:srcRect b="91610"/>
          <a:stretch/>
        </p:blipFill>
        <p:spPr>
          <a:xfrm>
            <a:off x="292216" y="1022217"/>
            <a:ext cx="8596800" cy="755784"/>
          </a:xfrm>
          <a:prstGeom prst="rect">
            <a:avLst/>
          </a:prstGeom>
        </p:spPr>
      </p:pic>
      <p:sp>
        <p:nvSpPr>
          <p:cNvPr id="15" name="正方形/長方形 14">
            <a:extLst>
              <a:ext uri="{FF2B5EF4-FFF2-40B4-BE49-F238E27FC236}">
                <a16:creationId xmlns:a16="http://schemas.microsoft.com/office/drawing/2014/main" id="{222BBDD5-8708-F83C-0371-03771307D391}"/>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D671A7F-E91C-7EAB-0F10-7615425D4378}"/>
              </a:ext>
            </a:extLst>
          </p:cNvPr>
          <p:cNvSpPr txBox="1"/>
          <p:nvPr/>
        </p:nvSpPr>
        <p:spPr>
          <a:xfrm>
            <a:off x="537493" y="2732438"/>
            <a:ext cx="8069014" cy="317009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Many 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go fishing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go fishing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は「釣りをすること」という意味で、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名詞として扱っています。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all over the world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「世界中で」という意味をもち、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Many 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3BBE59C6-9BC9-2A78-CF43-FA443CF3AEB8}"/>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B2D8B026-A105-31AD-3D56-65363503DBD0}"/>
              </a:ext>
            </a:extLst>
          </p:cNvPr>
          <p:cNvSpPr txBox="1"/>
          <p:nvPr/>
        </p:nvSpPr>
        <p:spPr>
          <a:xfrm>
            <a:off x="537493" y="1858900"/>
            <a:ext cx="493197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世界中の多くの人々は釣りに行くことが好きです。</a:t>
            </a:r>
          </a:p>
        </p:txBody>
      </p:sp>
    </p:spTree>
    <p:extLst>
      <p:ext uri="{BB962C8B-B14F-4D97-AF65-F5344CB8AC3E}">
        <p14:creationId xmlns:p14="http://schemas.microsoft.com/office/powerpoint/2010/main" val="8282460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7102F-0574-CB96-22A7-9B8AAD34FCD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836D82D-68D1-9E29-6086-ADBDEE49ACF5}"/>
              </a:ext>
            </a:extLst>
          </p:cNvPr>
          <p:cNvPicPr>
            <a:picLocks noChangeAspect="1"/>
          </p:cNvPicPr>
          <p:nvPr/>
        </p:nvPicPr>
        <p:blipFill>
          <a:blip r:embed="rId2"/>
          <a:srcRect t="8792" b="77955"/>
          <a:stretch/>
        </p:blipFill>
        <p:spPr>
          <a:xfrm>
            <a:off x="292216" y="670590"/>
            <a:ext cx="8596800" cy="1193799"/>
          </a:xfrm>
          <a:prstGeom prst="rect">
            <a:avLst/>
          </a:prstGeom>
        </p:spPr>
      </p:pic>
      <p:sp>
        <p:nvSpPr>
          <p:cNvPr id="15" name="正方形/長方形 14">
            <a:extLst>
              <a:ext uri="{FF2B5EF4-FFF2-40B4-BE49-F238E27FC236}">
                <a16:creationId xmlns:a16="http://schemas.microsoft.com/office/drawing/2014/main" id="{097B57E1-12C5-22FF-3AAE-D92D01CD64BE}"/>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8A53C93-C1C1-8F30-7FED-C6CB2FDF7FE1}"/>
              </a:ext>
            </a:extLst>
          </p:cNvPr>
          <p:cNvSpPr txBox="1"/>
          <p:nvPr/>
        </p:nvSpPr>
        <p:spPr>
          <a:xfrm>
            <a:off x="537493" y="2732438"/>
            <a:ext cx="8069014" cy="378565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enjoy 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difficult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は形式主語で、文の構造を整えるはたらきです。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実際の意味をもちません。</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enjoy 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は「それを楽しむこと」という意味で、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名詞として扱っています。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enjoy it = difficult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difficult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enjoy 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の難易度を</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説明する補語になっています。</a:t>
            </a:r>
          </a:p>
        </p:txBody>
      </p:sp>
      <p:pic>
        <p:nvPicPr>
          <p:cNvPr id="17" name="図 16">
            <a:extLst>
              <a:ext uri="{FF2B5EF4-FFF2-40B4-BE49-F238E27FC236}">
                <a16:creationId xmlns:a16="http://schemas.microsoft.com/office/drawing/2014/main" id="{51E8B157-BEE9-55EC-3D11-596956FE3AE5}"/>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F5F20659-B6B8-71FE-931C-97116FE6D929}"/>
              </a:ext>
            </a:extLst>
          </p:cNvPr>
          <p:cNvSpPr txBox="1"/>
          <p:nvPr/>
        </p:nvSpPr>
        <p:spPr>
          <a:xfrm>
            <a:off x="537493" y="1858900"/>
            <a:ext cx="5795574"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しかし、ドイツ人たちにとってそれを楽しむのは難しいです。</a:t>
            </a:r>
          </a:p>
        </p:txBody>
      </p:sp>
    </p:spTree>
    <p:extLst>
      <p:ext uri="{BB962C8B-B14F-4D97-AF65-F5344CB8AC3E}">
        <p14:creationId xmlns:p14="http://schemas.microsoft.com/office/powerpoint/2010/main" val="36710271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3CE5-23AC-3F78-1380-7D22090C2050}"/>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3B1DD3D4-DFBA-55CF-814A-399B80222D8C}"/>
              </a:ext>
            </a:extLst>
          </p:cNvPr>
          <p:cNvPicPr>
            <a:picLocks noChangeAspect="1"/>
          </p:cNvPicPr>
          <p:nvPr/>
        </p:nvPicPr>
        <p:blipFill>
          <a:blip r:embed="rId2"/>
          <a:srcRect t="8792" b="77955"/>
          <a:stretch/>
        </p:blipFill>
        <p:spPr>
          <a:xfrm>
            <a:off x="292216" y="670590"/>
            <a:ext cx="8596800" cy="1193799"/>
          </a:xfrm>
          <a:prstGeom prst="rect">
            <a:avLst/>
          </a:prstGeom>
        </p:spPr>
      </p:pic>
      <p:sp>
        <p:nvSpPr>
          <p:cNvPr id="15" name="正方形/長方形 14">
            <a:extLst>
              <a:ext uri="{FF2B5EF4-FFF2-40B4-BE49-F238E27FC236}">
                <a16:creationId xmlns:a16="http://schemas.microsoft.com/office/drawing/2014/main" id="{C5B8630F-D6D0-53F6-839D-8B8F4CA06930}"/>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E704F62-256E-2398-04DD-37A34D45B67F}"/>
              </a:ext>
            </a:extLst>
          </p:cNvPr>
          <p:cNvSpPr txBox="1"/>
          <p:nvPr/>
        </p:nvSpPr>
        <p:spPr>
          <a:xfrm>
            <a:off x="537493" y="2732438"/>
            <a:ext cx="8069014" cy="347787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enjoy 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go fishing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を指しています。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for Germans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「ドイツ人にとって」という意味をもち、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形容詞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difficult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However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「しかしながら」という意味を持ち、前の文との対照的な関係を</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強調しています。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4BE35A56-6152-C64A-C337-09E6AB483BFA}"/>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F78D531A-06D2-8520-95A8-8076A200D2CD}"/>
              </a:ext>
            </a:extLst>
          </p:cNvPr>
          <p:cNvSpPr txBox="1"/>
          <p:nvPr/>
        </p:nvSpPr>
        <p:spPr>
          <a:xfrm>
            <a:off x="537493" y="1858900"/>
            <a:ext cx="5795574"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しかし、ドイツ人たちにとってそれを楽しむのは難しいです。</a:t>
            </a:r>
          </a:p>
        </p:txBody>
      </p:sp>
    </p:spTree>
    <p:extLst>
      <p:ext uri="{BB962C8B-B14F-4D97-AF65-F5344CB8AC3E}">
        <p14:creationId xmlns:p14="http://schemas.microsoft.com/office/powerpoint/2010/main" val="116785342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AC54-6504-C261-AE5F-1FBCEF0F1FE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6509C06-A304-E2A5-D142-3BA43561D294}"/>
              </a:ext>
            </a:extLst>
          </p:cNvPr>
          <p:cNvPicPr>
            <a:picLocks noChangeAspect="1"/>
          </p:cNvPicPr>
          <p:nvPr/>
        </p:nvPicPr>
        <p:blipFill>
          <a:blip r:embed="rId2"/>
          <a:srcRect t="22863" b="68678"/>
          <a:stretch/>
        </p:blipFill>
        <p:spPr>
          <a:xfrm>
            <a:off x="292216" y="1022217"/>
            <a:ext cx="8596800" cy="762000"/>
          </a:xfrm>
          <a:prstGeom prst="rect">
            <a:avLst/>
          </a:prstGeom>
        </p:spPr>
      </p:pic>
      <p:sp>
        <p:nvSpPr>
          <p:cNvPr id="15" name="正方形/長方形 14">
            <a:extLst>
              <a:ext uri="{FF2B5EF4-FFF2-40B4-BE49-F238E27FC236}">
                <a16:creationId xmlns:a16="http://schemas.microsoft.com/office/drawing/2014/main" id="{0F895F3D-8CBA-4186-C8FC-E521D57C8417}"/>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5E3FCCF-AB00-6235-DC2A-28533884233C}"/>
              </a:ext>
            </a:extLst>
          </p:cNvPr>
          <p:cNvSpPr txBox="1"/>
          <p:nvPr/>
        </p:nvSpPr>
        <p:spPr>
          <a:xfrm>
            <a:off x="537493" y="2732438"/>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have to get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national license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for 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「それ（＝釣りをすること）のための」という意味をもち、</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national license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02127885-1EE8-13FC-EB22-60979243674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8A4CAE26-B407-D7E8-CA79-5D659FD61B4A}"/>
              </a:ext>
            </a:extLst>
          </p:cNvPr>
          <p:cNvSpPr txBox="1"/>
          <p:nvPr/>
        </p:nvSpPr>
        <p:spPr>
          <a:xfrm>
            <a:off x="537494" y="1858900"/>
            <a:ext cx="54569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彼らはそのための国家資格をとらなければなりません。</a:t>
            </a:r>
          </a:p>
        </p:txBody>
      </p:sp>
    </p:spTree>
    <p:extLst>
      <p:ext uri="{BB962C8B-B14F-4D97-AF65-F5344CB8AC3E}">
        <p14:creationId xmlns:p14="http://schemas.microsoft.com/office/powerpoint/2010/main" val="37662562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EE02-3072-06D7-1847-82B032029409}"/>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08BC9116-5FC5-F4DA-7A67-CAE00327A0F9}"/>
              </a:ext>
            </a:extLst>
          </p:cNvPr>
          <p:cNvPicPr>
            <a:picLocks noChangeAspect="1"/>
          </p:cNvPicPr>
          <p:nvPr/>
        </p:nvPicPr>
        <p:blipFill>
          <a:blip r:embed="rId2"/>
          <a:srcRect t="33889" b="57070"/>
          <a:stretch/>
        </p:blipFill>
        <p:spPr>
          <a:xfrm>
            <a:off x="292216" y="1022217"/>
            <a:ext cx="8596800" cy="814476"/>
          </a:xfrm>
          <a:prstGeom prst="rect">
            <a:avLst/>
          </a:prstGeom>
        </p:spPr>
      </p:pic>
      <p:sp>
        <p:nvSpPr>
          <p:cNvPr id="15" name="正方形/長方形 14">
            <a:extLst>
              <a:ext uri="{FF2B5EF4-FFF2-40B4-BE49-F238E27FC236}">
                <a16:creationId xmlns:a16="http://schemas.microsoft.com/office/drawing/2014/main" id="{2ADD374D-CC96-DC63-8D19-6E8CEEBF09C1}"/>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C5471BD-FDEE-35C7-4D56-90B23006DCFC}"/>
              </a:ext>
            </a:extLst>
          </p:cNvPr>
          <p:cNvSpPr txBox="1"/>
          <p:nvPr/>
        </p:nvSpPr>
        <p:spPr>
          <a:xfrm>
            <a:off x="537493" y="2732438"/>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this license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must be renewed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every few years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「数年ごとに」という意味をもち、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be renewed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の頻度を説明しています。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Also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「また（さらに）」という意味を持ち、前の文の内容に</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情報を付け加える役割をしています。</a:t>
            </a:r>
          </a:p>
        </p:txBody>
      </p:sp>
      <p:pic>
        <p:nvPicPr>
          <p:cNvPr id="17" name="図 16">
            <a:extLst>
              <a:ext uri="{FF2B5EF4-FFF2-40B4-BE49-F238E27FC236}">
                <a16:creationId xmlns:a16="http://schemas.microsoft.com/office/drawing/2014/main" id="{0AFBFE03-1C02-A208-8890-EE6DA35FC0C5}"/>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15668EDD-E961-8BE1-E0C4-3810661FCE48}"/>
              </a:ext>
            </a:extLst>
          </p:cNvPr>
          <p:cNvSpPr txBox="1"/>
          <p:nvPr/>
        </p:nvSpPr>
        <p:spPr>
          <a:xfrm>
            <a:off x="537494" y="1858900"/>
            <a:ext cx="58125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また、この資格は数年ごとに更新されなければなりません。</a:t>
            </a:r>
          </a:p>
        </p:txBody>
      </p:sp>
    </p:spTree>
    <p:extLst>
      <p:ext uri="{BB962C8B-B14F-4D97-AF65-F5344CB8AC3E}">
        <p14:creationId xmlns:p14="http://schemas.microsoft.com/office/powerpoint/2010/main" val="41363934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6DCF4-BCDB-B576-D353-00688BCDB77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BAA6AAF-D949-86BF-CCE3-56E48FC04844}"/>
              </a:ext>
            </a:extLst>
          </p:cNvPr>
          <p:cNvPicPr>
            <a:picLocks noChangeAspect="1"/>
          </p:cNvPicPr>
          <p:nvPr/>
        </p:nvPicPr>
        <p:blipFill>
          <a:blip r:embed="rId2"/>
          <a:srcRect t="45050" b="35853"/>
          <a:stretch/>
        </p:blipFill>
        <p:spPr>
          <a:xfrm>
            <a:off x="292216" y="696003"/>
            <a:ext cx="8596800" cy="1720410"/>
          </a:xfrm>
          <a:prstGeom prst="rect">
            <a:avLst/>
          </a:prstGeom>
        </p:spPr>
      </p:pic>
      <p:sp>
        <p:nvSpPr>
          <p:cNvPr id="15" name="正方形/長方形 14">
            <a:extLst>
              <a:ext uri="{FF2B5EF4-FFF2-40B4-BE49-F238E27FC236}">
                <a16:creationId xmlns:a16="http://schemas.microsoft.com/office/drawing/2014/main" id="{B806F34F-E377-AE4B-6884-128CB32ED8A0}"/>
              </a:ext>
            </a:extLst>
          </p:cNvPr>
          <p:cNvSpPr/>
          <p:nvPr/>
        </p:nvSpPr>
        <p:spPr>
          <a:xfrm>
            <a:off x="0" y="3166713"/>
            <a:ext cx="9144000" cy="3691288"/>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52F9489-3E44-FBC4-1D6B-3AE8EBDD3C64}"/>
              </a:ext>
            </a:extLst>
          </p:cNvPr>
          <p:cNvSpPr txBox="1"/>
          <p:nvPr/>
        </p:nvSpPr>
        <p:spPr>
          <a:xfrm>
            <a:off x="537492" y="3429000"/>
            <a:ext cx="8351523"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purpose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protect the environment in Germany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protect the environment in Germany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「ドイツの環境を守ること」という意味で、名詞として扱っています。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purpose = to protect the environment in Germany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protect the environment in Germany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purpose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の内容を</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説明する補語になっています。</a:t>
            </a:r>
          </a:p>
        </p:txBody>
      </p:sp>
      <p:pic>
        <p:nvPicPr>
          <p:cNvPr id="17" name="図 16">
            <a:extLst>
              <a:ext uri="{FF2B5EF4-FFF2-40B4-BE49-F238E27FC236}">
                <a16:creationId xmlns:a16="http://schemas.microsoft.com/office/drawing/2014/main" id="{073D0D16-610C-E7C8-F635-16C990E13A5E}"/>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DB7F59E8-5375-25AC-207C-C57D80E990A7}"/>
              </a:ext>
            </a:extLst>
          </p:cNvPr>
          <p:cNvSpPr txBox="1"/>
          <p:nvPr/>
        </p:nvSpPr>
        <p:spPr>
          <a:xfrm>
            <a:off x="537494" y="2416413"/>
            <a:ext cx="5550040"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この厳しい制度の目的は、ドイツの環境を守ることです。</a:t>
            </a:r>
          </a:p>
        </p:txBody>
      </p:sp>
    </p:spTree>
    <p:extLst>
      <p:ext uri="{BB962C8B-B14F-4D97-AF65-F5344CB8AC3E}">
        <p14:creationId xmlns:p14="http://schemas.microsoft.com/office/powerpoint/2010/main" val="26678680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DEE0C-6520-D79C-1432-59C6FFB26DBC}"/>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23B277F-A0B9-F550-4EDE-C54549FB8BB4}"/>
              </a:ext>
            </a:extLst>
          </p:cNvPr>
          <p:cNvPicPr>
            <a:picLocks noChangeAspect="1"/>
          </p:cNvPicPr>
          <p:nvPr/>
        </p:nvPicPr>
        <p:blipFill>
          <a:blip r:embed="rId2"/>
          <a:srcRect t="45050" b="35853"/>
          <a:stretch/>
        </p:blipFill>
        <p:spPr>
          <a:xfrm>
            <a:off x="292216" y="696003"/>
            <a:ext cx="8596800" cy="1720410"/>
          </a:xfrm>
          <a:prstGeom prst="rect">
            <a:avLst/>
          </a:prstGeom>
        </p:spPr>
      </p:pic>
      <p:pic>
        <p:nvPicPr>
          <p:cNvPr id="17" name="図 16">
            <a:extLst>
              <a:ext uri="{FF2B5EF4-FFF2-40B4-BE49-F238E27FC236}">
                <a16:creationId xmlns:a16="http://schemas.microsoft.com/office/drawing/2014/main" id="{037C6254-2DD3-B193-43B5-B4E1CB4EE97D}"/>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8E78911F-32E3-A3CD-D245-D93151CC9BD6}"/>
              </a:ext>
            </a:extLst>
          </p:cNvPr>
          <p:cNvSpPr txBox="1"/>
          <p:nvPr/>
        </p:nvSpPr>
        <p:spPr>
          <a:xfrm>
            <a:off x="537494" y="2416413"/>
            <a:ext cx="5550040"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この厳しい制度の目的は、ドイツの環境を守ることです。</a:t>
            </a:r>
          </a:p>
        </p:txBody>
      </p:sp>
      <p:sp>
        <p:nvSpPr>
          <p:cNvPr id="2" name="正方形/長方形 1">
            <a:extLst>
              <a:ext uri="{FF2B5EF4-FFF2-40B4-BE49-F238E27FC236}">
                <a16:creationId xmlns:a16="http://schemas.microsoft.com/office/drawing/2014/main" id="{2D50E07A-A295-4E95-2EBB-01A3AC606305}"/>
              </a:ext>
            </a:extLst>
          </p:cNvPr>
          <p:cNvSpPr/>
          <p:nvPr/>
        </p:nvSpPr>
        <p:spPr>
          <a:xfrm>
            <a:off x="0" y="3166713"/>
            <a:ext cx="9144000" cy="3691288"/>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345C823-F2E4-E185-F002-BFA227522274}"/>
              </a:ext>
            </a:extLst>
          </p:cNvPr>
          <p:cNvSpPr txBox="1"/>
          <p:nvPr/>
        </p:nvSpPr>
        <p:spPr>
          <a:xfrm>
            <a:off x="537492" y="3429000"/>
            <a:ext cx="8351523"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of this strict system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「この厳しい制度の」という意味をもち、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purpose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Germany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「ドイツの」という意味をもち、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environment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spTree>
    <p:extLst>
      <p:ext uri="{BB962C8B-B14F-4D97-AF65-F5344CB8AC3E}">
        <p14:creationId xmlns:p14="http://schemas.microsoft.com/office/powerpoint/2010/main" val="273964279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A733-A7AA-2E81-1332-E1BFA880F2BC}"/>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1BB4A0A-4E95-AEF1-7F11-D04E74470AEA}"/>
              </a:ext>
            </a:extLst>
          </p:cNvPr>
          <p:cNvPicPr>
            <a:picLocks noChangeAspect="1"/>
          </p:cNvPicPr>
          <p:nvPr/>
        </p:nvPicPr>
        <p:blipFill>
          <a:blip r:embed="rId2"/>
          <a:srcRect t="68524" b="24145"/>
          <a:stretch/>
        </p:blipFill>
        <p:spPr>
          <a:xfrm>
            <a:off x="292216" y="1022217"/>
            <a:ext cx="8596800" cy="660400"/>
          </a:xfrm>
          <a:prstGeom prst="rect">
            <a:avLst/>
          </a:prstGeom>
        </p:spPr>
      </p:pic>
      <p:sp>
        <p:nvSpPr>
          <p:cNvPr id="15" name="正方形/長方形 14">
            <a:extLst>
              <a:ext uri="{FF2B5EF4-FFF2-40B4-BE49-F238E27FC236}">
                <a16:creationId xmlns:a16="http://schemas.microsoft.com/office/drawing/2014/main" id="{2AC3E923-0A22-28DF-D16F-945C0BA6E919}"/>
              </a:ext>
            </a:extLst>
          </p:cNvPr>
          <p:cNvSpPr/>
          <p:nvPr/>
        </p:nvSpPr>
        <p:spPr>
          <a:xfrm>
            <a:off x="0" y="2483788"/>
            <a:ext cx="9144000" cy="435844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3BD3FCC-FA28-1232-0986-0D6245521AB8}"/>
              </a:ext>
            </a:extLst>
          </p:cNvPr>
          <p:cNvSpPr txBox="1"/>
          <p:nvPr/>
        </p:nvSpPr>
        <p:spPr>
          <a:xfrm>
            <a:off x="537493" y="2732438"/>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fish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damage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environment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without knowledge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「知識なしに」という意味をもち、</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the environment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latin typeface="ＭＳ Ｐゴシック" panose="020B0600070205080204" pitchFamily="50" charset="-128"/>
                <a:ea typeface="ＭＳ Ｐゴシック" panose="020B0600070205080204" pitchFamily="50" charset="-128"/>
                <a:cs typeface="Z@R677.tmp" panose="020B0702020203020207" pitchFamily="50" charset="-128"/>
              </a:rPr>
              <a:t>To fish without knowledge </a:t>
            </a:r>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は「知識なしに釣りをすること」という意味で、</a:t>
            </a:r>
          </a:p>
          <a:p>
            <a:pPr algn="just"/>
            <a:r>
              <a:rPr kumimoji="1" lang="ja-JP" altLang="en-US" sz="2000" b="1" dirty="0">
                <a:latin typeface="ＭＳ Ｐゴシック" panose="020B0600070205080204" pitchFamily="50" charset="-128"/>
                <a:ea typeface="ＭＳ Ｐゴシック" panose="020B0600070205080204" pitchFamily="50" charset="-128"/>
                <a:cs typeface="Z@R677.tmp" panose="020B0702020203020207" pitchFamily="50" charset="-128"/>
              </a:rPr>
              <a:t>　　名詞として扱っています。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71F90265-A01D-1AF8-3087-AC6A9A0CAA66}"/>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6876EC61-3B27-05A5-EC0F-A5C259B44EE8}"/>
              </a:ext>
            </a:extLst>
          </p:cNvPr>
          <p:cNvSpPr txBox="1"/>
          <p:nvPr/>
        </p:nvSpPr>
        <p:spPr>
          <a:xfrm>
            <a:off x="537493" y="1858900"/>
            <a:ext cx="666763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知識なしで釣りをすることは環境に被害を与える可能性があります。</a:t>
            </a:r>
          </a:p>
        </p:txBody>
      </p:sp>
    </p:spTree>
    <p:extLst>
      <p:ext uri="{BB962C8B-B14F-4D97-AF65-F5344CB8AC3E}">
        <p14:creationId xmlns:p14="http://schemas.microsoft.com/office/powerpoint/2010/main" val="4055121125"/>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17124</TotalTime>
  <Words>981</Words>
  <Application>Microsoft Office PowerPoint</Application>
  <PresentationFormat>画面に合わせる (4:3)</PresentationFormat>
  <Paragraphs>93</Paragraphs>
  <Slides>13</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2127</cp:revision>
  <cp:lastPrinted>2016-06-23T16:36:17Z</cp:lastPrinted>
  <dcterms:created xsi:type="dcterms:W3CDTF">2016-05-30T03:13:09Z</dcterms:created>
  <dcterms:modified xsi:type="dcterms:W3CDTF">2025-11-25T10:36:53Z</dcterms:modified>
</cp:coreProperties>
</file>