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672" r:id="rId2"/>
    <p:sldId id="3695" r:id="rId3"/>
    <p:sldId id="4251" r:id="rId4"/>
    <p:sldId id="4256" r:id="rId5"/>
    <p:sldId id="4252" r:id="rId6"/>
    <p:sldId id="4257" r:id="rId7"/>
    <p:sldId id="4253" r:id="rId8"/>
    <p:sldId id="4254" r:id="rId9"/>
    <p:sldId id="4255" r:id="rId10"/>
    <p:sldId id="3661" r:id="rId11"/>
    <p:sldId id="3681"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43C8"/>
    <a:srgbClr val="005C2A"/>
    <a:srgbClr val="CC3399"/>
    <a:srgbClr val="00FF00"/>
    <a:srgbClr val="F8CBAD"/>
    <a:srgbClr val="FFFF8B"/>
    <a:srgbClr val="B4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9" autoAdjust="0"/>
    <p:restoredTop sz="94270" autoAdjust="0"/>
  </p:normalViewPr>
  <p:slideViewPr>
    <p:cSldViewPr snapToGrid="0">
      <p:cViewPr varScale="1">
        <p:scale>
          <a:sx n="113" d="100"/>
          <a:sy n="113" d="100"/>
        </p:scale>
        <p:origin x="1440"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2025/11/25</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2025/11/25</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DE379B1-AB84-5AAA-7A78-174E0E81359C}"/>
              </a:ext>
            </a:extLst>
          </p:cNvPr>
          <p:cNvPicPr>
            <a:picLocks noChangeAspect="1"/>
          </p:cNvPicPr>
          <p:nvPr/>
        </p:nvPicPr>
        <p:blipFill>
          <a:blip r:embed="rId4"/>
          <a:stretch>
            <a:fillRect/>
          </a:stretch>
        </p:blipFill>
        <p:spPr>
          <a:xfrm>
            <a:off x="1283607" y="32400"/>
            <a:ext cx="6576786" cy="6793200"/>
          </a:xfrm>
          <a:prstGeom prst="rect">
            <a:avLst/>
          </a:prstGeom>
        </p:spPr>
      </p:pic>
      <p:pic>
        <p:nvPicPr>
          <p:cNvPr id="7" name="AS_G3_10_09_reading_str">
            <a:hlinkClick r:id="" action="ppaction://media"/>
            <a:extLst>
              <a:ext uri="{FF2B5EF4-FFF2-40B4-BE49-F238E27FC236}">
                <a16:creationId xmlns:a16="http://schemas.microsoft.com/office/drawing/2014/main" id="{55AEB8B0-5BBB-1C70-53D2-5C60466154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55874" y="1247775"/>
            <a:ext cx="406400" cy="406400"/>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5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48D3-2994-BFF2-EA6C-E080242E83B6}"/>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E600A6AD-5EFE-9F3A-755F-C63113ABE120}"/>
              </a:ext>
            </a:extLst>
          </p:cNvPr>
          <p:cNvPicPr>
            <a:picLocks noChangeAspect="1"/>
          </p:cNvPicPr>
          <p:nvPr/>
        </p:nvPicPr>
        <p:blipFill>
          <a:blip r:embed="rId2"/>
          <a:srcRect b="81572"/>
          <a:stretch/>
        </p:blipFill>
        <p:spPr>
          <a:xfrm>
            <a:off x="292216" y="761775"/>
            <a:ext cx="8596800" cy="1636317"/>
          </a:xfrm>
          <a:prstGeom prst="rect">
            <a:avLst/>
          </a:prstGeom>
        </p:spPr>
      </p:pic>
      <p:sp>
        <p:nvSpPr>
          <p:cNvPr id="15" name="正方形/長方形 14">
            <a:extLst>
              <a:ext uri="{FF2B5EF4-FFF2-40B4-BE49-F238E27FC236}">
                <a16:creationId xmlns:a16="http://schemas.microsoft.com/office/drawing/2014/main" id="{222BBDD5-8708-F83C-0371-03771307D391}"/>
              </a:ext>
            </a:extLst>
          </p:cNvPr>
          <p:cNvSpPr/>
          <p:nvPr/>
        </p:nvSpPr>
        <p:spPr>
          <a:xfrm>
            <a:off x="0" y="2928288"/>
            <a:ext cx="9144000" cy="3929712"/>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D671A7F-E91C-7EAB-0F10-7615425D4378}"/>
              </a:ext>
            </a:extLst>
          </p:cNvPr>
          <p:cNvSpPr txBox="1"/>
          <p:nvPr/>
        </p:nvSpPr>
        <p:spPr>
          <a:xfrm>
            <a:off x="537493" y="3176938"/>
            <a:ext cx="8069014" cy="317009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Elephants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move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their ears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control their body temperature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「体温を調節するために」という意味で、副詞のはたらきです。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move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の目的を説明しています。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sometimes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「ときどき」という意味をもち、</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move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の頻度を説明しています。</a:t>
            </a:r>
          </a:p>
        </p:txBody>
      </p:sp>
      <p:pic>
        <p:nvPicPr>
          <p:cNvPr id="17" name="図 16">
            <a:extLst>
              <a:ext uri="{FF2B5EF4-FFF2-40B4-BE49-F238E27FC236}">
                <a16:creationId xmlns:a16="http://schemas.microsoft.com/office/drawing/2014/main" id="{3BBE59C6-9BC9-2A78-CF43-FA443CF3AEB8}"/>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B2D8B026-A105-31AD-3D56-65363503DBD0}"/>
              </a:ext>
            </a:extLst>
          </p:cNvPr>
          <p:cNvSpPr txBox="1"/>
          <p:nvPr/>
        </p:nvSpPr>
        <p:spPr>
          <a:xfrm>
            <a:off x="537494" y="2303400"/>
            <a:ext cx="61173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ゾウは体温を調節するためにときどき自分の耳を動かします。</a:t>
            </a:r>
          </a:p>
        </p:txBody>
      </p:sp>
    </p:spTree>
    <p:extLst>
      <p:ext uri="{BB962C8B-B14F-4D97-AF65-F5344CB8AC3E}">
        <p14:creationId xmlns:p14="http://schemas.microsoft.com/office/powerpoint/2010/main" val="8282460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0FB31-6390-457B-5AB5-CA419B58A8A7}"/>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95B1C352-C23E-67A5-FE35-73065BEB70A3}"/>
              </a:ext>
            </a:extLst>
          </p:cNvPr>
          <p:cNvPicPr>
            <a:picLocks noChangeAspect="1"/>
          </p:cNvPicPr>
          <p:nvPr/>
        </p:nvPicPr>
        <p:blipFill>
          <a:blip r:embed="rId2"/>
          <a:stretch>
            <a:fillRect/>
          </a:stretch>
        </p:blipFill>
        <p:spPr>
          <a:xfrm>
            <a:off x="292216" y="714736"/>
            <a:ext cx="8596105" cy="1889924"/>
          </a:xfrm>
          <a:prstGeom prst="rect">
            <a:avLst/>
          </a:prstGeom>
        </p:spPr>
      </p:pic>
      <p:sp>
        <p:nvSpPr>
          <p:cNvPr id="15" name="正方形/長方形 14">
            <a:extLst>
              <a:ext uri="{FF2B5EF4-FFF2-40B4-BE49-F238E27FC236}">
                <a16:creationId xmlns:a16="http://schemas.microsoft.com/office/drawing/2014/main" id="{B2DC6C09-8874-EE0D-79D3-E720980E3A37}"/>
              </a:ext>
            </a:extLst>
          </p:cNvPr>
          <p:cNvSpPr/>
          <p:nvPr/>
        </p:nvSpPr>
        <p:spPr>
          <a:xfrm>
            <a:off x="0" y="3144188"/>
            <a:ext cx="9144000" cy="3713812"/>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705CBF9-ECB1-811B-C74B-95DD55CAB4F9}"/>
              </a:ext>
            </a:extLst>
          </p:cNvPr>
          <p:cNvSpPr txBox="1"/>
          <p:nvPr/>
        </p:nvSpPr>
        <p:spPr>
          <a:xfrm>
            <a:off x="537493" y="3325241"/>
            <a:ext cx="8069014" cy="255454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この文は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つの節で構成され、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によって結ばれています。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1</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Their ears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have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rich network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of blood vessels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「血管の網（ネットワーク）」という意味をもち、</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rich network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8DFE98BE-D0BD-5E9B-2EEF-E25CDEA5F4C1}"/>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834EBD9B-C6FF-96A7-2DA9-CEB6A8E787C3}"/>
              </a:ext>
            </a:extLst>
          </p:cNvPr>
          <p:cNvSpPr txBox="1"/>
          <p:nvPr/>
        </p:nvSpPr>
        <p:spPr>
          <a:xfrm>
            <a:off x="537493" y="2560178"/>
            <a:ext cx="781910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彼らの耳には豊富な血管網があり、それが血液を冷やすことに役立っています。</a:t>
            </a:r>
          </a:p>
        </p:txBody>
      </p:sp>
    </p:spTree>
    <p:extLst>
      <p:ext uri="{BB962C8B-B14F-4D97-AF65-F5344CB8AC3E}">
        <p14:creationId xmlns:p14="http://schemas.microsoft.com/office/powerpoint/2010/main" val="15051811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5113-66E9-EE26-3DB3-2B708A15BDCE}"/>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1BFC3017-19F1-03DF-0969-4C564D4E3E14}"/>
              </a:ext>
            </a:extLst>
          </p:cNvPr>
          <p:cNvPicPr>
            <a:picLocks noChangeAspect="1"/>
          </p:cNvPicPr>
          <p:nvPr/>
        </p:nvPicPr>
        <p:blipFill>
          <a:blip r:embed="rId2"/>
          <a:stretch>
            <a:fillRect/>
          </a:stretch>
        </p:blipFill>
        <p:spPr>
          <a:xfrm>
            <a:off x="292216" y="714736"/>
            <a:ext cx="8596105" cy="1889924"/>
          </a:xfrm>
          <a:prstGeom prst="rect">
            <a:avLst/>
          </a:prstGeom>
        </p:spPr>
      </p:pic>
      <p:sp>
        <p:nvSpPr>
          <p:cNvPr id="15" name="正方形/長方形 14">
            <a:extLst>
              <a:ext uri="{FF2B5EF4-FFF2-40B4-BE49-F238E27FC236}">
                <a16:creationId xmlns:a16="http://schemas.microsoft.com/office/drawing/2014/main" id="{CC8ED03D-5705-55E4-5781-A9CB2E3600C3}"/>
              </a:ext>
            </a:extLst>
          </p:cNvPr>
          <p:cNvSpPr/>
          <p:nvPr/>
        </p:nvSpPr>
        <p:spPr>
          <a:xfrm>
            <a:off x="0" y="3144188"/>
            <a:ext cx="9144000" cy="3713812"/>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8B23ED0-5C24-DE86-F4D5-F51834D64620}"/>
              </a:ext>
            </a:extLst>
          </p:cNvPr>
          <p:cNvSpPr txBox="1"/>
          <p:nvPr/>
        </p:nvSpPr>
        <p:spPr>
          <a:xfrm>
            <a:off x="537493" y="3325241"/>
            <a:ext cx="8069014" cy="224676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第</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helps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cool the blood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cool the blood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は「血液を冷やすこと」という意味で、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名詞として扱っています。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rich network of blood vessels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を指しています。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A054FF68-3A5C-7AFD-A61E-38C79135618B}"/>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B6549E2E-8A67-2589-8FE1-9E793F512C8E}"/>
              </a:ext>
            </a:extLst>
          </p:cNvPr>
          <p:cNvSpPr txBox="1"/>
          <p:nvPr/>
        </p:nvSpPr>
        <p:spPr>
          <a:xfrm>
            <a:off x="537493" y="2560178"/>
            <a:ext cx="781910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彼らの耳には豊富な血管網があり、それが血液を冷やすことに役立っています。</a:t>
            </a:r>
          </a:p>
        </p:txBody>
      </p:sp>
    </p:spTree>
    <p:extLst>
      <p:ext uri="{BB962C8B-B14F-4D97-AF65-F5344CB8AC3E}">
        <p14:creationId xmlns:p14="http://schemas.microsoft.com/office/powerpoint/2010/main" val="11329044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4FE4-CF63-6707-A55F-DE7955FE95DC}"/>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DDC62509-C75F-8791-18E9-32F56D150BE2}"/>
              </a:ext>
            </a:extLst>
          </p:cNvPr>
          <p:cNvPicPr>
            <a:picLocks noChangeAspect="1"/>
          </p:cNvPicPr>
          <p:nvPr/>
        </p:nvPicPr>
        <p:blipFill>
          <a:blip r:embed="rId2"/>
          <a:stretch>
            <a:fillRect/>
          </a:stretch>
        </p:blipFill>
        <p:spPr>
          <a:xfrm>
            <a:off x="292216" y="602477"/>
            <a:ext cx="8596105" cy="1786283"/>
          </a:xfrm>
          <a:prstGeom prst="rect">
            <a:avLst/>
          </a:prstGeom>
        </p:spPr>
      </p:pic>
      <p:sp>
        <p:nvSpPr>
          <p:cNvPr id="15" name="正方形/長方形 14">
            <a:extLst>
              <a:ext uri="{FF2B5EF4-FFF2-40B4-BE49-F238E27FC236}">
                <a16:creationId xmlns:a16="http://schemas.microsoft.com/office/drawing/2014/main" id="{8AACFA91-3AEB-5DF8-525B-4EBD014CC5DE}"/>
              </a:ext>
            </a:extLst>
          </p:cNvPr>
          <p:cNvSpPr/>
          <p:nvPr/>
        </p:nvSpPr>
        <p:spPr>
          <a:xfrm>
            <a:off x="0" y="3010657"/>
            <a:ext cx="9144000" cy="3847344"/>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2801C2B-6DAB-6C56-5E9D-0A181E914459}"/>
              </a:ext>
            </a:extLst>
          </p:cNvPr>
          <p:cNvSpPr txBox="1"/>
          <p:nvPr/>
        </p:nvSpPr>
        <p:spPr>
          <a:xfrm>
            <a:off x="537493" y="3259307"/>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この文は、主節“</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usually sweat or breathe a lot”</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と</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従属節“</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When animals release body heat”</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つの部分からなる複文です。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主節は、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sweat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と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breathe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usually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「たいてい」という意味をもち、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sweat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と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breathe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の頻度を説明しています。</a:t>
            </a:r>
          </a:p>
        </p:txBody>
      </p:sp>
      <p:pic>
        <p:nvPicPr>
          <p:cNvPr id="17" name="図 16">
            <a:extLst>
              <a:ext uri="{FF2B5EF4-FFF2-40B4-BE49-F238E27FC236}">
                <a16:creationId xmlns:a16="http://schemas.microsoft.com/office/drawing/2014/main" id="{60945486-CC89-E916-D994-D151D3497D43}"/>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5A7A1E20-7A07-E41F-077E-EB640EB85380}"/>
              </a:ext>
            </a:extLst>
          </p:cNvPr>
          <p:cNvSpPr txBox="1"/>
          <p:nvPr/>
        </p:nvSpPr>
        <p:spPr>
          <a:xfrm>
            <a:off x="442243" y="2480258"/>
            <a:ext cx="8400835"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動物たちは体熱を放出するとき、たいていは汗をかいたりたくさん呼吸をしたりします。</a:t>
            </a:r>
          </a:p>
        </p:txBody>
      </p:sp>
    </p:spTree>
    <p:extLst>
      <p:ext uri="{BB962C8B-B14F-4D97-AF65-F5344CB8AC3E}">
        <p14:creationId xmlns:p14="http://schemas.microsoft.com/office/powerpoint/2010/main" val="22657826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3827-CDA9-5470-9DE8-BD5DAE124DC7}"/>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53C785D8-E498-B266-6A41-E816E20F7EA5}"/>
              </a:ext>
            </a:extLst>
          </p:cNvPr>
          <p:cNvPicPr>
            <a:picLocks noChangeAspect="1"/>
          </p:cNvPicPr>
          <p:nvPr/>
        </p:nvPicPr>
        <p:blipFill>
          <a:blip r:embed="rId2"/>
          <a:stretch>
            <a:fillRect/>
          </a:stretch>
        </p:blipFill>
        <p:spPr>
          <a:xfrm>
            <a:off x="292216" y="602477"/>
            <a:ext cx="8596105" cy="1786283"/>
          </a:xfrm>
          <a:prstGeom prst="rect">
            <a:avLst/>
          </a:prstGeom>
        </p:spPr>
      </p:pic>
      <p:sp>
        <p:nvSpPr>
          <p:cNvPr id="15" name="正方形/長方形 14">
            <a:extLst>
              <a:ext uri="{FF2B5EF4-FFF2-40B4-BE49-F238E27FC236}">
                <a16:creationId xmlns:a16="http://schemas.microsoft.com/office/drawing/2014/main" id="{E6CD7616-26CD-220F-34B2-B67D4644B6BD}"/>
              </a:ext>
            </a:extLst>
          </p:cNvPr>
          <p:cNvSpPr/>
          <p:nvPr/>
        </p:nvSpPr>
        <p:spPr>
          <a:xfrm>
            <a:off x="0" y="3010657"/>
            <a:ext cx="9144000" cy="3847344"/>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4FB22EB-3964-64E7-6481-055A0E116B81}"/>
              </a:ext>
            </a:extLst>
          </p:cNvPr>
          <p:cNvSpPr txBox="1"/>
          <p:nvPr/>
        </p:nvSpPr>
        <p:spPr>
          <a:xfrm>
            <a:off x="537493" y="3259307"/>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従属節は、</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animals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release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body heat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は、時間を表す接続詞で、「～するとき」という</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意味をもちます。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（時間を表す副詞節を導いています。）</a:t>
            </a:r>
          </a:p>
        </p:txBody>
      </p:sp>
      <p:pic>
        <p:nvPicPr>
          <p:cNvPr id="17" name="図 16">
            <a:extLst>
              <a:ext uri="{FF2B5EF4-FFF2-40B4-BE49-F238E27FC236}">
                <a16:creationId xmlns:a16="http://schemas.microsoft.com/office/drawing/2014/main" id="{4271DC20-4534-1A2A-8473-27928CF11E16}"/>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174D466B-7AFC-0B18-E32D-1B0E3407B560}"/>
              </a:ext>
            </a:extLst>
          </p:cNvPr>
          <p:cNvSpPr txBox="1"/>
          <p:nvPr/>
        </p:nvSpPr>
        <p:spPr>
          <a:xfrm>
            <a:off x="442243" y="2480258"/>
            <a:ext cx="8400835"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動物たちは体熱を放出するとき、たいていは汗をかいたりたくさん呼吸をしたりします。</a:t>
            </a:r>
          </a:p>
        </p:txBody>
      </p:sp>
    </p:spTree>
    <p:extLst>
      <p:ext uri="{BB962C8B-B14F-4D97-AF65-F5344CB8AC3E}">
        <p14:creationId xmlns:p14="http://schemas.microsoft.com/office/powerpoint/2010/main" val="256337388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9BED9-A3AC-090F-C7A7-5185C1CB4F8D}"/>
            </a:ext>
          </a:extLst>
        </p:cNvPr>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2F54B33C-63D2-BD68-E703-49F74B23CDA2}"/>
              </a:ext>
            </a:extLst>
          </p:cNvPr>
          <p:cNvSpPr/>
          <p:nvPr/>
        </p:nvSpPr>
        <p:spPr>
          <a:xfrm>
            <a:off x="0" y="2146899"/>
            <a:ext cx="9144000" cy="4711101"/>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5618047-C34F-6562-C6F7-7087200E0E47}"/>
              </a:ext>
            </a:extLst>
          </p:cNvPr>
          <p:cNvSpPr txBox="1"/>
          <p:nvPr/>
        </p:nvSpPr>
        <p:spPr>
          <a:xfrm>
            <a:off x="537493" y="2395549"/>
            <a:ext cx="8069014" cy="4093428"/>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elephants’ noses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long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は副詞です。「あまりにも～すぎる」という意味で、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形容詞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long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breathe well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は「じょうずに呼吸する」という意味で、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形容詞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long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を修飾し、「呼吸するには長すぎる」、</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「長すぎてじょうずに呼吸することができない」という意味です。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well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「じょうずに」という意味をもち、動詞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breathe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3455AA7B-2752-43A1-90EC-6E1C7C9BD56B}"/>
              </a:ext>
            </a:extLst>
          </p:cNvPr>
          <p:cNvPicPr>
            <a:picLocks noChangeAspect="1"/>
          </p:cNvPicPr>
          <p:nvPr/>
        </p:nvPicPr>
        <p:blipFill>
          <a:blip r:embed="rId2"/>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58462E53-E991-91D9-C938-7B2DF275B207}"/>
              </a:ext>
            </a:extLst>
          </p:cNvPr>
          <p:cNvSpPr txBox="1"/>
          <p:nvPr/>
        </p:nvSpPr>
        <p:spPr>
          <a:xfrm>
            <a:off x="537493" y="1615879"/>
            <a:ext cx="6501481"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しかし、ゾウの鼻は長すぎてじょうずに呼吸することができません。</a:t>
            </a:r>
          </a:p>
        </p:txBody>
      </p:sp>
      <p:pic>
        <p:nvPicPr>
          <p:cNvPr id="2" name="図 1">
            <a:extLst>
              <a:ext uri="{FF2B5EF4-FFF2-40B4-BE49-F238E27FC236}">
                <a16:creationId xmlns:a16="http://schemas.microsoft.com/office/drawing/2014/main" id="{ECA5EB6E-5A05-2103-AA81-D2B841D4C7CC}"/>
              </a:ext>
            </a:extLst>
          </p:cNvPr>
          <p:cNvPicPr>
            <a:picLocks noChangeAspect="1"/>
          </p:cNvPicPr>
          <p:nvPr/>
        </p:nvPicPr>
        <p:blipFill>
          <a:blip r:embed="rId3"/>
          <a:srcRect t="54453" b="34963"/>
          <a:stretch/>
        </p:blipFill>
        <p:spPr>
          <a:xfrm>
            <a:off x="292216" y="676079"/>
            <a:ext cx="8596800" cy="939800"/>
          </a:xfrm>
          <a:prstGeom prst="rect">
            <a:avLst/>
          </a:prstGeom>
        </p:spPr>
      </p:pic>
    </p:spTree>
    <p:extLst>
      <p:ext uri="{BB962C8B-B14F-4D97-AF65-F5344CB8AC3E}">
        <p14:creationId xmlns:p14="http://schemas.microsoft.com/office/powerpoint/2010/main" val="19378468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40769-7B43-6AA0-0CCA-6D90926BEEFB}"/>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A1D111F5-3C64-062F-F68C-7C6D8A01A258}"/>
              </a:ext>
            </a:extLst>
          </p:cNvPr>
          <p:cNvPicPr>
            <a:picLocks noChangeAspect="1"/>
          </p:cNvPicPr>
          <p:nvPr/>
        </p:nvPicPr>
        <p:blipFill>
          <a:blip r:embed="rId2"/>
          <a:srcRect t="66182" b="23616"/>
          <a:stretch/>
        </p:blipFill>
        <p:spPr>
          <a:xfrm>
            <a:off x="292216" y="814523"/>
            <a:ext cx="8596800" cy="905932"/>
          </a:xfrm>
          <a:prstGeom prst="rect">
            <a:avLst/>
          </a:prstGeom>
        </p:spPr>
      </p:pic>
      <p:sp>
        <p:nvSpPr>
          <p:cNvPr id="15" name="正方形/長方形 14">
            <a:extLst>
              <a:ext uri="{FF2B5EF4-FFF2-40B4-BE49-F238E27FC236}">
                <a16:creationId xmlns:a16="http://schemas.microsoft.com/office/drawing/2014/main" id="{A827ADA4-7598-8AE9-7B62-D2EBC9172B6B}"/>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BE556DB-5590-78AC-083F-A4BC4D21FA3C}"/>
              </a:ext>
            </a:extLst>
          </p:cNvPr>
          <p:cNvSpPr txBox="1"/>
          <p:nvPr/>
        </p:nvSpPr>
        <p:spPr>
          <a:xfrm>
            <a:off x="537493" y="2732438"/>
            <a:ext cx="8519880" cy="347787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their ears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big enough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　</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cool their large bodies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は「彼らの大きな体を冷やすのに」という意味で、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big enough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Luckily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「幸いにも」という意味をもち、文全体を修飾しています。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B8CCA21E-9B89-B35B-E73F-421004AB874F}"/>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9DD1AC61-D5A7-2D92-0FA8-EFD6E5F15A88}"/>
              </a:ext>
            </a:extLst>
          </p:cNvPr>
          <p:cNvSpPr txBox="1"/>
          <p:nvPr/>
        </p:nvSpPr>
        <p:spPr>
          <a:xfrm>
            <a:off x="537494" y="1858900"/>
            <a:ext cx="675865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幸いにも、彼らの耳はその大きな体を冷やすのに十分な大きさです。</a:t>
            </a:r>
          </a:p>
        </p:txBody>
      </p:sp>
    </p:spTree>
    <p:extLst>
      <p:ext uri="{BB962C8B-B14F-4D97-AF65-F5344CB8AC3E}">
        <p14:creationId xmlns:p14="http://schemas.microsoft.com/office/powerpoint/2010/main" val="249995390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B2C1-028E-C86D-7554-F1FFA30F4310}"/>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F11AE030-4BE4-C011-A446-5D7AD11272C4}"/>
              </a:ext>
            </a:extLst>
          </p:cNvPr>
          <p:cNvPicPr>
            <a:picLocks noChangeAspect="1"/>
          </p:cNvPicPr>
          <p:nvPr/>
        </p:nvPicPr>
        <p:blipFill>
          <a:blip r:embed="rId2"/>
          <a:srcRect t="77289" b="2974"/>
          <a:stretch/>
        </p:blipFill>
        <p:spPr>
          <a:xfrm>
            <a:off x="292216" y="674412"/>
            <a:ext cx="8596800" cy="1752599"/>
          </a:xfrm>
          <a:prstGeom prst="rect">
            <a:avLst/>
          </a:prstGeom>
        </p:spPr>
      </p:pic>
      <p:sp>
        <p:nvSpPr>
          <p:cNvPr id="15" name="正方形/長方形 14">
            <a:extLst>
              <a:ext uri="{FF2B5EF4-FFF2-40B4-BE49-F238E27FC236}">
                <a16:creationId xmlns:a16="http://schemas.microsoft.com/office/drawing/2014/main" id="{BB481D26-4907-7184-CD1C-7D87230D1857}"/>
              </a:ext>
            </a:extLst>
          </p:cNvPr>
          <p:cNvSpPr/>
          <p:nvPr/>
        </p:nvSpPr>
        <p:spPr>
          <a:xfrm>
            <a:off x="0" y="3070459"/>
            <a:ext cx="9144000" cy="3787541"/>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66B4679-90B1-D882-1D1D-66AA061CF79C}"/>
              </a:ext>
            </a:extLst>
          </p:cNvPr>
          <p:cNvSpPr txBox="1"/>
          <p:nvPr/>
        </p:nvSpPr>
        <p:spPr>
          <a:xfrm>
            <a:off x="537493" y="3357326"/>
            <a:ext cx="8069014" cy="317009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may be surprised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learn there is an important reason for that action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「その行動に対する重要な理由を知って」という意味で、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副詞のはたらきです。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may be surprised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for that action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「その行動に対する」という意味をもち、</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an important reason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BBC97A48-15C6-0BBF-71DC-B131C36A0D0D}"/>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07378F1D-5A79-FBAF-084F-B187159925D2}"/>
              </a:ext>
            </a:extLst>
          </p:cNvPr>
          <p:cNvSpPr txBox="1"/>
          <p:nvPr/>
        </p:nvSpPr>
        <p:spPr>
          <a:xfrm>
            <a:off x="537493" y="2427011"/>
            <a:ext cx="7072981"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あなたはその行動に重要な理由があることを知って驚くかもしれません。</a:t>
            </a:r>
          </a:p>
        </p:txBody>
      </p:sp>
    </p:spTree>
    <p:extLst>
      <p:ext uri="{BB962C8B-B14F-4D97-AF65-F5344CB8AC3E}">
        <p14:creationId xmlns:p14="http://schemas.microsoft.com/office/powerpoint/2010/main" val="1939133304"/>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17444</TotalTime>
  <Words>868</Words>
  <Application>Microsoft Office PowerPoint</Application>
  <PresentationFormat>画面に合わせる (4:3)</PresentationFormat>
  <Paragraphs>83</Paragraphs>
  <Slides>11</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2128</cp:revision>
  <cp:lastPrinted>2016-06-23T16:36:17Z</cp:lastPrinted>
  <dcterms:created xsi:type="dcterms:W3CDTF">2016-05-30T03:13:09Z</dcterms:created>
  <dcterms:modified xsi:type="dcterms:W3CDTF">2025-11-25T10:44:37Z</dcterms:modified>
</cp:coreProperties>
</file>