
<file path=[Content_Types].xml><?xml version="1.0" encoding="utf-8"?>
<Types xmlns="http://schemas.openxmlformats.org/package/2006/content-types">
  <Default Extension="jpeg" ContentType="image/jpeg"/>
  <Default Extension="mp3" ContentType="audio/m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13"/>
  </p:notesMasterIdLst>
  <p:handoutMasterIdLst>
    <p:handoutMasterId r:id="rId14"/>
  </p:handoutMasterIdLst>
  <p:sldIdLst>
    <p:sldId id="3672" r:id="rId2"/>
    <p:sldId id="3695" r:id="rId3"/>
    <p:sldId id="4237" r:id="rId4"/>
    <p:sldId id="4238" r:id="rId5"/>
    <p:sldId id="4243" r:id="rId6"/>
    <p:sldId id="4239" r:id="rId7"/>
    <p:sldId id="4240" r:id="rId8"/>
    <p:sldId id="4242" r:id="rId9"/>
    <p:sldId id="4241" r:id="rId10"/>
    <p:sldId id="3661" r:id="rId11"/>
    <p:sldId id="3681" r:id="rId12"/>
  </p:sldIdLst>
  <p:sldSz cx="9144000" cy="6858000" type="screen4x3"/>
  <p:notesSz cx="6797675" cy="9926638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F00FF"/>
    <a:srgbClr val="FF3399"/>
    <a:srgbClr val="0043C8"/>
    <a:srgbClr val="005C2A"/>
    <a:srgbClr val="CC3399"/>
    <a:srgbClr val="00FF00"/>
    <a:srgbClr val="F8CBAD"/>
    <a:srgbClr val="FFFF8B"/>
    <a:srgbClr val="B4FEB4"/>
    <a:srgbClr val="FFFF0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間スタイル 2 - アクセント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3793" autoAdjust="0"/>
    <p:restoredTop sz="94270" autoAdjust="0"/>
  </p:normalViewPr>
  <p:slideViewPr>
    <p:cSldViewPr snapToGrid="0">
      <p:cViewPr varScale="1">
        <p:scale>
          <a:sx n="113" d="100"/>
          <a:sy n="113" d="100"/>
        </p:scale>
        <p:origin x="1662" y="108"/>
      </p:cViewPr>
      <p:guideLst>
        <p:guide orient="horz" pos="2160"/>
        <p:guide pos="2880"/>
      </p:guideLst>
    </p:cSldViewPr>
  </p:slideViewPr>
  <p:notesTextViewPr>
    <p:cViewPr>
      <p:scale>
        <a:sx n="150" d="100"/>
        <a:sy n="15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notesMaster" Target="notesMasters/notesMaster1.xml"/><Relationship Id="rId18" Type="http://schemas.openxmlformats.org/officeDocument/2006/relationships/tableStyles" Target="tableStyle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theme" Target="theme/theme1.xml"/><Relationship Id="rId2" Type="http://schemas.openxmlformats.org/officeDocument/2006/relationships/slide" Target="slides/slide1.xml"/><Relationship Id="rId16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presProps" Target="presProps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handoutMaster" Target="handoutMasters/handoutMaster1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8056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2B1F34B9-0AC5-4E73-BF1F-21CCB564203A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4" name="フッター プレースホルダー 3"/>
          <p:cNvSpPr>
            <a:spLocks noGrp="1"/>
          </p:cNvSpPr>
          <p:nvPr>
            <p:ph type="ftr" sz="quarter" idx="2"/>
          </p:nvPr>
        </p:nvSpPr>
        <p:spPr>
          <a:xfrm>
            <a:off x="0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5" name="スライド番号プレースホルダー 4"/>
          <p:cNvSpPr>
            <a:spLocks noGrp="1"/>
          </p:cNvSpPr>
          <p:nvPr>
            <p:ph type="sldNum" sz="quarter" idx="3"/>
          </p:nvPr>
        </p:nvSpPr>
        <p:spPr>
          <a:xfrm>
            <a:off x="3850443" y="9428584"/>
            <a:ext cx="2945659" cy="498055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9E2676CF-156D-46B0-A308-5BE7C3EAC667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965149090"/>
      </p:ext>
    </p:extLst>
  </p:cSld>
  <p:clrMap bg1="lt1" tx1="dk1" bg2="lt2" tx2="dk2" accent1="accent1" accent2="accent2" accent3="accent3" accent4="accent4" accent5="accent5" accent6="accent6" hlink="hlink" folHlink="folHlink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ヘッダー プレースホルダー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3" name="日付プレースホルダー 2"/>
          <p:cNvSpPr>
            <a:spLocks noGrp="1"/>
          </p:cNvSpPr>
          <p:nvPr>
            <p:ph type="dt" idx="1"/>
          </p:nvPr>
        </p:nvSpPr>
        <p:spPr>
          <a:xfrm>
            <a:off x="3851002" y="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/>
          <a:lstStyle>
            <a:lvl1pPr algn="r">
              <a:defRPr sz="1200"/>
            </a:lvl1pPr>
          </a:lstStyle>
          <a:p>
            <a:fld id="{594C8D1A-E903-4CC0-AEC9-4041A386BBE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4" name="スライド イメージ プレースホルダー 3"/>
          <p:cNvSpPr>
            <a:spLocks noGrp="1" noRot="1" noChangeAspect="1"/>
          </p:cNvSpPr>
          <p:nvPr>
            <p:ph type="sldImg" idx="2"/>
          </p:nvPr>
        </p:nvSpPr>
        <p:spPr>
          <a:xfrm>
            <a:off x="1165225" y="1239838"/>
            <a:ext cx="4467225" cy="3351212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2034" tIns="46017" rIns="92034" bIns="46017" rtlCol="0" anchor="ctr"/>
          <a:lstStyle/>
          <a:p>
            <a:endParaRPr lang="ja-JP" altLang="en-US"/>
          </a:p>
        </p:txBody>
      </p:sp>
      <p:sp>
        <p:nvSpPr>
          <p:cNvPr id="5" name="ノート プレースホルダー 4"/>
          <p:cNvSpPr>
            <a:spLocks noGrp="1"/>
          </p:cNvSpPr>
          <p:nvPr>
            <p:ph type="body" sz="quarter" idx="3"/>
          </p:nvPr>
        </p:nvSpPr>
        <p:spPr>
          <a:xfrm>
            <a:off x="680249" y="4777365"/>
            <a:ext cx="5437179" cy="3909042"/>
          </a:xfrm>
          <a:prstGeom prst="rect">
            <a:avLst/>
          </a:prstGeom>
        </p:spPr>
        <p:txBody>
          <a:bodyPr vert="horz" lIns="92034" tIns="46017" rIns="92034" bIns="46017" rtlCol="0"/>
          <a:lstStyle/>
          <a:p>
            <a:pPr lvl="0"/>
            <a:r>
              <a:rPr kumimoji="1" lang="ja-JP" altLang="en-US"/>
              <a:t>マスター テキストの書式設定</a:t>
            </a:r>
          </a:p>
          <a:p>
            <a:pPr lvl="1"/>
            <a:r>
              <a:rPr kumimoji="1" lang="ja-JP" altLang="en-US"/>
              <a:t>第 </a:t>
            </a:r>
            <a:r>
              <a:rPr kumimoji="1" lang="en-US" altLang="ja-JP"/>
              <a:t>2 </a:t>
            </a:r>
            <a:r>
              <a:rPr kumimoji="1" lang="ja-JP" altLang="en-US"/>
              <a:t>レベル</a:t>
            </a:r>
          </a:p>
          <a:p>
            <a:pPr lvl="2"/>
            <a:r>
              <a:rPr kumimoji="1" lang="ja-JP" altLang="en-US"/>
              <a:t>第 </a:t>
            </a:r>
            <a:r>
              <a:rPr kumimoji="1" lang="en-US" altLang="ja-JP"/>
              <a:t>3 </a:t>
            </a:r>
            <a:r>
              <a:rPr kumimoji="1" lang="ja-JP" altLang="en-US"/>
              <a:t>レベル</a:t>
            </a:r>
          </a:p>
          <a:p>
            <a:pPr lvl="3"/>
            <a:r>
              <a:rPr kumimoji="1" lang="ja-JP" altLang="en-US"/>
              <a:t>第 </a:t>
            </a:r>
            <a:r>
              <a:rPr kumimoji="1" lang="en-US" altLang="ja-JP"/>
              <a:t>4 </a:t>
            </a:r>
            <a:r>
              <a:rPr kumimoji="1" lang="ja-JP" altLang="en-US"/>
              <a:t>レベル</a:t>
            </a:r>
          </a:p>
          <a:p>
            <a:pPr lvl="4"/>
            <a:r>
              <a:rPr kumimoji="1" lang="ja-JP" altLang="en-US"/>
              <a:t>第 </a:t>
            </a:r>
            <a:r>
              <a:rPr kumimoji="1" lang="en-US" altLang="ja-JP"/>
              <a:t>5 </a:t>
            </a:r>
            <a:r>
              <a:rPr kumimoji="1" lang="ja-JP" altLang="en-US"/>
              <a:t>レベル</a:t>
            </a:r>
          </a:p>
        </p:txBody>
      </p:sp>
      <p:sp>
        <p:nvSpPr>
          <p:cNvPr id="6" name="フッター プレースホルダー 5"/>
          <p:cNvSpPr>
            <a:spLocks noGrp="1"/>
          </p:cNvSpPr>
          <p:nvPr>
            <p:ph type="ftr" sz="quarter" idx="4"/>
          </p:nvPr>
        </p:nvSpPr>
        <p:spPr>
          <a:xfrm>
            <a:off x="0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l">
              <a:defRPr sz="1200"/>
            </a:lvl1pPr>
          </a:lstStyle>
          <a:p>
            <a:endParaRPr kumimoji="1" lang="ja-JP" altLang="en-US"/>
          </a:p>
        </p:txBody>
      </p:sp>
      <p:sp>
        <p:nvSpPr>
          <p:cNvPr id="7" name="スライド番号プレースホルダー 6"/>
          <p:cNvSpPr>
            <a:spLocks noGrp="1"/>
          </p:cNvSpPr>
          <p:nvPr>
            <p:ph type="sldNum" sz="quarter" idx="5"/>
          </p:nvPr>
        </p:nvSpPr>
        <p:spPr>
          <a:xfrm>
            <a:off x="3851002" y="9428630"/>
            <a:ext cx="2945072" cy="498008"/>
          </a:xfrm>
          <a:prstGeom prst="rect">
            <a:avLst/>
          </a:prstGeom>
        </p:spPr>
        <p:txBody>
          <a:bodyPr vert="horz" lIns="92034" tIns="46017" rIns="92034" bIns="46017" rtlCol="0" anchor="b"/>
          <a:lstStyle>
            <a:lvl1pPr algn="r">
              <a:defRPr sz="1200"/>
            </a:lvl1pPr>
          </a:lstStyle>
          <a:p>
            <a:fld id="{EE94831B-95E8-4741-AC9E-FAE0388C9AD4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76092982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kumimoji="1"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タイトル スライド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1122363"/>
            <a:ext cx="77724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143000" y="3602038"/>
            <a:ext cx="6858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ja-JP" altLang="en-US"/>
              <a:t>マスター サブタイトルの書式設定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55752668"/>
      </p:ext>
    </p:extLst>
  </p:cSld>
  <p:clrMapOvr>
    <a:masterClrMapping/>
  </p:clrMapOvr>
  <p:transition spd="slow">
    <p:push dir="u"/>
  </p:transition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タイトルと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417482685"/>
      </p:ext>
    </p:extLst>
  </p:cSld>
  <p:clrMapOvr>
    <a:masterClrMapping/>
  </p:clrMapOvr>
  <p:transition spd="slow">
    <p:push dir="u"/>
  </p:transition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セクション見出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3888" y="1709739"/>
            <a:ext cx="78867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3888" y="4589464"/>
            <a:ext cx="78867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631753082"/>
      </p:ext>
    </p:extLst>
  </p:cSld>
  <p:clrMapOvr>
    <a:masterClrMapping/>
  </p:clrMapOvr>
  <p:transition spd="slow">
    <p:push dir="u"/>
  </p:transition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2 つの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6286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29150" y="1825625"/>
            <a:ext cx="3886200" cy="435133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9957111"/>
      </p:ext>
    </p:extLst>
  </p:cSld>
  <p:clrMapOvr>
    <a:masterClrMapping/>
  </p:clrMapOvr>
  <p:transition spd="slow">
    <p:push dir="u"/>
  </p:transition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365126"/>
            <a:ext cx="7886700" cy="1325563"/>
          </a:xfrm>
        </p:spPr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9842" y="1681163"/>
            <a:ext cx="3868340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29842" y="2505075"/>
            <a:ext cx="3868340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29150" y="1681163"/>
            <a:ext cx="3887391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29150" y="2505075"/>
            <a:ext cx="3887391" cy="3684588"/>
          </a:xfrm>
        </p:spPr>
        <p:txBody>
          <a:bodyPr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019854406"/>
      </p:ext>
    </p:extLst>
  </p:cSld>
  <p:clrMapOvr>
    <a:masterClrMapping/>
  </p:clrMapOvr>
  <p:transition spd="slow">
    <p:push dir="u"/>
  </p:transition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タイトルのみ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307942285"/>
      </p:ext>
    </p:extLst>
  </p:cSld>
  <p:clrMapOvr>
    <a:masterClrMapping/>
  </p:clrMapOvr>
  <p:transition spd="slow">
    <p:push dir="u"/>
  </p:transition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白紙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68361322"/>
      </p:ext>
    </p:extLst>
  </p:cSld>
  <p:clrMapOvr>
    <a:masterClrMapping/>
  </p:clrMapOvr>
  <p:transition spd="slow">
    <p:push dir="u"/>
  </p:transition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タイトル付きの&#10;コンテンツ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87391" y="987426"/>
            <a:ext cx="462915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410037060"/>
      </p:ext>
    </p:extLst>
  </p:cSld>
  <p:clrMapOvr>
    <a:masterClrMapping/>
  </p:clrMapOvr>
  <p:transition spd="slow">
    <p:push dir="u"/>
  </p:transition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タイトル付きの図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9841" y="457200"/>
            <a:ext cx="2949178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3887391" y="987426"/>
            <a:ext cx="462915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ja-JP" altLang="en-US"/>
              <a:t>図を追加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629841" y="2057400"/>
            <a:ext cx="2949178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ja-JP" altLang="en-US"/>
              <a:t>マスター テキストの書式設定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515527187"/>
      </p:ext>
    </p:extLst>
  </p:cSld>
  <p:clrMapOvr>
    <a:masterClrMapping/>
  </p:clrMapOvr>
  <p:transition spd="slow">
    <p:push dir="u"/>
  </p:transition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2332317179"/>
      </p:ext>
    </p:extLst>
  </p:cSld>
  <p:clrMapOvr>
    <a:masterClrMapping/>
  </p:clrMapOvr>
  <p:transition spd="slow">
    <p:push dir="u"/>
  </p:transition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縦書きタイトルと&#10;縦書きテキスト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543675" y="365125"/>
            <a:ext cx="1971675" cy="5811838"/>
          </a:xfrm>
        </p:spPr>
        <p:txBody>
          <a:bodyPr vert="eaVert"/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628650" y="365125"/>
            <a:ext cx="5800725" cy="5811838"/>
          </a:xfrm>
        </p:spPr>
        <p:txBody>
          <a:bodyPr vert="eaVert"/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579450813"/>
      </p:ext>
    </p:extLst>
  </p:cSld>
  <p:clrMapOvr>
    <a:masterClrMapping/>
  </p:clrMapOvr>
  <p:transition spd="slow">
    <p:push dir="u"/>
  </p:transition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6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ja-JP" altLang="en-US"/>
              <a:t>マスター タイトルの書式設定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ja-JP" altLang="en-US"/>
              <a:t>マスター テキストの書式設定</a:t>
            </a:r>
          </a:p>
          <a:p>
            <a:pPr lvl="1"/>
            <a:r>
              <a:rPr lang="ja-JP" altLang="en-US"/>
              <a:t>第 </a:t>
            </a:r>
            <a:r>
              <a:rPr lang="en-US" altLang="ja-JP"/>
              <a:t>2 </a:t>
            </a:r>
            <a:r>
              <a:rPr lang="ja-JP" altLang="en-US"/>
              <a:t>レベル</a:t>
            </a:r>
          </a:p>
          <a:p>
            <a:pPr lvl="2"/>
            <a:r>
              <a:rPr lang="ja-JP" altLang="en-US"/>
              <a:t>第 </a:t>
            </a:r>
            <a:r>
              <a:rPr lang="en-US" altLang="ja-JP"/>
              <a:t>3 </a:t>
            </a:r>
            <a:r>
              <a:rPr lang="ja-JP" altLang="en-US"/>
              <a:t>レベル</a:t>
            </a:r>
          </a:p>
          <a:p>
            <a:pPr lvl="3"/>
            <a:r>
              <a:rPr lang="ja-JP" altLang="en-US"/>
              <a:t>第 </a:t>
            </a:r>
            <a:r>
              <a:rPr lang="en-US" altLang="ja-JP"/>
              <a:t>4 </a:t>
            </a:r>
            <a:r>
              <a:rPr lang="ja-JP" altLang="en-US"/>
              <a:t>レベル</a:t>
            </a:r>
          </a:p>
          <a:p>
            <a:pPr lvl="4"/>
            <a:r>
              <a:rPr lang="ja-JP" altLang="en-US"/>
              <a:t>第 </a:t>
            </a:r>
            <a:r>
              <a:rPr lang="en-US" altLang="ja-JP"/>
              <a:t>5 </a:t>
            </a:r>
            <a:r>
              <a:rPr lang="ja-JP" altLang="en-US"/>
              <a:t>レベル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481BB68-B616-4D86-9C97-9FCD2C2CF585}" type="datetimeFigureOut">
              <a:rPr kumimoji="1" lang="ja-JP" altLang="en-US" smtClean="0"/>
              <a:t>2025/12/17</a:t>
            </a:fld>
            <a:endParaRPr kumimoji="1" lang="ja-JP" alt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1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kumimoji="1" lang="ja-JP" alt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1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95E725A-AB95-4751-B3B4-75D93484A166}" type="slidenum">
              <a:rPr kumimoji="1" lang="ja-JP" altLang="en-US" smtClean="0"/>
              <a:t>‹#›</a:t>
            </a:fld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319440939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</p:sldLayoutIdLst>
  <p:transition spd="slow">
    <p:push dir="u"/>
  </p:transition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kumimoji="1"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kumimoji="1"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kumimoji="1"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audio" Target="../media/media1.mp3"/><Relationship Id="rId1" Type="http://schemas.microsoft.com/office/2007/relationships/media" Target="../media/media1.mp3"/><Relationship Id="rId5" Type="http://schemas.openxmlformats.org/officeDocument/2006/relationships/image" Target="../media/image3.png"/><Relationship Id="rId4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C262E754-2A77-2F41-5116-DD89B5631FC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0648F03B-C962-3D60-4677-0FF25B9F9A28}"/>
              </a:ext>
            </a:extLst>
          </p:cNvPr>
          <p:cNvSpPr txBox="1"/>
          <p:nvPr/>
        </p:nvSpPr>
        <p:spPr>
          <a:xfrm>
            <a:off x="446847" y="2037213"/>
            <a:ext cx="844080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構造を確認しましょう。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3DD9FE13-4172-2969-BAB2-3609D3A1F728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602498486"/>
      </p:ext>
    </p:extLst>
  </p:cSld>
  <p:clrMapOvr>
    <a:masterClrMapping/>
  </p:clrMapOvr>
  <p:transition spd="slow">
    <p:push dir="u"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DC248D3-2994-BFF2-EA6C-E080242E83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40E45DF4-73AA-A5AB-EB08-2ACD186C5994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b="78916"/>
          <a:stretch/>
        </p:blipFill>
        <p:spPr>
          <a:xfrm>
            <a:off x="292216" y="646417"/>
            <a:ext cx="8596800" cy="1892434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222BBDD5-8708-F83C-0371-03771307D391}"/>
              </a:ext>
            </a:extLst>
          </p:cNvPr>
          <p:cNvSpPr/>
          <p:nvPr/>
        </p:nvSpPr>
        <p:spPr>
          <a:xfrm>
            <a:off x="0" y="3040209"/>
            <a:ext cx="9144000" cy="3817791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BD671A7F-E91C-7EAB-0F10-7615425D4378}"/>
              </a:ext>
            </a:extLst>
          </p:cNvPr>
          <p:cNvSpPr txBox="1"/>
          <p:nvPr/>
        </p:nvSpPr>
        <p:spPr>
          <a:xfrm>
            <a:off x="537493" y="2996148"/>
            <a:ext cx="8069014" cy="37856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Last weekend I visited my grandmother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I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visited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（動詞）、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my grandmother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（目的語）です。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Last weekend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は修飾語で副詞のはたらきです。</a:t>
            </a: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　 「先週末に」という時を説明しています。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because I wanted her to teach cooking to me. 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wanted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her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　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teach cooking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は「料理を教えること」という意味で、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名詞として扱っています。意味上の主語は、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her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me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「私に」という意味をもち、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teach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because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は、前の文の理由を示すために使われています。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3BBE59C6-9BC9-2A78-CF43-FA443CF3AEB8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B2D8B026-A105-31AD-3D56-65363503DBD0}"/>
              </a:ext>
            </a:extLst>
          </p:cNvPr>
          <p:cNvSpPr txBox="1"/>
          <p:nvPr/>
        </p:nvSpPr>
        <p:spPr>
          <a:xfrm>
            <a:off x="537494" y="2532000"/>
            <a:ext cx="77683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ぼくは祖母に料理を教えてほしかったので、この前の週末に彼女を訪ねました。</a:t>
            </a:r>
          </a:p>
        </p:txBody>
      </p:sp>
    </p:spTree>
    <p:extLst>
      <p:ext uri="{BB962C8B-B14F-4D97-AF65-F5344CB8AC3E}">
        <p14:creationId xmlns:p14="http://schemas.microsoft.com/office/powerpoint/2010/main" val="828246063"/>
      </p:ext>
    </p:extLst>
  </p:cSld>
  <p:clrMapOvr>
    <a:masterClrMapping/>
  </p:clrMapOvr>
  <p:transition spd="slow">
    <p:push dir="u"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9E87F14-BE84-4561-BCF0-FBE957F8960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図 1">
            <a:extLst>
              <a:ext uri="{FF2B5EF4-FFF2-40B4-BE49-F238E27FC236}">
                <a16:creationId xmlns:a16="http://schemas.microsoft.com/office/drawing/2014/main" id="{696BF0D5-F39B-AAAD-3A50-7F1907F6588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22215" b="69437"/>
          <a:stretch/>
        </p:blipFill>
        <p:spPr>
          <a:xfrm>
            <a:off x="292216" y="971416"/>
            <a:ext cx="8596800" cy="749300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BD668443-2204-F980-E16C-CD7DB070543C}"/>
              </a:ext>
            </a:extLst>
          </p:cNvPr>
          <p:cNvSpPr/>
          <p:nvPr/>
        </p:nvSpPr>
        <p:spPr>
          <a:xfrm>
            <a:off x="0" y="2483788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5F6AF8DA-C51B-EBB7-24C9-4D9B1A4182CB}"/>
              </a:ext>
            </a:extLst>
          </p:cNvPr>
          <p:cNvSpPr txBox="1"/>
          <p:nvPr/>
        </p:nvSpPr>
        <p:spPr>
          <a:xfrm>
            <a:off x="537493" y="2732438"/>
            <a:ext cx="8069014" cy="378565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wanted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make dinner for my mother on her birthday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make dinner for my mother on her birthday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は「母の誕生日に彼女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に夕食を作ること」という意味で、名詞として扱っています。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for my mother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「母のために」という意味をもち、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make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  <a:p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on her birthday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「母の誕生日に」という意味をもち、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make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1E2E4ABB-A9E4-E936-A004-057E4AACCCF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0889DBCA-B843-FF81-302D-7E6E4B5AD76F}"/>
              </a:ext>
            </a:extLst>
          </p:cNvPr>
          <p:cNvSpPr txBox="1"/>
          <p:nvPr/>
        </p:nvSpPr>
        <p:spPr>
          <a:xfrm>
            <a:off x="537494" y="1858900"/>
            <a:ext cx="62316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ぼくは、ぼくの母の誕生日に彼女に夕食を作りたかったのです。</a:t>
            </a:r>
          </a:p>
        </p:txBody>
      </p:sp>
    </p:spTree>
    <p:extLst>
      <p:ext uri="{BB962C8B-B14F-4D97-AF65-F5344CB8AC3E}">
        <p14:creationId xmlns:p14="http://schemas.microsoft.com/office/powerpoint/2010/main" val="1235605336"/>
      </p:ext>
    </p:extLst>
  </p:cSld>
  <p:clrMapOvr>
    <a:masterClrMapping/>
  </p:clrMapOvr>
  <p:transition spd="slow">
    <p:push dir="u"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42892CF0-54F1-6C1A-6A49-A8865618F6E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4D7073F7-D9C4-CDD1-32A9-8DACA6D66452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3339" b="47277"/>
          <a:stretch/>
        </p:blipFill>
        <p:spPr>
          <a:xfrm>
            <a:off x="292216" y="709984"/>
            <a:ext cx="8596800" cy="1739899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A0BF5908-BBE9-E480-6BD5-9C92B4B218D5}"/>
              </a:ext>
            </a:extLst>
          </p:cNvPr>
          <p:cNvSpPr/>
          <p:nvPr/>
        </p:nvSpPr>
        <p:spPr>
          <a:xfrm>
            <a:off x="0" y="3201771"/>
            <a:ext cx="9144000" cy="3656229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2120DEB2-3073-D3F6-D81A-59C0A6B7E03D}"/>
              </a:ext>
            </a:extLst>
          </p:cNvPr>
          <p:cNvSpPr txBox="1"/>
          <p:nvPr/>
        </p:nvSpPr>
        <p:spPr>
          <a:xfrm>
            <a:off x="537492" y="3450421"/>
            <a:ext cx="8400835" cy="286232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①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My grandmother said,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My grandmother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said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（動詞）です。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endParaRPr lang="ja-JP" altLang="en-US" sz="2000" b="1" dirty="0">
              <a:latin typeface="ＭＳ Ｐ明朝" panose="02020600040205080304" pitchFamily="18" charset="-128"/>
              <a:ea typeface="ＭＳ Ｐ明朝" panose="02020600040205080304" pitchFamily="18" charset="-128"/>
            </a:endParaRPr>
          </a:p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②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Kenta, your mother likes beef stew very much,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your mother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（主語）、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 likes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V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（動詞）、 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　　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beef stew 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が</a:t>
            </a:r>
            <a:r>
              <a:rPr lang="en-US" altLang="ja-JP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O</a:t>
            </a:r>
            <a:r>
              <a:rPr lang="ja-JP" altLang="en-US" sz="2000" b="1" dirty="0"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（目的語）です。</a:t>
            </a:r>
            <a:endParaRPr lang="en-US" altLang="ja-JP" sz="2000" b="1" dirty="0">
              <a:latin typeface="ＭＳ Ｐゴシック" panose="020B0600070205080204" pitchFamily="50" charset="-128"/>
              <a:ea typeface="ＭＳ Ｐゴシック" panose="020B0600070205080204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very much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「とても」という意味をもち、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likes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Kenta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は名前を呼びかけています。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E1F6F64C-1980-00D5-99B0-CB849B8F2CB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28B836C-9C52-D6C8-C2FF-5A39852BAB7D}"/>
              </a:ext>
            </a:extLst>
          </p:cNvPr>
          <p:cNvSpPr txBox="1"/>
          <p:nvPr/>
        </p:nvSpPr>
        <p:spPr>
          <a:xfrm>
            <a:off x="537494" y="2449883"/>
            <a:ext cx="8314290" cy="646331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祖母は「ケンタ、あなたのお母さんはビーフシチューがとても好きなの、だからそれを彼女に作ってあげるべきよ。」と言いました。</a:t>
            </a:r>
          </a:p>
        </p:txBody>
      </p:sp>
    </p:spTree>
    <p:extLst>
      <p:ext uri="{BB962C8B-B14F-4D97-AF65-F5344CB8AC3E}">
        <p14:creationId xmlns:p14="http://schemas.microsoft.com/office/powerpoint/2010/main" val="927149285"/>
      </p:ext>
    </p:extLst>
  </p:cSld>
  <p:clrMapOvr>
    <a:masterClrMapping/>
  </p:clrMapOvr>
  <p:transition spd="slow">
    <p:push dir="u"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43B690D-6595-AA51-3D41-69A6974969B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CE6D5CDE-40D1-A515-3019-E9E92712400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33339" b="47277"/>
          <a:stretch/>
        </p:blipFill>
        <p:spPr>
          <a:xfrm>
            <a:off x="292216" y="709984"/>
            <a:ext cx="8596800" cy="1739899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3E4C7E30-635D-A80D-BE62-53A823D34074}"/>
              </a:ext>
            </a:extLst>
          </p:cNvPr>
          <p:cNvSpPr/>
          <p:nvPr/>
        </p:nvSpPr>
        <p:spPr>
          <a:xfrm>
            <a:off x="0" y="3201771"/>
            <a:ext cx="9144000" cy="3656229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61DB65BF-B859-8278-418E-3B532F416618}"/>
              </a:ext>
            </a:extLst>
          </p:cNvPr>
          <p:cNvSpPr txBox="1"/>
          <p:nvPr/>
        </p:nvSpPr>
        <p:spPr>
          <a:xfrm>
            <a:off x="537492" y="3450421"/>
            <a:ext cx="8400835" cy="224676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r>
              <a:rPr lang="ja-JP" altLang="en-US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③ </a:t>
            </a:r>
            <a:r>
              <a:rPr lang="en-US" altLang="ja-JP" sz="2000" b="1" u="sng" dirty="0">
                <a:solidFill>
                  <a:srgbClr val="0043C8"/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</a:rPr>
              <a:t>so you should cook it for her. 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so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2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つの文をつなぎ、前の内容を受けて、その結果こうなるという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意味を表しています。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you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should cook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　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beef stew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を指しています。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for her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「彼女（お母さん）のために」という意味をもち、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teach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7EA88ACE-F587-0AC3-F9D4-3D2AE6E3A72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3A83C09C-1F78-E661-467B-B026936153D4}"/>
              </a:ext>
            </a:extLst>
          </p:cNvPr>
          <p:cNvSpPr txBox="1"/>
          <p:nvPr/>
        </p:nvSpPr>
        <p:spPr>
          <a:xfrm>
            <a:off x="537494" y="2449883"/>
            <a:ext cx="8314290" cy="646331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祖母は「ケンタ、あなたのお母さんはビーフシチューがとても好きなの、だからそれを彼女に作ってあげるべきよ。」と言いました。</a:t>
            </a:r>
          </a:p>
        </p:txBody>
      </p:sp>
    </p:spTree>
    <p:extLst>
      <p:ext uri="{BB962C8B-B14F-4D97-AF65-F5344CB8AC3E}">
        <p14:creationId xmlns:p14="http://schemas.microsoft.com/office/powerpoint/2010/main" val="4121621411"/>
      </p:ext>
    </p:extLst>
  </p:cSld>
  <p:clrMapOvr>
    <a:masterClrMapping/>
  </p:clrMapOvr>
  <p:transition spd="med">
    <p:pull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E98AB79-5F2B-85BB-1FFC-659289F0A51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2BE819A2-69F7-6069-D1CC-B5A25046876B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55838" b="35814"/>
          <a:stretch/>
        </p:blipFill>
        <p:spPr>
          <a:xfrm>
            <a:off x="292216" y="854045"/>
            <a:ext cx="8596800" cy="749299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4BC9B36B-D732-2D6F-5B87-434DA84A917E}"/>
              </a:ext>
            </a:extLst>
          </p:cNvPr>
          <p:cNvSpPr/>
          <p:nvPr/>
        </p:nvSpPr>
        <p:spPr>
          <a:xfrm>
            <a:off x="0" y="2483788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AA012F0C-22B1-1D63-C88B-4AE8365E009C}"/>
              </a:ext>
            </a:extLst>
          </p:cNvPr>
          <p:cNvSpPr txBox="1"/>
          <p:nvPr/>
        </p:nvSpPr>
        <p:spPr>
          <a:xfrm>
            <a:off x="537493" y="2732438"/>
            <a:ext cx="8069014" cy="2554545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learned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  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how to cook it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how to cook it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は「どのようにそれを料理するか（＝作り方）」という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意味で、名詞として扱っています。</a:t>
            </a: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from my grandmother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「祖母から」という意味をもち、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learned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13E38877-3C6B-5194-FD22-3C0FC55B60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A7495858-22C7-3051-D666-E1B5360B82C0}"/>
              </a:ext>
            </a:extLst>
          </p:cNvPr>
          <p:cNvSpPr txBox="1"/>
          <p:nvPr/>
        </p:nvSpPr>
        <p:spPr>
          <a:xfrm>
            <a:off x="537494" y="1858900"/>
            <a:ext cx="40345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ぼくは祖母からその作り方を学びました。</a:t>
            </a:r>
          </a:p>
        </p:txBody>
      </p:sp>
    </p:spTree>
    <p:extLst>
      <p:ext uri="{BB962C8B-B14F-4D97-AF65-F5344CB8AC3E}">
        <p14:creationId xmlns:p14="http://schemas.microsoft.com/office/powerpoint/2010/main" val="2730711731"/>
      </p:ext>
    </p:extLst>
  </p:cSld>
  <p:clrMapOvr>
    <a:masterClrMapping/>
  </p:clrMapOvr>
  <p:transition spd="slow">
    <p:push dir="u"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65386A8-F659-B623-197E-4FEF6BCCF10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BBBE9EA7-8A88-FB4B-4959-C1DC01C6DE2A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67155" b="24780"/>
          <a:stretch/>
        </p:blipFill>
        <p:spPr>
          <a:xfrm>
            <a:off x="292216" y="1022216"/>
            <a:ext cx="8596800" cy="723899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4B8C4274-D398-8C9B-03BC-C7D0D1C93D1A}"/>
              </a:ext>
            </a:extLst>
          </p:cNvPr>
          <p:cNvSpPr/>
          <p:nvPr/>
        </p:nvSpPr>
        <p:spPr>
          <a:xfrm>
            <a:off x="0" y="2483788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4A2C587C-BADE-677D-F54D-6198760AC3CF}"/>
              </a:ext>
            </a:extLst>
          </p:cNvPr>
          <p:cNvSpPr txBox="1"/>
          <p:nvPr/>
        </p:nvSpPr>
        <p:spPr>
          <a:xfrm>
            <a:off x="537493" y="2732438"/>
            <a:ext cx="8069014" cy="2862322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cooked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for her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 　 「彼女（お母さん）のために」という意味をもち、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cooked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On my mother’s birthday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は修飾語で副詞のはたらきです。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「母の誕生日に」という意味をもち、文全体の時を表しています。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文の先頭に置くことで、時の情報 を強調しています。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13BC00CE-C4EC-580D-8D8E-8246653118D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D2248612-8D0F-0AAF-02E4-9415B01B9F2B}"/>
              </a:ext>
            </a:extLst>
          </p:cNvPr>
          <p:cNvSpPr txBox="1"/>
          <p:nvPr/>
        </p:nvSpPr>
        <p:spPr>
          <a:xfrm>
            <a:off x="537494" y="1858900"/>
            <a:ext cx="47330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母の誕生日に、ぼくはそれを彼女に作りました。</a:t>
            </a:r>
          </a:p>
        </p:txBody>
      </p:sp>
    </p:spTree>
    <p:extLst>
      <p:ext uri="{BB962C8B-B14F-4D97-AF65-F5344CB8AC3E}">
        <p14:creationId xmlns:p14="http://schemas.microsoft.com/office/powerpoint/2010/main" val="3783712097"/>
      </p:ext>
    </p:extLst>
  </p:cSld>
  <p:clrMapOvr>
    <a:masterClrMapping/>
  </p:clrMapOvr>
  <p:transition spd="slow">
    <p:push dir="u"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8EADD94-2D45-8C8E-1BB1-1A38211B51B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37AE9F9D-FC71-24DD-C41F-8E6306BDB626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79324" b="13460"/>
          <a:stretch/>
        </p:blipFill>
        <p:spPr>
          <a:xfrm>
            <a:off x="292216" y="1022216"/>
            <a:ext cx="8596800" cy="647700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A893C1C6-BE8C-B468-D81A-CEC2CBF2B53C}"/>
              </a:ext>
            </a:extLst>
          </p:cNvPr>
          <p:cNvSpPr/>
          <p:nvPr/>
        </p:nvSpPr>
        <p:spPr>
          <a:xfrm>
            <a:off x="0" y="2483788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2FF7AC8E-1270-A9D9-C46A-C0D0013295C8}"/>
              </a:ext>
            </a:extLst>
          </p:cNvPr>
          <p:cNvSpPr txBox="1"/>
          <p:nvPr/>
        </p:nvSpPr>
        <p:spPr>
          <a:xfrm>
            <a:off x="537493" y="2732438"/>
            <a:ext cx="8069014" cy="1323439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She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was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happy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（補語）です。　</a:t>
            </a: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eat it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は「それを食べて」という意味で、副詞のはたらきです。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形容詞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happy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EF9A4D3D-BFA1-9C99-CD8A-D2C5FD7D7EF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23934BB3-98D3-075A-6E88-F641BCB2E07D}"/>
              </a:ext>
            </a:extLst>
          </p:cNvPr>
          <p:cNvSpPr txBox="1"/>
          <p:nvPr/>
        </p:nvSpPr>
        <p:spPr>
          <a:xfrm>
            <a:off x="537494" y="1858900"/>
            <a:ext cx="33741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彼女はそれを食べて喜びました。</a:t>
            </a:r>
          </a:p>
        </p:txBody>
      </p:sp>
    </p:spTree>
    <p:extLst>
      <p:ext uri="{BB962C8B-B14F-4D97-AF65-F5344CB8AC3E}">
        <p14:creationId xmlns:p14="http://schemas.microsoft.com/office/powerpoint/2010/main" val="2092924288"/>
      </p:ext>
    </p:extLst>
  </p:cSld>
  <p:clrMapOvr>
    <a:masterClrMapping/>
  </p:clrMapOvr>
  <p:transition spd="slow">
    <p:push dir="u"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01F4C45-CD03-9EDD-C881-85C3AA07B3B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図 3">
            <a:extLst>
              <a:ext uri="{FF2B5EF4-FFF2-40B4-BE49-F238E27FC236}">
                <a16:creationId xmlns:a16="http://schemas.microsoft.com/office/drawing/2014/main" id="{D367FB66-6622-157E-CFC9-626C88F58F31}"/>
              </a:ext>
            </a:extLst>
          </p:cNvPr>
          <p:cNvPicPr>
            <a:picLocks noChangeAspect="1"/>
          </p:cNvPicPr>
          <p:nvPr/>
        </p:nvPicPr>
        <p:blipFill>
          <a:blip r:embed="rId2"/>
          <a:srcRect t="87852" b="-303"/>
          <a:stretch/>
        </p:blipFill>
        <p:spPr>
          <a:xfrm>
            <a:off x="292216" y="728638"/>
            <a:ext cx="8596800" cy="1117599"/>
          </a:xfrm>
          <a:prstGeom prst="rect">
            <a:avLst/>
          </a:prstGeom>
        </p:spPr>
      </p:pic>
      <p:sp>
        <p:nvSpPr>
          <p:cNvPr id="15" name="正方形/長方形 14">
            <a:extLst>
              <a:ext uri="{FF2B5EF4-FFF2-40B4-BE49-F238E27FC236}">
                <a16:creationId xmlns:a16="http://schemas.microsoft.com/office/drawing/2014/main" id="{EE73DFB7-90DA-4B79-55EF-BFE0F9F1822C}"/>
              </a:ext>
            </a:extLst>
          </p:cNvPr>
          <p:cNvSpPr/>
          <p:nvPr/>
        </p:nvSpPr>
        <p:spPr>
          <a:xfrm>
            <a:off x="0" y="2483788"/>
            <a:ext cx="9144000" cy="435844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sp>
        <p:nvSpPr>
          <p:cNvPr id="16" name="テキスト ボックス 15">
            <a:extLst>
              <a:ext uri="{FF2B5EF4-FFF2-40B4-BE49-F238E27FC236}">
                <a16:creationId xmlns:a16="http://schemas.microsoft.com/office/drawing/2014/main" id="{ADBE1EF4-F54F-4F2D-21DC-05B5EAD84F8E}"/>
              </a:ext>
            </a:extLst>
          </p:cNvPr>
          <p:cNvSpPr txBox="1"/>
          <p:nvPr/>
        </p:nvSpPr>
        <p:spPr>
          <a:xfrm>
            <a:off x="537493" y="2616294"/>
            <a:ext cx="8069014" cy="4093428"/>
          </a:xfrm>
          <a:prstGeom prst="rect">
            <a:avLst/>
          </a:prstGeom>
          <a:noFill/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know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making dishes is a good way to thank someone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O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（目的語）です。</a:t>
            </a: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making dishes is a good way to thank someone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主語と動詞をふくむ節（名詞節）です。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ja-JP" altLang="en-US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making dishes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S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（主語）、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is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V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（動詞）、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 good way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が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C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（補語）です。</a:t>
            </a: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to thank someone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は「誰かに感謝するための」という意味で、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　形容詞のはたらきです。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a good way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を修飾しています。</a:t>
            </a:r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endParaRPr kumimoji="1" lang="en-US" altLang="ja-JP" sz="2000" b="1" dirty="0">
              <a:solidFill>
                <a:schemeClr val="tx1">
                  <a:lumMod val="85000"/>
                  <a:lumOff val="15000"/>
                </a:schemeClr>
              </a:solidFill>
              <a:latin typeface="ＭＳ Ｐゴシック" panose="020B0600070205080204" pitchFamily="50" charset="-128"/>
              <a:ea typeface="ＭＳ Ｐゴシック" panose="020B0600070205080204" pitchFamily="50" charset="-128"/>
              <a:cs typeface="Z@R677.tmp" panose="020B0702020203020207" pitchFamily="50" charset="-128"/>
            </a:endParaRP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〇 </a:t>
            </a:r>
            <a:r>
              <a:rPr kumimoji="1" lang="en-US" altLang="ja-JP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Now </a:t>
            </a:r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は副詞です。</a:t>
            </a:r>
          </a:p>
          <a:p>
            <a:pPr algn="just"/>
            <a:r>
              <a:rPr kumimoji="1" lang="ja-JP" altLang="en-US" sz="20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　 「今では」という意味をもち、文全体を修飾しています。</a:t>
            </a:r>
          </a:p>
        </p:txBody>
      </p:sp>
      <p:pic>
        <p:nvPicPr>
          <p:cNvPr id="17" name="図 16">
            <a:extLst>
              <a:ext uri="{FF2B5EF4-FFF2-40B4-BE49-F238E27FC236}">
                <a16:creationId xmlns:a16="http://schemas.microsoft.com/office/drawing/2014/main" id="{77DB43FC-A253-0DC7-8A92-90FD8701C24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673" y="145059"/>
            <a:ext cx="8732655" cy="531020"/>
          </a:xfrm>
          <a:prstGeom prst="rect">
            <a:avLst/>
          </a:prstGeom>
        </p:spPr>
      </p:pic>
      <p:sp>
        <p:nvSpPr>
          <p:cNvPr id="3" name="テキスト ボックス 2">
            <a:extLst>
              <a:ext uri="{FF2B5EF4-FFF2-40B4-BE49-F238E27FC236}">
                <a16:creationId xmlns:a16="http://schemas.microsoft.com/office/drawing/2014/main" id="{E5354105-457C-385D-CFBC-B449CD216F71}"/>
              </a:ext>
            </a:extLst>
          </p:cNvPr>
          <p:cNvSpPr txBox="1"/>
          <p:nvPr/>
        </p:nvSpPr>
        <p:spPr>
          <a:xfrm>
            <a:off x="537494" y="1858900"/>
            <a:ext cx="7488906" cy="369332"/>
          </a:xfrm>
          <a:prstGeom prst="rect">
            <a:avLst/>
          </a:prstGeom>
          <a:solidFill>
            <a:srgbClr val="F8CBAD"/>
          </a:solidFill>
          <a:ln>
            <a:noFill/>
          </a:ln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b="1" dirty="0">
                <a:solidFill>
                  <a:schemeClr val="tx1">
                    <a:lumMod val="85000"/>
                    <a:lumOff val="15000"/>
                  </a:schemeClr>
                </a:solidFill>
                <a:latin typeface="ＭＳ Ｐゴシック" panose="020B0600070205080204" pitchFamily="50" charset="-128"/>
                <a:ea typeface="ＭＳ Ｐゴシック" panose="020B0600070205080204" pitchFamily="50" charset="-128"/>
                <a:cs typeface="Z@R677.tmp" panose="020B0702020203020207" pitchFamily="50" charset="-128"/>
              </a:rPr>
              <a:t>今ではぼくは、料理を作ることは誰かに感謝するよい方法だと知っています。</a:t>
            </a:r>
          </a:p>
        </p:txBody>
      </p:sp>
    </p:spTree>
    <p:extLst>
      <p:ext uri="{BB962C8B-B14F-4D97-AF65-F5344CB8AC3E}">
        <p14:creationId xmlns:p14="http://schemas.microsoft.com/office/powerpoint/2010/main" val="526166854"/>
      </p:ext>
    </p:extLst>
  </p:cSld>
  <p:clrMapOvr>
    <a:masterClrMapping/>
  </p:clrMapOvr>
  <p:transition spd="slow">
    <p:push dir="u"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E5AAFB38-8D11-360D-BD64-3CC592B4360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テキスト ボックス 1">
            <a:extLst>
              <a:ext uri="{FF2B5EF4-FFF2-40B4-BE49-F238E27FC236}">
                <a16:creationId xmlns:a16="http://schemas.microsoft.com/office/drawing/2014/main" id="{9CDEA442-D1BE-2E5D-BD7C-9E8C12175852}"/>
              </a:ext>
            </a:extLst>
          </p:cNvPr>
          <p:cNvSpPr txBox="1"/>
          <p:nvPr/>
        </p:nvSpPr>
        <p:spPr>
          <a:xfrm>
            <a:off x="446847" y="2037213"/>
            <a:ext cx="8440806" cy="175432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just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語順を意識しながら</a:t>
            </a:r>
            <a:endParaRPr kumimoji="1" lang="en-US" altLang="ja-JP" sz="5400" b="1" dirty="0">
              <a:solidFill>
                <a:schemeClr val="tx1">
                  <a:lumMod val="85000"/>
                  <a:lumOff val="15000"/>
                </a:schemeClr>
              </a:solidFill>
              <a:latin typeface="メイリオ" panose="020B0604030504040204" pitchFamily="50" charset="-128"/>
              <a:ea typeface="メイリオ" panose="020B0604030504040204" pitchFamily="50" charset="-128"/>
            </a:endParaRPr>
          </a:p>
          <a:p>
            <a:pPr algn="just"/>
            <a:r>
              <a:rPr kumimoji="1" lang="ja-JP" altLang="en-US" sz="5400" b="1" dirty="0">
                <a:solidFill>
                  <a:schemeClr val="tx1">
                    <a:lumMod val="85000"/>
                    <a:lumOff val="15000"/>
                  </a:schemeClr>
                </a:solidFill>
                <a:latin typeface="メイリオ" panose="020B0604030504040204" pitchFamily="50" charset="-128"/>
                <a:ea typeface="メイリオ" panose="020B0604030504040204" pitchFamily="50" charset="-128"/>
              </a:rPr>
              <a:t>音声を聞いてみましょう。</a:t>
            </a:r>
          </a:p>
        </p:txBody>
      </p:sp>
      <p:sp>
        <p:nvSpPr>
          <p:cNvPr id="3" name="正方形/長方形 2">
            <a:extLst>
              <a:ext uri="{FF2B5EF4-FFF2-40B4-BE49-F238E27FC236}">
                <a16:creationId xmlns:a16="http://schemas.microsoft.com/office/drawing/2014/main" id="{4FEEE4E7-8BC6-2A5F-9992-08A49D4A3BD3}"/>
              </a:ext>
            </a:extLst>
          </p:cNvPr>
          <p:cNvSpPr/>
          <p:nvPr/>
        </p:nvSpPr>
        <p:spPr>
          <a:xfrm>
            <a:off x="66261" y="0"/>
            <a:ext cx="9011478" cy="6857999"/>
          </a:xfrm>
          <a:prstGeom prst="rect">
            <a:avLst/>
          </a:prstGeom>
          <a:noFill/>
          <a:ln w="127000">
            <a:solidFill>
              <a:schemeClr val="accent6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</p:spTree>
    <p:extLst>
      <p:ext uri="{BB962C8B-B14F-4D97-AF65-F5344CB8AC3E}">
        <p14:creationId xmlns:p14="http://schemas.microsoft.com/office/powerpoint/2010/main" val="1869758443"/>
      </p:ext>
    </p:extLst>
  </p:cSld>
  <p:clrMapOvr>
    <a:masterClrMapping/>
  </p:clrMapOvr>
  <p:transition spd="slow">
    <p:push dir="u"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D14407AF-B6C4-11E3-E5FC-AA672C35101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正方形/長方形 1">
            <a:extLst>
              <a:ext uri="{FF2B5EF4-FFF2-40B4-BE49-F238E27FC236}">
                <a16:creationId xmlns:a16="http://schemas.microsoft.com/office/drawing/2014/main" id="{5A468B55-0853-5E17-740D-AD6E364A9D88}"/>
              </a:ext>
            </a:extLst>
          </p:cNvPr>
          <p:cNvSpPr/>
          <p:nvPr/>
        </p:nvSpPr>
        <p:spPr>
          <a:xfrm>
            <a:off x="0" y="0"/>
            <a:ext cx="9144000" cy="6858000"/>
          </a:xfrm>
          <a:prstGeom prst="rect">
            <a:avLst/>
          </a:prstGeom>
          <a:solidFill>
            <a:srgbClr val="FFFF8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kumimoji="1" lang="ja-JP" altLang="en-US"/>
          </a:p>
        </p:txBody>
      </p:sp>
      <p:pic>
        <p:nvPicPr>
          <p:cNvPr id="5" name="図 4">
            <a:extLst>
              <a:ext uri="{FF2B5EF4-FFF2-40B4-BE49-F238E27FC236}">
                <a16:creationId xmlns:a16="http://schemas.microsoft.com/office/drawing/2014/main" id="{ECCEE753-B085-6855-5794-7692B82EFD8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315074" y="31647"/>
            <a:ext cx="6512400" cy="6799337"/>
          </a:xfrm>
          <a:prstGeom prst="rect">
            <a:avLst/>
          </a:prstGeom>
        </p:spPr>
      </p:pic>
      <p:pic>
        <p:nvPicPr>
          <p:cNvPr id="7" name="AS_G3_13_09_reading_str">
            <a:hlinkClick r:id="" action="ppaction://media"/>
            <a:extLst>
              <a:ext uri="{FF2B5EF4-FFF2-40B4-BE49-F238E27FC236}">
                <a16:creationId xmlns:a16="http://schemas.microsoft.com/office/drawing/2014/main" id="{C3A276A6-7BD8-7E34-C4B1-26C2CB4BE2BC}"/>
              </a:ext>
            </a:extLst>
          </p:cNvPr>
          <p:cNvPicPr>
            <a:picLocks noChangeAspect="1"/>
          </p:cNvPicPr>
          <p:nvPr>
            <a:audi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5"/>
          <a:stretch>
            <a:fillRect/>
          </a:stretch>
        </p:blipFill>
        <p:spPr>
          <a:xfrm>
            <a:off x="9873697" y="638088"/>
            <a:ext cx="406400" cy="4064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02478435"/>
      </p:ext>
    </p:extLst>
  </p:cSld>
  <p:clrMapOvr>
    <a:masterClrMapping/>
  </p:clrMapOvr>
  <p:transition spd="slow">
    <p:push dir="u"/>
  </p:transition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7973" fill="hold"/>
                                        <p:tgtEl>
                                          <p:spTgt spid="7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audio>
              <p:cMediaNode vol="80000">
                <p:cTn id="7" fill="hold" display="0">
                  <p:stCondLst>
                    <p:cond delay="indefinite"/>
                  </p:stCondLst>
                  <p:endCondLst>
                    <p:cond evt="onStopAudio" delay="0">
                      <p:tgtEl>
                        <p:sldTgt/>
                      </p:tgtEl>
                    </p:cond>
                    <p:cond evt="onNext" delay="0">
                      <p:tgtEl>
                        <p:sldTgt/>
                      </p:tgtEl>
                    </p:cond>
                  </p:endCondLst>
                </p:cTn>
                <p:tgtEl>
                  <p:spTgt spid="7"/>
                </p:tgtEl>
              </p:cMediaNode>
            </p:audio>
          </p:childTnLst>
        </p:cTn>
      </p:par>
    </p:tnLst>
  </p:timing>
</p:sld>
</file>

<file path=ppt/theme/theme1.xml><?xml version="1.0" encoding="utf-8"?>
<a:theme xmlns:a="http://schemas.openxmlformats.org/drawingml/2006/main" name="Office テーマ">
  <a:themeElements>
    <a:clrScheme name="Office テーマ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テーマ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テーマ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テーマ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游ゴシック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游ゴシック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Theme</Template>
  <TotalTime>17079</TotalTime>
  <Words>1048</Words>
  <Application>Microsoft Office PowerPoint</Application>
  <PresentationFormat>画面に合わせる (4:3)</PresentationFormat>
  <Paragraphs>84</Paragraphs>
  <Slides>11</Slides>
  <Notes>0</Notes>
  <HiddenSlides>0</HiddenSlides>
  <MMClips>1</MMClips>
  <ScaleCrop>false</ScaleCrop>
  <HeadingPairs>
    <vt:vector size="6" baseType="variant">
      <vt:variant>
        <vt:lpstr>使用されているフォント</vt:lpstr>
      </vt:variant>
      <vt:variant>
        <vt:i4>7</vt:i4>
      </vt:variant>
      <vt:variant>
        <vt:lpstr>テーマ</vt:lpstr>
      </vt:variant>
      <vt:variant>
        <vt:i4>1</vt:i4>
      </vt:variant>
      <vt:variant>
        <vt:lpstr>スライド タイトル</vt:lpstr>
      </vt:variant>
      <vt:variant>
        <vt:i4>11</vt:i4>
      </vt:variant>
    </vt:vector>
  </HeadingPairs>
  <TitlesOfParts>
    <vt:vector size="19" baseType="lpstr">
      <vt:lpstr>ＭＳ Ｐゴシック</vt:lpstr>
      <vt:lpstr>ＭＳ Ｐ明朝</vt:lpstr>
      <vt:lpstr>メイリオ</vt:lpstr>
      <vt:lpstr>游ゴシック</vt:lpstr>
      <vt:lpstr>Arial</vt:lpstr>
      <vt:lpstr>Calibri</vt:lpstr>
      <vt:lpstr>Calibri Light</vt:lpstr>
      <vt:lpstr>Office テーマ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  <vt:lpstr>PowerPoint プレゼンテーション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プレゼンテーション</dc:title>
  <dc:creator>平河泰行</dc:creator>
  <cp:lastModifiedBy>prof501</cp:lastModifiedBy>
  <cp:revision>2111</cp:revision>
  <cp:lastPrinted>2016-06-23T16:36:17Z</cp:lastPrinted>
  <dcterms:created xsi:type="dcterms:W3CDTF">2016-05-30T03:13:09Z</dcterms:created>
  <dcterms:modified xsi:type="dcterms:W3CDTF">2025-12-17T04:08:06Z</dcterms:modified>
</cp:coreProperties>
</file>