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handoutMasterIdLst>
    <p:handoutMasterId r:id="rId16"/>
  </p:handoutMasterIdLst>
  <p:sldIdLst>
    <p:sldId id="3672" r:id="rId2"/>
    <p:sldId id="3780" r:id="rId3"/>
    <p:sldId id="4368" r:id="rId4"/>
    <p:sldId id="4369" r:id="rId5"/>
    <p:sldId id="4370" r:id="rId6"/>
    <p:sldId id="4371" r:id="rId7"/>
    <p:sldId id="4372" r:id="rId8"/>
    <p:sldId id="4373" r:id="rId9"/>
    <p:sldId id="4374" r:id="rId10"/>
    <p:sldId id="4375" r:id="rId11"/>
    <p:sldId id="4376" r:id="rId12"/>
    <p:sldId id="3661" r:id="rId13"/>
    <p:sldId id="3681" r:id="rId14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FF3399"/>
    <a:srgbClr val="0043C8"/>
    <a:srgbClr val="005C2A"/>
    <a:srgbClr val="CC3399"/>
    <a:srgbClr val="00FF00"/>
    <a:srgbClr val="F8CBAD"/>
    <a:srgbClr val="FFFF8B"/>
    <a:srgbClr val="B4FEB4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93" autoAdjust="0"/>
    <p:restoredTop sz="94270" autoAdjust="0"/>
  </p:normalViewPr>
  <p:slideViewPr>
    <p:cSldViewPr snapToGrid="0">
      <p:cViewPr varScale="1">
        <p:scale>
          <a:sx n="113" d="100"/>
          <a:sy n="113" d="100"/>
        </p:scale>
        <p:origin x="1662" y="108"/>
      </p:cViewPr>
      <p:guideLst>
        <p:guide orient="horz" pos="2160"/>
        <p:guide pos="288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2B1F34B9-0AC5-4E73-BF1F-21CCB564203A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9E2676CF-156D-46B0-A308-5BE7C3EAC6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51490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002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594C8D1A-E903-4CC0-AEC9-4041A386BBE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39838"/>
            <a:ext cx="4467225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34" tIns="46017" rIns="92034" bIns="46017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249" y="4777365"/>
            <a:ext cx="5437179" cy="3909042"/>
          </a:xfrm>
          <a:prstGeom prst="rect">
            <a:avLst/>
          </a:prstGeom>
        </p:spPr>
        <p:txBody>
          <a:bodyPr vert="horz" lIns="92034" tIns="46017" rIns="92034" bIns="46017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002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EE94831B-95E8-4741-AC9E-FAE0388C9A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6092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5752668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7482685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1753082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957111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9854406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7942285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8361322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037060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5527187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2317179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9450813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4409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62E754-2A77-2F41-5116-DD89B5631F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648F03B-C962-3D60-4677-0FF25B9F9A28}"/>
              </a:ext>
            </a:extLst>
          </p:cNvPr>
          <p:cNvSpPr txBox="1"/>
          <p:nvPr/>
        </p:nvSpPr>
        <p:spPr>
          <a:xfrm>
            <a:off x="446847" y="2037213"/>
            <a:ext cx="84408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構造を確認しましょう。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3DD9FE13-4172-2969-BAB2-3609D3A1F728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2498486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48C510-D7E4-A34A-EA64-9288E1A6DE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CBA1B019-6795-9724-0C29-7B26EB4C94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90868"/>
          <a:stretch/>
        </p:blipFill>
        <p:spPr>
          <a:xfrm>
            <a:off x="292216" y="1022217"/>
            <a:ext cx="8575200" cy="812358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EB1DA73A-AB12-7838-8CCE-1EBCC469E2CF}"/>
              </a:ext>
            </a:extLst>
          </p:cNvPr>
          <p:cNvSpPr/>
          <p:nvPr/>
        </p:nvSpPr>
        <p:spPr>
          <a:xfrm>
            <a:off x="0" y="2483788"/>
            <a:ext cx="9144000" cy="437421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1FCAB2E1-C4DE-299A-F384-FED8E99127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424D646-47DE-3C9F-F568-7A22B17AC070}"/>
              </a:ext>
            </a:extLst>
          </p:cNvPr>
          <p:cNvSpPr txBox="1"/>
          <p:nvPr/>
        </p:nvSpPr>
        <p:spPr>
          <a:xfrm>
            <a:off x="537494" y="1858900"/>
            <a:ext cx="586330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明治時代初期、多くの西洋人たちが日本にやってきました。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9AEC4E3-14D1-8702-75EF-B7EF94539471}"/>
              </a:ext>
            </a:extLst>
          </p:cNvPr>
          <p:cNvSpPr txBox="1"/>
          <p:nvPr/>
        </p:nvSpPr>
        <p:spPr>
          <a:xfrm>
            <a:off x="537493" y="2748800"/>
            <a:ext cx="8069014" cy="25545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①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In the early Meiji period, 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修飾語で副詞のはたらきです。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「明治時代初期に」という意味をもち、主に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came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</a:p>
          <a:p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②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many Western people came to Japan.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many Western people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came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（動詞）です。　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to Japan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は修飾語で副詞のはたらきです。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　 「日本に」という意味をもち、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came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を修飾しています。</a:t>
            </a:r>
          </a:p>
        </p:txBody>
      </p:sp>
    </p:spTree>
    <p:extLst>
      <p:ext uri="{BB962C8B-B14F-4D97-AF65-F5344CB8AC3E}">
        <p14:creationId xmlns:p14="http://schemas.microsoft.com/office/powerpoint/2010/main" val="2669999141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981E2D-0281-D322-D3A5-A840B8DE7D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C0216ED1-A8D7-9DAB-CE98-DBB0E877A7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16" y="660520"/>
            <a:ext cx="8577815" cy="2981202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ACD451A1-E71A-3282-481C-0D937E22D629}"/>
              </a:ext>
            </a:extLst>
          </p:cNvPr>
          <p:cNvSpPr/>
          <p:nvPr/>
        </p:nvSpPr>
        <p:spPr>
          <a:xfrm>
            <a:off x="0" y="4157405"/>
            <a:ext cx="9144000" cy="2700595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BA23C153-3392-1303-6B9C-7F53B6A472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39A7450B-BF80-371D-57CE-A27B44EF3C2D}"/>
              </a:ext>
            </a:extLst>
          </p:cNvPr>
          <p:cNvSpPr txBox="1"/>
          <p:nvPr/>
        </p:nvSpPr>
        <p:spPr>
          <a:xfrm>
            <a:off x="407039" y="3530231"/>
            <a:ext cx="8329922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しかし、靴を脱がずに日本の家屋に入った人々が、日本人に問題を引き起こしました。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E1D8D40-0F65-8930-F03F-B1D8E1CE6587}"/>
              </a:ext>
            </a:extLst>
          </p:cNvPr>
          <p:cNvSpPr txBox="1"/>
          <p:nvPr/>
        </p:nvSpPr>
        <p:spPr>
          <a:xfrm>
            <a:off x="537493" y="4230429"/>
            <a:ext cx="8069014" cy="16312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①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However,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副詞です。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「しかし」という意味をもち、文全体を修飾し、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前文との対比を示しています。</a:t>
            </a:r>
          </a:p>
          <a:p>
            <a:endParaRPr lang="ja-JP" altLang="en-US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77563233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5D49A2-4217-8FAE-CC67-2E5C2697F6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E5052D22-955E-D5C3-4C5E-44D58C288B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16" y="660520"/>
            <a:ext cx="8577815" cy="2981202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C054BB72-404E-8967-5FAF-15E40FDA33E8}"/>
              </a:ext>
            </a:extLst>
          </p:cNvPr>
          <p:cNvSpPr/>
          <p:nvPr/>
        </p:nvSpPr>
        <p:spPr>
          <a:xfrm>
            <a:off x="0" y="3983471"/>
            <a:ext cx="9144000" cy="2874529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E5DF9842-1CAF-4563-07FB-B58499B931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93EF740-3736-38CF-FBA9-40E7B014929C}"/>
              </a:ext>
            </a:extLst>
          </p:cNvPr>
          <p:cNvSpPr txBox="1"/>
          <p:nvPr/>
        </p:nvSpPr>
        <p:spPr>
          <a:xfrm>
            <a:off x="407039" y="3530231"/>
            <a:ext cx="8329922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しかし、靴を脱がずに日本の家屋に入った人々が、日本人に問題を引き起こしました。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B3C692A-E0CC-13F8-CB78-9E21646FEA81}"/>
              </a:ext>
            </a:extLst>
          </p:cNvPr>
          <p:cNvSpPr txBox="1"/>
          <p:nvPr/>
        </p:nvSpPr>
        <p:spPr>
          <a:xfrm>
            <a:off x="537493" y="3989120"/>
            <a:ext cx="8069014" cy="286232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②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people who entered Japanese houses without taking off their shoes </a:t>
            </a:r>
          </a:p>
          <a:p>
            <a:r>
              <a:rPr lang="en-US" altLang="ja-JP" sz="2000" b="1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caused trouble for the Japanese.</a:t>
            </a:r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（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）</a:t>
            </a:r>
            <a:endParaRPr lang="en-US" altLang="ja-JP" sz="2000" b="1" u="sng" dirty="0">
              <a:solidFill>
                <a:srgbClr val="0043C8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people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caused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trouble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　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who entered Japanese houses without taking off their shoes 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主語と動詞をふくむ節です。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　 「靴を脱がずに日本の家屋に入った」という意味をもち、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people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を修飾しています。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who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（主語）、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entered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（動詞）、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Japanese houses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O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（目的語）です。</a:t>
            </a:r>
          </a:p>
        </p:txBody>
      </p:sp>
    </p:spTree>
    <p:extLst>
      <p:ext uri="{BB962C8B-B14F-4D97-AF65-F5344CB8AC3E}">
        <p14:creationId xmlns:p14="http://schemas.microsoft.com/office/powerpoint/2010/main" val="4199870862"/>
      </p:ext>
    </p:extLst>
  </p:cSld>
  <p:clrMapOvr>
    <a:masterClrMapping/>
  </p:clrMapOvr>
  <p:transition spd="med">
    <p:pull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39DB19-672D-2DD4-DB51-C763A41D1B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3643D6D2-24D8-744F-CB70-9C9647CECC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16" y="660520"/>
            <a:ext cx="8577815" cy="2981202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A7B0BD1D-871D-2EC9-A6A9-06D8E523A636}"/>
              </a:ext>
            </a:extLst>
          </p:cNvPr>
          <p:cNvSpPr/>
          <p:nvPr/>
        </p:nvSpPr>
        <p:spPr>
          <a:xfrm>
            <a:off x="0" y="3983471"/>
            <a:ext cx="9144000" cy="2874529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C1A2A6D5-8D9C-153A-3631-67A84B75D7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5A5150A-C3FC-74CE-208B-66734BD7A965}"/>
              </a:ext>
            </a:extLst>
          </p:cNvPr>
          <p:cNvSpPr txBox="1"/>
          <p:nvPr/>
        </p:nvSpPr>
        <p:spPr>
          <a:xfrm>
            <a:off x="407039" y="3530231"/>
            <a:ext cx="8329922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しかし、靴を脱がずに日本の家屋に入った人々が、日本人に問題を引き起こしました。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6172DF6-5C6C-3AE3-5531-ECCA0FBF8A35}"/>
              </a:ext>
            </a:extLst>
          </p:cNvPr>
          <p:cNvSpPr txBox="1"/>
          <p:nvPr/>
        </p:nvSpPr>
        <p:spPr>
          <a:xfrm>
            <a:off x="537493" y="4143462"/>
            <a:ext cx="8069014" cy="25545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②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people who entered Japanese houses without taking off their shoes </a:t>
            </a:r>
          </a:p>
          <a:p>
            <a:r>
              <a:rPr lang="en-US" altLang="ja-JP" sz="2000" b="1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caused trouble for the Japanese.</a:t>
            </a:r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）</a:t>
            </a:r>
            <a:endParaRPr lang="en-US" altLang="ja-JP" sz="2000" b="1" u="sng" dirty="0">
              <a:solidFill>
                <a:srgbClr val="0043C8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without taking off their shoes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は修飾語で副詞のはたらきです。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　 「靴を脱がずに」という意味をもち、動詞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entered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を修飾しています。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taking off their shoes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は「靴を脱ぐこと」という意味で、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動作を名詞として扱っています。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for the Japanese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は修飾語で副詞のはたらきです。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　 「日本人にとって」という意味をもち、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caused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を修飾しています。</a:t>
            </a:r>
          </a:p>
        </p:txBody>
      </p:sp>
    </p:spTree>
    <p:extLst>
      <p:ext uri="{BB962C8B-B14F-4D97-AF65-F5344CB8AC3E}">
        <p14:creationId xmlns:p14="http://schemas.microsoft.com/office/powerpoint/2010/main" val="4042160499"/>
      </p:ext>
    </p:extLst>
  </p:cSld>
  <p:clrMapOvr>
    <a:masterClrMapping/>
  </p:clrMapOvr>
  <p:transition spd="med">
    <p:pull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D12656-10BE-E57B-5527-5E4969594A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3EA17638-6CCC-E5EF-3E4A-3C7FE607BA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16" y="640255"/>
            <a:ext cx="8577815" cy="1828959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3C665FB1-10A2-2637-B1B2-84BA473E5DBC}"/>
              </a:ext>
            </a:extLst>
          </p:cNvPr>
          <p:cNvSpPr/>
          <p:nvPr/>
        </p:nvSpPr>
        <p:spPr>
          <a:xfrm>
            <a:off x="0" y="3224934"/>
            <a:ext cx="9144000" cy="437421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6AEA2E75-9695-FDDC-C8BF-2A617DD836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9112E72-C337-5F9C-8AC2-9BA044E33F27}"/>
              </a:ext>
            </a:extLst>
          </p:cNvPr>
          <p:cNvSpPr txBox="1"/>
          <p:nvPr/>
        </p:nvSpPr>
        <p:spPr>
          <a:xfrm>
            <a:off x="537494" y="2600046"/>
            <a:ext cx="5448439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徳野利三郎が、そのときその問題を解決した人でした。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25338B2-63CE-2AAA-D3C4-764E3D169C37}"/>
              </a:ext>
            </a:extLst>
          </p:cNvPr>
          <p:cNvSpPr txBox="1"/>
          <p:nvPr/>
        </p:nvSpPr>
        <p:spPr>
          <a:xfrm>
            <a:off x="537493" y="3489946"/>
            <a:ext cx="8069014" cy="378565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〇 </a:t>
            </a:r>
            <a:r>
              <a:rPr lang="en-US" altLang="ja-JP" sz="2000" b="1" dirty="0" err="1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Tokuno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</a:t>
            </a:r>
            <a:r>
              <a:rPr lang="en-US" altLang="ja-JP" sz="2000" b="1" dirty="0" err="1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Risaburo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（主語）、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was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（動詞）、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 man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（補語）です。</a:t>
            </a:r>
          </a:p>
          <a:p>
            <a:endParaRPr lang="ja-JP" altLang="en-US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who solved this problem then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は主語と動詞をふくむ節です。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　 「そのときにこの問題を解決した」という意味をもち、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 man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を修飾しています。</a:t>
            </a:r>
          </a:p>
          <a:p>
            <a:endParaRPr lang="ja-JP" altLang="en-US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who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（主語）、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solved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（動詞）、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this problem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O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（目的語）です。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then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は副詞です。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 「そのとき」という意味をもち、動詞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solved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を修飾しています。</a:t>
            </a:r>
          </a:p>
          <a:p>
            <a:endParaRPr lang="ja-JP" altLang="en-US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ja-JP" altLang="en-US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00983373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16FCC0-E3F2-2127-DB76-CB4D24D4A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3AD3E682-0372-E6E3-63B2-CD816C658D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16" y="971415"/>
            <a:ext cx="8577815" cy="786452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AD31B3EE-1442-205E-E19E-1B57FCB34433}"/>
              </a:ext>
            </a:extLst>
          </p:cNvPr>
          <p:cNvSpPr/>
          <p:nvPr/>
        </p:nvSpPr>
        <p:spPr>
          <a:xfrm>
            <a:off x="0" y="2483788"/>
            <a:ext cx="9144000" cy="437421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D6922431-DF81-1759-7E4E-E083C14F5B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3D9E0E12-D88F-68E8-4506-78E7FC7AD2A0}"/>
              </a:ext>
            </a:extLst>
          </p:cNvPr>
          <p:cNvSpPr txBox="1"/>
          <p:nvPr/>
        </p:nvSpPr>
        <p:spPr>
          <a:xfrm>
            <a:off x="4889362" y="1858900"/>
            <a:ext cx="322170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彼はスリッパを発明したのです。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EC6AF31-C5EC-5E11-342A-B8A8E66BB11C}"/>
              </a:ext>
            </a:extLst>
          </p:cNvPr>
          <p:cNvSpPr txBox="1"/>
          <p:nvPr/>
        </p:nvSpPr>
        <p:spPr>
          <a:xfrm>
            <a:off x="537493" y="2748800"/>
            <a:ext cx="8069014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invented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slippers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＝ </a:t>
            </a:r>
            <a:r>
              <a:rPr lang="en-US" altLang="ja-JP" sz="2000" b="1" dirty="0" err="1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Tokuno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</a:t>
            </a:r>
            <a:r>
              <a:rPr lang="en-US" altLang="ja-JP" sz="2000" b="1" dirty="0" err="1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Risaburo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を指しています。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94615266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FECD34-1409-0FE0-D2D2-CFE161328F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33E6A6DA-69D4-5685-A7D7-19F9C199A4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4411" b="34454"/>
          <a:stretch/>
        </p:blipFill>
        <p:spPr>
          <a:xfrm>
            <a:off x="292216" y="604623"/>
            <a:ext cx="8575200" cy="990599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B5B07D14-4828-A5C9-3D00-D26F79916F22}"/>
              </a:ext>
            </a:extLst>
          </p:cNvPr>
          <p:cNvSpPr/>
          <p:nvPr/>
        </p:nvSpPr>
        <p:spPr>
          <a:xfrm>
            <a:off x="0" y="2483788"/>
            <a:ext cx="9144000" cy="437421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2AF3AEC1-85E9-5AC9-FB64-5239089D49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92BDB52-8376-F04C-1F16-A41EE2342BAC}"/>
              </a:ext>
            </a:extLst>
          </p:cNvPr>
          <p:cNvSpPr txBox="1"/>
          <p:nvPr/>
        </p:nvSpPr>
        <p:spPr>
          <a:xfrm>
            <a:off x="537494" y="1670173"/>
            <a:ext cx="3543439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スリッパは室内で履かれる靴です。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C8866E2-1067-F81C-AF0F-BEB5D20D1904}"/>
              </a:ext>
            </a:extLst>
          </p:cNvPr>
          <p:cNvSpPr txBox="1"/>
          <p:nvPr/>
        </p:nvSpPr>
        <p:spPr>
          <a:xfrm>
            <a:off x="537493" y="2748800"/>
            <a:ext cx="8069014" cy="378565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Slippers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（主語）、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are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（動詞）、 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the shoes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（補語）です。</a:t>
            </a:r>
          </a:p>
          <a:p>
            <a:endParaRPr lang="ja-JP" altLang="en-US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which are worn indoors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は主語と動詞をふくむ節です。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　 「室内で履かれる」という意味をもち、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the shoes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を修飾しています。</a:t>
            </a:r>
          </a:p>
          <a:p>
            <a:endParaRPr lang="ja-JP" altLang="en-US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which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（主語）、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are worn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（動詞）です。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indoors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は副詞です。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「室内で」という意味をもち、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are worn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を修飾しています。</a:t>
            </a:r>
          </a:p>
          <a:p>
            <a:endParaRPr lang="ja-JP" altLang="en-US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03239870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4352BF-EE61-9E71-9056-F4F86B57AE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47009C5-8D99-8034-4F99-A6B4E11F00A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7605" b="22021"/>
          <a:stretch/>
        </p:blipFill>
        <p:spPr>
          <a:xfrm>
            <a:off x="292216" y="646958"/>
            <a:ext cx="8575200" cy="922867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C19B0A84-B3D4-30FE-64A5-AB636BCE845B}"/>
              </a:ext>
            </a:extLst>
          </p:cNvPr>
          <p:cNvSpPr/>
          <p:nvPr/>
        </p:nvSpPr>
        <p:spPr>
          <a:xfrm>
            <a:off x="0" y="2483788"/>
            <a:ext cx="9144000" cy="437421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E6891210-2F7E-F0DA-8D03-25C2813439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00CFA1F-848D-895A-14DF-3B86D3DBEEF6}"/>
              </a:ext>
            </a:extLst>
          </p:cNvPr>
          <p:cNvSpPr txBox="1"/>
          <p:nvPr/>
        </p:nvSpPr>
        <p:spPr>
          <a:xfrm>
            <a:off x="537494" y="1670173"/>
            <a:ext cx="4804973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最初、人々はそれを靴の上から履いていました。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054C202-3245-6AF1-CDC5-9870B3437760}"/>
              </a:ext>
            </a:extLst>
          </p:cNvPr>
          <p:cNvSpPr txBox="1"/>
          <p:nvPr/>
        </p:nvSpPr>
        <p:spPr>
          <a:xfrm>
            <a:off x="537493" y="2748800"/>
            <a:ext cx="8069014" cy="286232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①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At first, 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修飾語で副詞のはたらきです。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 「最初は」という意味をもち、主に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wore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を修飾しています。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ja-JP" altLang="en-US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②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people wore them over their shoes.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people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（主語）、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wore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（動詞）、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them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O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（目的語）です。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them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slippers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を指しています。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over their shoes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は修飾語で副詞のはたらきです。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　 「靴の上に」という意味をもち、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wore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を修飾しています。</a:t>
            </a:r>
          </a:p>
        </p:txBody>
      </p:sp>
    </p:spTree>
    <p:extLst>
      <p:ext uri="{BB962C8B-B14F-4D97-AF65-F5344CB8AC3E}">
        <p14:creationId xmlns:p14="http://schemas.microsoft.com/office/powerpoint/2010/main" val="678190601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A516AA-776C-5FBD-A6A9-EF4ED60054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C8526758-2291-8B7B-0981-A628D4B2E5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16" y="646958"/>
            <a:ext cx="8577815" cy="908383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585DA9D3-08BE-B7EE-FCDC-F1EBF1E77003}"/>
              </a:ext>
            </a:extLst>
          </p:cNvPr>
          <p:cNvSpPr/>
          <p:nvPr/>
        </p:nvSpPr>
        <p:spPr>
          <a:xfrm>
            <a:off x="0" y="2483788"/>
            <a:ext cx="9144000" cy="437421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5B4717D7-78B8-50D6-C3DC-4F2B1A83E6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69E2B90-776E-4669-1B3E-3C7D52148BEF}"/>
              </a:ext>
            </a:extLst>
          </p:cNvPr>
          <p:cNvSpPr txBox="1"/>
          <p:nvPr/>
        </p:nvSpPr>
        <p:spPr>
          <a:xfrm>
            <a:off x="537495" y="1670173"/>
            <a:ext cx="306930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それは日本中に広まりました。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61B7C4A-5BDC-6CA8-E189-7E4382C0EC44}"/>
              </a:ext>
            </a:extLst>
          </p:cNvPr>
          <p:cNvSpPr txBox="1"/>
          <p:nvPr/>
        </p:nvSpPr>
        <p:spPr>
          <a:xfrm>
            <a:off x="537493" y="2748800"/>
            <a:ext cx="8069014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They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（主語）、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spread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（動詞）です。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They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slippers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を指しています。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throughout Japan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は修飾語で副詞のはたらきです。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　 「日本中に」という意味をもち、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spread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を修飾しています。</a:t>
            </a:r>
          </a:p>
        </p:txBody>
      </p:sp>
    </p:spTree>
    <p:extLst>
      <p:ext uri="{BB962C8B-B14F-4D97-AF65-F5344CB8AC3E}">
        <p14:creationId xmlns:p14="http://schemas.microsoft.com/office/powerpoint/2010/main" val="3262080657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99DDA7-3CA8-4A25-08BC-401977A049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F24DC111-06BC-2C3D-BF05-C0FE317926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16" y="701630"/>
            <a:ext cx="8577815" cy="1780186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F7C083FD-6756-E27F-BB47-B4B9DE38E569}"/>
              </a:ext>
            </a:extLst>
          </p:cNvPr>
          <p:cNvSpPr/>
          <p:nvPr/>
        </p:nvSpPr>
        <p:spPr>
          <a:xfrm>
            <a:off x="0" y="2997200"/>
            <a:ext cx="9144000" cy="38608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E88F36C4-0C96-5414-B399-65455C480F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F375A69-8187-3569-62C8-48D11E7F1A16}"/>
              </a:ext>
            </a:extLst>
          </p:cNvPr>
          <p:cNvSpPr txBox="1"/>
          <p:nvPr/>
        </p:nvSpPr>
        <p:spPr>
          <a:xfrm>
            <a:off x="537494" y="2449920"/>
            <a:ext cx="586330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スリッパは日本で生まれた最も偉大な発明品のひとつです。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A49B19C-311B-54A5-A0D2-F901C516665B}"/>
              </a:ext>
            </a:extLst>
          </p:cNvPr>
          <p:cNvSpPr txBox="1"/>
          <p:nvPr/>
        </p:nvSpPr>
        <p:spPr>
          <a:xfrm>
            <a:off x="537493" y="3185131"/>
            <a:ext cx="8069014" cy="34778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Slippers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are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one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（補語）です。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of the greatest inventions that were born in Japan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形容詞のはたらきです。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one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を説明しています。</a:t>
            </a:r>
          </a:p>
          <a:p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that were born in Japan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は主語と動詞をふくむ節です。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 「日本で生まれ」という意味をもち、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inventions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that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were born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（動詞）です。</a:t>
            </a:r>
          </a:p>
          <a:p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in Japan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は修飾語で副詞のはたらきです。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　 「日本で」という意味をもち、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were born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を修飾しています。</a:t>
            </a:r>
          </a:p>
        </p:txBody>
      </p:sp>
    </p:spTree>
    <p:extLst>
      <p:ext uri="{BB962C8B-B14F-4D97-AF65-F5344CB8AC3E}">
        <p14:creationId xmlns:p14="http://schemas.microsoft.com/office/powerpoint/2010/main" val="582826001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AAFB38-8D11-360D-BD64-3CC592B436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CDEA442-D1BE-2E5D-BD7C-9E8C12175852}"/>
              </a:ext>
            </a:extLst>
          </p:cNvPr>
          <p:cNvSpPr txBox="1"/>
          <p:nvPr/>
        </p:nvSpPr>
        <p:spPr>
          <a:xfrm>
            <a:off x="446847" y="2037213"/>
            <a:ext cx="844080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語順を意識しながら</a:t>
            </a:r>
            <a:endParaRPr kumimoji="1" lang="en-US" altLang="ja-JP" sz="54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just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音声を聞いてみましょう。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FEEE4E7-8BC6-2A5F-9992-08A49D4A3BD3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9758443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4407AF-B6C4-11E3-E5FC-AA672C3510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5A468B55-0853-5E17-740D-AD6E364A9D8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39F3F233-244D-21A7-7177-B63539408A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5800" y="31647"/>
            <a:ext cx="6512400" cy="6755616"/>
          </a:xfrm>
          <a:prstGeom prst="rect">
            <a:avLst/>
          </a:prstGeom>
        </p:spPr>
      </p:pic>
      <p:pic>
        <p:nvPicPr>
          <p:cNvPr id="7" name="AS_G3_19_09_reading_str">
            <a:hlinkClick r:id="" action="ppaction://media"/>
            <a:extLst>
              <a:ext uri="{FF2B5EF4-FFF2-40B4-BE49-F238E27FC236}">
                <a16:creationId xmlns:a16="http://schemas.microsoft.com/office/drawing/2014/main" id="{FA7937B3-E5E6-DC1C-E36C-3F88894E4FA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031175" y="7778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4784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56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17380</TotalTime>
  <Words>1025</Words>
  <Application>Microsoft Office PowerPoint</Application>
  <PresentationFormat>画面に合わせる (4:3)</PresentationFormat>
  <Paragraphs>92</Paragraphs>
  <Slides>13</Slides>
  <Notes>0</Notes>
  <HiddenSlides>0</HiddenSlides>
  <MMClips>1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13</vt:i4>
      </vt:variant>
    </vt:vector>
  </HeadingPairs>
  <TitlesOfParts>
    <vt:vector size="20" baseType="lpstr">
      <vt:lpstr>ＭＳ Ｐゴシック</vt:lpstr>
      <vt:lpstr>メイリオ</vt:lpstr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平河泰行</dc:creator>
  <cp:lastModifiedBy>prof501</cp:lastModifiedBy>
  <cp:revision>2130</cp:revision>
  <cp:lastPrinted>2016-06-23T16:36:17Z</cp:lastPrinted>
  <dcterms:created xsi:type="dcterms:W3CDTF">2016-05-30T03:13:09Z</dcterms:created>
  <dcterms:modified xsi:type="dcterms:W3CDTF">2025-12-17T06:31:19Z</dcterms:modified>
</cp:coreProperties>
</file>