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72" r:id="rId2"/>
    <p:sldId id="4359" r:id="rId3"/>
    <p:sldId id="4413" r:id="rId4"/>
    <p:sldId id="4414" r:id="rId5"/>
    <p:sldId id="4416" r:id="rId6"/>
    <p:sldId id="4417" r:id="rId7"/>
    <p:sldId id="4418" r:id="rId8"/>
    <p:sldId id="4419" r:id="rId9"/>
    <p:sldId id="4420" r:id="rId10"/>
    <p:sldId id="4421" r:id="rId11"/>
    <p:sldId id="4422" r:id="rId12"/>
    <p:sldId id="3661" r:id="rId13"/>
    <p:sldId id="3681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4EBB1-698E-251A-D72B-48EAAC65D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325DED4-84AD-4768-1755-745A8775A3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576" b="13122"/>
          <a:stretch/>
        </p:blipFill>
        <p:spPr>
          <a:xfrm>
            <a:off x="292216" y="693323"/>
            <a:ext cx="8596800" cy="8382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B47EE0D-FF87-1FE8-0475-EEBA499032E5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D6361E1-3915-3908-949E-0D5872B711C6}"/>
              </a:ext>
            </a:extLst>
          </p:cNvPr>
          <p:cNvSpPr txBox="1"/>
          <p:nvPr/>
        </p:nvSpPr>
        <p:spPr>
          <a:xfrm>
            <a:off x="537493" y="2732438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Lorenz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man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whom the chick saw for the first time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「ひな鳥が初めて見た」という意味をもち、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man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chick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for the first time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「初めて、最初に」という意味をもち、動詞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saw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3D0E320-C069-5D63-5342-1D0B3B350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EBED33-B87E-7124-A019-272761AB1956}"/>
              </a:ext>
            </a:extLst>
          </p:cNvPr>
          <p:cNvSpPr txBox="1"/>
          <p:nvPr/>
        </p:nvSpPr>
        <p:spPr>
          <a:xfrm>
            <a:off x="537494" y="1858900"/>
            <a:ext cx="5418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ローレンツが、そのひなが見た最初の人だったのです。</a:t>
            </a:r>
          </a:p>
        </p:txBody>
      </p:sp>
    </p:spTree>
    <p:extLst>
      <p:ext uri="{BB962C8B-B14F-4D97-AF65-F5344CB8AC3E}">
        <p14:creationId xmlns:p14="http://schemas.microsoft.com/office/powerpoint/2010/main" val="97690195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5A2DD-AC5E-C637-4C16-00F6FEF30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FF152BC-A943-3DFB-1DD8-3681BDA4E5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962" b="118"/>
          <a:stretch/>
        </p:blipFill>
        <p:spPr>
          <a:xfrm>
            <a:off x="292216" y="667923"/>
            <a:ext cx="8596800" cy="107408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577033D-467A-1E6F-CACF-A777D7019014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C79036D-F03F-6AE0-265E-6D8B1C727A87}"/>
              </a:ext>
            </a:extLst>
          </p:cNvPr>
          <p:cNvSpPr txBox="1"/>
          <p:nvPr/>
        </p:nvSpPr>
        <p:spPr>
          <a:xfrm>
            <a:off x="537493" y="2732438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That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incident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which he was surprised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「彼が驚いた」という意味をもち、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incident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surprised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13A176C-1870-6F04-B64B-A0D7D6B90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FB30B5-3633-26BA-97D8-71BC58DA1C88}"/>
              </a:ext>
            </a:extLst>
          </p:cNvPr>
          <p:cNvSpPr txBox="1"/>
          <p:nvPr/>
        </p:nvSpPr>
        <p:spPr>
          <a:xfrm>
            <a:off x="537494" y="1858900"/>
            <a:ext cx="33741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それは彼が驚いた出来事でした。</a:t>
            </a:r>
          </a:p>
        </p:txBody>
      </p:sp>
    </p:spTree>
    <p:extLst>
      <p:ext uri="{BB962C8B-B14F-4D97-AF65-F5344CB8AC3E}">
        <p14:creationId xmlns:p14="http://schemas.microsoft.com/office/powerpoint/2010/main" val="48110541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AS_G3_21_09_reading_str">
            <a:hlinkClick r:id="" action="ppaction://media"/>
            <a:extLst>
              <a:ext uri="{FF2B5EF4-FFF2-40B4-BE49-F238E27FC236}">
                <a16:creationId xmlns:a16="http://schemas.microsoft.com/office/drawing/2014/main" id="{34492247-3C2F-8CBA-D99C-1666E6D7C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75875" y="803805"/>
            <a:ext cx="406400" cy="4064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E59DE3E-3595-B6BC-5498-E3AA5E799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400" y="58661"/>
            <a:ext cx="6431200" cy="674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A56AE-60DD-3339-14A5-D45D017A7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3B60D49-93A8-190B-C36B-C24408BC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8605"/>
          <a:stretch/>
        </p:blipFill>
        <p:spPr>
          <a:xfrm>
            <a:off x="292216" y="744123"/>
            <a:ext cx="8596800" cy="102675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FA24636-5B6C-4570-F30E-3924209E9ECE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BAF599-D252-D920-863C-B3375BABDCA1}"/>
              </a:ext>
            </a:extLst>
          </p:cNvPr>
          <p:cNvSpPr txBox="1"/>
          <p:nvPr/>
        </p:nvSpPr>
        <p:spPr>
          <a:xfrm>
            <a:off x="537493" y="2732438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Lorenz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boy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whose hobby was studying animals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「動物の研究が趣味の」という意味をもち、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boy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whose hobby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studying animals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studying animals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は「動物を研究すること」という意味で、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動作を名詞として扱っています。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FEC52C0-4C36-ECCD-43CB-C9D0433C1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B32330-D11F-9B30-8EC0-9BBD476A4A70}"/>
              </a:ext>
            </a:extLst>
          </p:cNvPr>
          <p:cNvSpPr txBox="1"/>
          <p:nvPr/>
        </p:nvSpPr>
        <p:spPr>
          <a:xfrm>
            <a:off x="537494" y="1858900"/>
            <a:ext cx="467797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ローレンツは動物の研究が趣味の少年でした。</a:t>
            </a:r>
          </a:p>
        </p:txBody>
      </p:sp>
    </p:spTree>
    <p:extLst>
      <p:ext uri="{BB962C8B-B14F-4D97-AF65-F5344CB8AC3E}">
        <p14:creationId xmlns:p14="http://schemas.microsoft.com/office/powerpoint/2010/main" val="30721504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8F958-2290-FD75-F1D3-C57A2FB5F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50B1EAD-4859-0BCC-06F5-DD302BF07475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223661-F95E-7E3F-A79B-387CAB16B83A}"/>
              </a:ext>
            </a:extLst>
          </p:cNvPr>
          <p:cNvSpPr txBox="1"/>
          <p:nvPr/>
        </p:nvSpPr>
        <p:spPr>
          <a:xfrm>
            <a:off x="537493" y="2732438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Even after he became an adult,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became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 adult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do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は「するべき」という意味で、形容詞のはたらきです。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nothing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Even after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〜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した後でさえ」という意味をもちます。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kept studying animals.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kept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studying animals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studying animals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は「動物を研究すること」という意味で、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F1260D2-2753-D219-A922-19823626B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B2DCDC-F029-E447-F2DA-EC603FF0709E}"/>
              </a:ext>
            </a:extLst>
          </p:cNvPr>
          <p:cNvSpPr txBox="1"/>
          <p:nvPr/>
        </p:nvSpPr>
        <p:spPr>
          <a:xfrm>
            <a:off x="537494" y="1858900"/>
            <a:ext cx="5380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彼は大人になったあとでも、動物の研究を続けました。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578A3E0-8AA8-2326-E43E-65B4145A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850" b="79787"/>
          <a:stretch/>
        </p:blipFill>
        <p:spPr>
          <a:xfrm>
            <a:off x="292216" y="744123"/>
            <a:ext cx="8596800" cy="7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756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E4934-2FDB-FAAA-BCC8-F5EB5F436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F3E4313-8E59-BC1B-C93A-E95B03227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74" b="67531"/>
          <a:stretch/>
        </p:blipFill>
        <p:spPr>
          <a:xfrm>
            <a:off x="292216" y="667920"/>
            <a:ext cx="8596800" cy="102675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2F4787D-4408-E565-0640-8E2B4C44E0B0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C6D981A-0D36-A138-999D-F5D877E0E7E1}"/>
              </a:ext>
            </a:extLst>
          </p:cNvPr>
          <p:cNvSpPr txBox="1"/>
          <p:nvPr/>
        </p:nvSpPr>
        <p:spPr>
          <a:xfrm>
            <a:off x="537493" y="2732438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research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“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animal imprinting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worked hard 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「彼が一生懸命取り組んだ」という意味をもち、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research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worked 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hard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「一生懸命」という意味をもち、動詞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worked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F502DDB-2277-E02F-8E79-480F746EF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D860BF-DEBD-FDBB-4C6D-1CA0CC59128D}"/>
              </a:ext>
            </a:extLst>
          </p:cNvPr>
          <p:cNvSpPr txBox="1"/>
          <p:nvPr/>
        </p:nvSpPr>
        <p:spPr>
          <a:xfrm>
            <a:off x="537494" y="1858900"/>
            <a:ext cx="5837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彼が一生懸命取り組んだ研究は「動物の刷り込み」でした。</a:t>
            </a:r>
          </a:p>
        </p:txBody>
      </p:sp>
    </p:spTree>
    <p:extLst>
      <p:ext uri="{BB962C8B-B14F-4D97-AF65-F5344CB8AC3E}">
        <p14:creationId xmlns:p14="http://schemas.microsoft.com/office/powerpoint/2010/main" val="892185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B9E1D-650E-0CE1-00C4-B8E56B4D8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25A48A9-E985-7244-98D9-DBB1DED305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927" b="57322"/>
          <a:stretch/>
        </p:blipFill>
        <p:spPr>
          <a:xfrm>
            <a:off x="292216" y="744123"/>
            <a:ext cx="8596800" cy="78856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1FA4645-4DCE-1A24-4B74-88F5243DBC1D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1E172F-CD3A-15C8-0680-7C9DD6F8B84E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form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animal learning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one form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0826089-7E05-C861-333C-F592669CA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1B01B7-E4DE-F54F-156D-B57450D7A991}"/>
              </a:ext>
            </a:extLst>
          </p:cNvPr>
          <p:cNvSpPr txBox="1"/>
          <p:nvPr/>
        </p:nvSpPr>
        <p:spPr>
          <a:xfrm>
            <a:off x="537495" y="1858900"/>
            <a:ext cx="4034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それは動物の学習のひとつの形態です。</a:t>
            </a:r>
          </a:p>
        </p:txBody>
      </p:sp>
    </p:spTree>
    <p:extLst>
      <p:ext uri="{BB962C8B-B14F-4D97-AF65-F5344CB8AC3E}">
        <p14:creationId xmlns:p14="http://schemas.microsoft.com/office/powerpoint/2010/main" val="312833043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40B8B-ECD9-13E5-A95A-ED501A9E0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E64691C-5473-980D-DCA0-A58411C1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693789"/>
            <a:ext cx="8596105" cy="189602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B938768-2C45-3CF7-A4E3-4080BA916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F4DA9A-D147-3A20-2E13-F56F7E2DA2AF}"/>
              </a:ext>
            </a:extLst>
          </p:cNvPr>
          <p:cNvSpPr/>
          <p:nvPr/>
        </p:nvSpPr>
        <p:spPr>
          <a:xfrm>
            <a:off x="0" y="3216008"/>
            <a:ext cx="9144000" cy="364199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DA7B7E-4B40-EAD8-AC03-80241B0D0E60}"/>
              </a:ext>
            </a:extLst>
          </p:cNvPr>
          <p:cNvSpPr txBox="1"/>
          <p:nvPr/>
        </p:nvSpPr>
        <p:spPr>
          <a:xfrm>
            <a:off x="537492" y="3464658"/>
            <a:ext cx="8263607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Actually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「実は」という意味をもち、文全体を修飾しています。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birds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think of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first thing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as their own parents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think of A as B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にあたります。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「自分の親として」という意味で、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first thing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をどう考えているかを説明しています。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2EAC12-E15F-EDD8-AD00-EEED6DC6C3D5}"/>
              </a:ext>
            </a:extLst>
          </p:cNvPr>
          <p:cNvSpPr txBox="1"/>
          <p:nvPr/>
        </p:nvSpPr>
        <p:spPr>
          <a:xfrm>
            <a:off x="537495" y="2591120"/>
            <a:ext cx="674913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実は、鳥は生まれたときに見た最初のものを自分の親と思うのです。</a:t>
            </a:r>
          </a:p>
        </p:txBody>
      </p:sp>
    </p:spTree>
    <p:extLst>
      <p:ext uri="{BB962C8B-B14F-4D97-AF65-F5344CB8AC3E}">
        <p14:creationId xmlns:p14="http://schemas.microsoft.com/office/powerpoint/2010/main" val="1603540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D2A3B-0F20-05E6-F67B-30ADF0D30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1EE5A53-562F-2746-3A8C-7A4B6F08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693789"/>
            <a:ext cx="8596105" cy="189602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BEEB9A4-2CFC-ED06-DC87-DB3C69E75E6F}"/>
              </a:ext>
            </a:extLst>
          </p:cNvPr>
          <p:cNvSpPr/>
          <p:nvPr/>
        </p:nvSpPr>
        <p:spPr>
          <a:xfrm>
            <a:off x="0" y="3216008"/>
            <a:ext cx="9144000" cy="364199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704504-496D-1C77-BF4F-36307B686BF2}"/>
              </a:ext>
            </a:extLst>
          </p:cNvPr>
          <p:cNvSpPr txBox="1"/>
          <p:nvPr/>
        </p:nvSpPr>
        <p:spPr>
          <a:xfrm>
            <a:off x="537492" y="3464658"/>
            <a:ext cx="8263607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see when they’re born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は主語と動詞をふくむ節です。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「生まれたときに見る」という意味をもち、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first thing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when they’re born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は主語と動詞をふくむ節です。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「生まれたときに」という意味をもち、動詞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are born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90C6064-52DB-86A9-C856-D80389BE3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E294F6-EFB1-EC70-27A4-993446C59070}"/>
              </a:ext>
            </a:extLst>
          </p:cNvPr>
          <p:cNvSpPr txBox="1"/>
          <p:nvPr/>
        </p:nvSpPr>
        <p:spPr>
          <a:xfrm>
            <a:off x="537495" y="2591120"/>
            <a:ext cx="674913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実は、鳥は生まれたときに見た最初のものを自分の親と思うのです。</a:t>
            </a:r>
          </a:p>
        </p:txBody>
      </p:sp>
    </p:spTree>
    <p:extLst>
      <p:ext uri="{BB962C8B-B14F-4D97-AF65-F5344CB8AC3E}">
        <p14:creationId xmlns:p14="http://schemas.microsoft.com/office/powerpoint/2010/main" val="243565463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96444-56D4-8486-3A38-80C116D88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0BC4D5C-5FED-C289-9193-DCC7D7716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898372"/>
            <a:ext cx="8596105" cy="65842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C93F3BF-1A79-4290-293C-D1B3F7592D04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EBE89EF-1DC2-254C-5237-2265B7B8B202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day,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「ある日」という意味をもち、主に 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hatched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Lorenz's birds hatched.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Lorenz's birds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hatched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10FF06C-465C-AFFA-55C2-AC2D5C45B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7AF417-BAB1-FA49-5D28-43565E10E858}"/>
              </a:ext>
            </a:extLst>
          </p:cNvPr>
          <p:cNvSpPr txBox="1"/>
          <p:nvPr/>
        </p:nvSpPr>
        <p:spPr>
          <a:xfrm>
            <a:off x="3318795" y="1858900"/>
            <a:ext cx="4034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ある日、ローレンツの鳥がふ化しました。</a:t>
            </a:r>
          </a:p>
        </p:txBody>
      </p:sp>
    </p:spTree>
    <p:extLst>
      <p:ext uri="{BB962C8B-B14F-4D97-AF65-F5344CB8AC3E}">
        <p14:creationId xmlns:p14="http://schemas.microsoft.com/office/powerpoint/2010/main" val="206689005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A2BCF-A6EC-F4EC-6451-C96F00C32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B78AE42-4B03-FB35-ED82-A0AB52FB8F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24" b="23737"/>
          <a:stretch/>
        </p:blipFill>
        <p:spPr>
          <a:xfrm>
            <a:off x="292216" y="756823"/>
            <a:ext cx="8596800" cy="78740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BE3C473-F04D-B708-1393-2072477F18D5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A41C0BE-FF32-BE21-1F17-E89D37071ED6}"/>
              </a:ext>
            </a:extLst>
          </p:cNvPr>
          <p:cNvSpPr txBox="1"/>
          <p:nvPr/>
        </p:nvSpPr>
        <p:spPr>
          <a:xfrm>
            <a:off x="537493" y="2732438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followed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Lorenz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 its parent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は「（本当の）親ではなく」という意味で、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「ローレンツに（ついて行った）」という意味を明確にしています。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BB4903F-96BF-EEF1-3D20-A09A9F03E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219D82-6D7D-5A6A-07DF-B4E8E362DDFF}"/>
              </a:ext>
            </a:extLst>
          </p:cNvPr>
          <p:cNvSpPr txBox="1"/>
          <p:nvPr/>
        </p:nvSpPr>
        <p:spPr>
          <a:xfrm>
            <a:off x="537494" y="1858900"/>
            <a:ext cx="7196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しかし、そのうちの１羽が親ではなくローレンツのあとをついて行きました。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4017622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17948</TotalTime>
  <Words>1073</Words>
  <Application>Microsoft Office PowerPoint</Application>
  <PresentationFormat>画面に合わせる (4:3)</PresentationFormat>
  <Paragraphs>97</Paragraphs>
  <Slides>13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2178</cp:revision>
  <cp:lastPrinted>2016-06-23T16:36:17Z</cp:lastPrinted>
  <dcterms:created xsi:type="dcterms:W3CDTF">2016-05-30T03:13:09Z</dcterms:created>
  <dcterms:modified xsi:type="dcterms:W3CDTF">2025-12-17T07:02:09Z</dcterms:modified>
</cp:coreProperties>
</file>