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672" r:id="rId2"/>
    <p:sldId id="3774" r:id="rId3"/>
    <p:sldId id="4304" r:id="rId4"/>
    <p:sldId id="4305" r:id="rId5"/>
    <p:sldId id="4306" r:id="rId6"/>
    <p:sldId id="4307" r:id="rId7"/>
    <p:sldId id="4309" r:id="rId8"/>
    <p:sldId id="4310" r:id="rId9"/>
    <p:sldId id="4311" r:id="rId10"/>
    <p:sldId id="3661" r:id="rId11"/>
    <p:sldId id="3681"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99"/>
    <a:srgbClr val="0043C8"/>
    <a:srgbClr val="005C2A"/>
    <a:srgbClr val="CC3399"/>
    <a:srgbClr val="00FF00"/>
    <a:srgbClr val="F8CBAD"/>
    <a:srgbClr val="FFFF8B"/>
    <a:srgbClr val="B4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9" autoAdjust="0"/>
    <p:restoredTop sz="94270" autoAdjust="0"/>
  </p:normalViewPr>
  <p:slideViewPr>
    <p:cSldViewPr snapToGrid="0">
      <p:cViewPr varScale="1">
        <p:scale>
          <a:sx n="113" d="100"/>
          <a:sy n="113" d="100"/>
        </p:scale>
        <p:origin x="1698"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2025/12/17</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2025/12/17</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A468B55-0853-5E17-740D-AD6E364A9D88}"/>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AS_G3_23_09_reading_str">
            <a:hlinkClick r:id="" action="ppaction://media"/>
            <a:extLst>
              <a:ext uri="{FF2B5EF4-FFF2-40B4-BE49-F238E27FC236}">
                <a16:creationId xmlns:a16="http://schemas.microsoft.com/office/drawing/2014/main" id="{931A2039-963F-3EF1-0A05-196E392190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2975" y="1238250"/>
            <a:ext cx="406400" cy="406400"/>
          </a:xfrm>
          <a:prstGeom prst="rect">
            <a:avLst/>
          </a:prstGeom>
        </p:spPr>
      </p:pic>
      <p:pic>
        <p:nvPicPr>
          <p:cNvPr id="7" name="図 6">
            <a:extLst>
              <a:ext uri="{FF2B5EF4-FFF2-40B4-BE49-F238E27FC236}">
                <a16:creationId xmlns:a16="http://schemas.microsoft.com/office/drawing/2014/main" id="{D76F7D66-F08E-F119-5DA6-59547BFEE7AD}"/>
              </a:ext>
            </a:extLst>
          </p:cNvPr>
          <p:cNvPicPr>
            <a:picLocks noChangeAspect="1"/>
          </p:cNvPicPr>
          <p:nvPr/>
        </p:nvPicPr>
        <p:blipFill>
          <a:blip r:embed="rId5"/>
          <a:stretch>
            <a:fillRect/>
          </a:stretch>
        </p:blipFill>
        <p:spPr>
          <a:xfrm>
            <a:off x="1315800" y="52200"/>
            <a:ext cx="6512400" cy="67536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8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3A22C-47B5-D2F0-F006-A746C69C936A}"/>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68BA5CB8-4972-A362-222B-9788192F36E0}"/>
              </a:ext>
            </a:extLst>
          </p:cNvPr>
          <p:cNvPicPr>
            <a:picLocks noChangeAspect="1"/>
          </p:cNvPicPr>
          <p:nvPr/>
        </p:nvPicPr>
        <p:blipFill>
          <a:blip r:embed="rId2"/>
          <a:srcRect b="78711"/>
          <a:stretch/>
        </p:blipFill>
        <p:spPr>
          <a:xfrm>
            <a:off x="292215" y="771235"/>
            <a:ext cx="8589600" cy="1896412"/>
          </a:xfrm>
          <a:prstGeom prst="rect">
            <a:avLst/>
          </a:prstGeom>
        </p:spPr>
      </p:pic>
      <p:sp>
        <p:nvSpPr>
          <p:cNvPr id="15" name="正方形/長方形 14">
            <a:extLst>
              <a:ext uri="{FF2B5EF4-FFF2-40B4-BE49-F238E27FC236}">
                <a16:creationId xmlns:a16="http://schemas.microsoft.com/office/drawing/2014/main" id="{0F337888-7825-4DC5-D5C8-A96B9CDBCB92}"/>
              </a:ext>
            </a:extLst>
          </p:cNvPr>
          <p:cNvSpPr/>
          <p:nvPr/>
        </p:nvSpPr>
        <p:spPr>
          <a:xfrm>
            <a:off x="0" y="3499149"/>
            <a:ext cx="9144000" cy="3358851"/>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0569C70A-8E1E-D01D-A17C-B33C7A80FDB6}"/>
              </a:ext>
            </a:extLst>
          </p:cNvPr>
          <p:cNvSpPr txBox="1"/>
          <p:nvPr/>
        </p:nvSpPr>
        <p:spPr>
          <a:xfrm>
            <a:off x="537493" y="3747799"/>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Have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seen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signs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with simple pictures designed to make information easy to understand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for everyone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signs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designed to make information easy to understand for everyone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修飾語で形容詞のはたらきです。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simple pictures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p:txBody>
      </p:sp>
      <p:pic>
        <p:nvPicPr>
          <p:cNvPr id="17" name="図 16">
            <a:extLst>
              <a:ext uri="{FF2B5EF4-FFF2-40B4-BE49-F238E27FC236}">
                <a16:creationId xmlns:a16="http://schemas.microsoft.com/office/drawing/2014/main" id="{9A5074DB-A730-E75F-5D3F-B7A7D60B56EA}"/>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C8ED65DA-6A75-67AF-C023-0B35DA4480B6}"/>
              </a:ext>
            </a:extLst>
          </p:cNvPr>
          <p:cNvSpPr txBox="1"/>
          <p:nvPr/>
        </p:nvSpPr>
        <p:spPr>
          <a:xfrm>
            <a:off x="537494" y="2726092"/>
            <a:ext cx="8250906"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誰にとっても情報をわかりやすくするためにデザインされた簡単なイラストのついた標識を、これまでに見たことがありますか。</a:t>
            </a:r>
          </a:p>
        </p:txBody>
      </p:sp>
    </p:spTree>
    <p:extLst>
      <p:ext uri="{BB962C8B-B14F-4D97-AF65-F5344CB8AC3E}">
        <p14:creationId xmlns:p14="http://schemas.microsoft.com/office/powerpoint/2010/main" val="340807828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75C5-1C84-D7F9-07C1-510F9841A86A}"/>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3AE203E0-BA3E-0E73-8C89-106FF7E93AA8}"/>
              </a:ext>
            </a:extLst>
          </p:cNvPr>
          <p:cNvPicPr>
            <a:picLocks noChangeAspect="1"/>
          </p:cNvPicPr>
          <p:nvPr/>
        </p:nvPicPr>
        <p:blipFill>
          <a:blip r:embed="rId2"/>
          <a:srcRect b="78711"/>
          <a:stretch/>
        </p:blipFill>
        <p:spPr>
          <a:xfrm>
            <a:off x="292215" y="771235"/>
            <a:ext cx="8589600" cy="1896412"/>
          </a:xfrm>
          <a:prstGeom prst="rect">
            <a:avLst/>
          </a:prstGeom>
        </p:spPr>
      </p:pic>
      <p:sp>
        <p:nvSpPr>
          <p:cNvPr id="15" name="正方形/長方形 14">
            <a:extLst>
              <a:ext uri="{FF2B5EF4-FFF2-40B4-BE49-F238E27FC236}">
                <a16:creationId xmlns:a16="http://schemas.microsoft.com/office/drawing/2014/main" id="{B8CAA0FB-0341-E465-4E58-3447AD2B2390}"/>
              </a:ext>
            </a:extLst>
          </p:cNvPr>
          <p:cNvSpPr/>
          <p:nvPr/>
        </p:nvSpPr>
        <p:spPr>
          <a:xfrm>
            <a:off x="0" y="3499149"/>
            <a:ext cx="9144000" cy="3358851"/>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75A928A-537D-76A9-2D4D-01CD0DAC2C49}"/>
              </a:ext>
            </a:extLst>
          </p:cNvPr>
          <p:cNvSpPr txBox="1"/>
          <p:nvPr/>
        </p:nvSpPr>
        <p:spPr>
          <a:xfrm>
            <a:off x="537493" y="3747799"/>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make information easy to understand for everyone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「誰にとっても情報をわかりやすい状態にするために」という意味で、</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副詞のはたらきです。</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designed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の目的を説明しています。</a:t>
            </a: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for everyone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「みんなにとって」という意味をもち、</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understand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p:txBody>
      </p:sp>
      <p:pic>
        <p:nvPicPr>
          <p:cNvPr id="17" name="図 16">
            <a:extLst>
              <a:ext uri="{FF2B5EF4-FFF2-40B4-BE49-F238E27FC236}">
                <a16:creationId xmlns:a16="http://schemas.microsoft.com/office/drawing/2014/main" id="{A2AFABD4-F5B3-3EFF-F658-9D1DCB22A5D5}"/>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82A83290-4836-D92F-FBD7-429848323E43}"/>
              </a:ext>
            </a:extLst>
          </p:cNvPr>
          <p:cNvSpPr txBox="1"/>
          <p:nvPr/>
        </p:nvSpPr>
        <p:spPr>
          <a:xfrm>
            <a:off x="537494" y="2726092"/>
            <a:ext cx="8250906"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誰にとっても情報をわかりやすくするためにデザインされた簡単なイラストのついた標識を、これまでに見たことがありますか。</a:t>
            </a:r>
          </a:p>
        </p:txBody>
      </p:sp>
    </p:spTree>
    <p:extLst>
      <p:ext uri="{BB962C8B-B14F-4D97-AF65-F5344CB8AC3E}">
        <p14:creationId xmlns:p14="http://schemas.microsoft.com/office/powerpoint/2010/main" val="408207495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94A3D-3D08-AC71-4267-7A27801021A8}"/>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7A8DEB1-C440-1938-B9C3-63399C591475}"/>
              </a:ext>
            </a:extLst>
          </p:cNvPr>
          <p:cNvSpPr/>
          <p:nvPr/>
        </p:nvSpPr>
        <p:spPr>
          <a:xfrm>
            <a:off x="0" y="2362201"/>
            <a:ext cx="9144000" cy="44958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9F96ECDC-2F60-7F5B-6FC6-E56FC1EAE3B4}"/>
              </a:ext>
            </a:extLst>
          </p:cNvPr>
          <p:cNvSpPr txBox="1"/>
          <p:nvPr/>
        </p:nvSpPr>
        <p:spPr>
          <a:xfrm>
            <a:off x="537493" y="2668299"/>
            <a:ext cx="8069014" cy="70788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These pictures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pictograms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20C194B2-B163-C5B8-69D9-D1F8BB81D703}"/>
              </a:ext>
            </a:extLst>
          </p:cNvPr>
          <p:cNvPicPr>
            <a:picLocks noChangeAspect="1"/>
          </p:cNvPicPr>
          <p:nvPr/>
        </p:nvPicPr>
        <p:blipFill>
          <a:blip r:embed="rId2"/>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B16E00B0-4B5B-7AE0-D3A0-8DFC5E940E41}"/>
              </a:ext>
            </a:extLst>
          </p:cNvPr>
          <p:cNvSpPr txBox="1"/>
          <p:nvPr/>
        </p:nvSpPr>
        <p:spPr>
          <a:xfrm>
            <a:off x="537494" y="1718282"/>
            <a:ext cx="40345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これらの絵はピクトグラムと呼ばれます。</a:t>
            </a:r>
          </a:p>
        </p:txBody>
      </p:sp>
      <p:pic>
        <p:nvPicPr>
          <p:cNvPr id="2" name="図 1">
            <a:extLst>
              <a:ext uri="{FF2B5EF4-FFF2-40B4-BE49-F238E27FC236}">
                <a16:creationId xmlns:a16="http://schemas.microsoft.com/office/drawing/2014/main" id="{1B8D2D1B-21AC-DCD2-1E5E-A70E551B4E07}"/>
              </a:ext>
            </a:extLst>
          </p:cNvPr>
          <p:cNvPicPr>
            <a:picLocks noChangeAspect="1"/>
          </p:cNvPicPr>
          <p:nvPr/>
        </p:nvPicPr>
        <p:blipFill>
          <a:blip r:embed="rId3"/>
          <a:srcRect t="21805" b="68122"/>
          <a:stretch/>
        </p:blipFill>
        <p:spPr>
          <a:xfrm>
            <a:off x="292215" y="771235"/>
            <a:ext cx="8589600" cy="897292"/>
          </a:xfrm>
          <a:prstGeom prst="rect">
            <a:avLst/>
          </a:prstGeom>
        </p:spPr>
      </p:pic>
    </p:spTree>
    <p:extLst>
      <p:ext uri="{BB962C8B-B14F-4D97-AF65-F5344CB8AC3E}">
        <p14:creationId xmlns:p14="http://schemas.microsoft.com/office/powerpoint/2010/main" val="17970430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539F-4969-FEF6-F81D-C1B591A17E0D}"/>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E4AE628B-7A2B-B97E-DDBD-8CCFD19ECC19}"/>
              </a:ext>
            </a:extLst>
          </p:cNvPr>
          <p:cNvPicPr>
            <a:picLocks noChangeAspect="1"/>
          </p:cNvPicPr>
          <p:nvPr/>
        </p:nvPicPr>
        <p:blipFill>
          <a:blip r:embed="rId2"/>
          <a:srcRect t="32945" b="57095"/>
          <a:stretch/>
        </p:blipFill>
        <p:spPr>
          <a:xfrm>
            <a:off x="292215" y="745835"/>
            <a:ext cx="8589600" cy="887164"/>
          </a:xfrm>
          <a:prstGeom prst="rect">
            <a:avLst/>
          </a:prstGeom>
        </p:spPr>
      </p:pic>
      <p:sp>
        <p:nvSpPr>
          <p:cNvPr id="15" name="正方形/長方形 14">
            <a:extLst>
              <a:ext uri="{FF2B5EF4-FFF2-40B4-BE49-F238E27FC236}">
                <a16:creationId xmlns:a16="http://schemas.microsoft.com/office/drawing/2014/main" id="{4120E646-346E-4113-C038-AA31A0A3B137}"/>
              </a:ext>
            </a:extLst>
          </p:cNvPr>
          <p:cNvSpPr/>
          <p:nvPr/>
        </p:nvSpPr>
        <p:spPr>
          <a:xfrm>
            <a:off x="0" y="2362201"/>
            <a:ext cx="9144000" cy="44958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6AD98CB-A8FE-5683-8A02-6CB775711C21}"/>
              </a:ext>
            </a:extLst>
          </p:cNvPr>
          <p:cNvSpPr txBox="1"/>
          <p:nvPr/>
        </p:nvSpPr>
        <p:spPr>
          <a:xfrm>
            <a:off x="537493" y="2668299"/>
            <a:ext cx="8344322" cy="2554545"/>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They are useful</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They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are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r>
              <a:rPr lang="en-US" altLang="ja-JP" sz="2000" b="1" dirty="0">
                <a:latin typeface="ＭＳ Ｐゴシック" panose="020B0600070205080204" pitchFamily="50" charset="-128"/>
                <a:ea typeface="ＭＳ Ｐゴシック" panose="020B0600070205080204" pitchFamily="50" charset="-128"/>
              </a:rPr>
              <a:t>useful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C</a:t>
            </a:r>
            <a:r>
              <a:rPr lang="ja-JP" altLang="en-US" sz="2000" b="1" dirty="0">
                <a:latin typeface="ＭＳ Ｐゴシック" panose="020B0600070205080204" pitchFamily="50" charset="-128"/>
                <a:ea typeface="ＭＳ Ｐゴシック" panose="020B0600070205080204" pitchFamily="50" charset="-128"/>
              </a:rPr>
              <a:t>（補語）です。</a:t>
            </a:r>
            <a:endParaRPr lang="en-US" altLang="ja-JP" sz="2000" b="1" dirty="0">
              <a:latin typeface="ＭＳ Ｐゴシック" panose="020B0600070205080204" pitchFamily="50" charset="-128"/>
              <a:ea typeface="ＭＳ Ｐゴシック" panose="020B0600070205080204" pitchFamily="50" charset="-128"/>
            </a:endParaRP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because people can understand them easily.</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understand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them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easily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「簡単に」という意味をもち、動詞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understand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because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は、前の文の理由を示すために使われています。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6CEFEA9D-CA49-8E82-587C-A97237E77181}"/>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69AD5A89-21CD-2ABA-1FB4-34033674C75A}"/>
              </a:ext>
            </a:extLst>
          </p:cNvPr>
          <p:cNvSpPr txBox="1"/>
          <p:nvPr/>
        </p:nvSpPr>
        <p:spPr>
          <a:xfrm>
            <a:off x="537494" y="1718282"/>
            <a:ext cx="52029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人々はそれらを簡単に理解できるので、役立ちます。</a:t>
            </a:r>
          </a:p>
        </p:txBody>
      </p:sp>
    </p:spTree>
    <p:extLst>
      <p:ext uri="{BB962C8B-B14F-4D97-AF65-F5344CB8AC3E}">
        <p14:creationId xmlns:p14="http://schemas.microsoft.com/office/powerpoint/2010/main" val="35307578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EDE32-49CA-E53B-D990-EE35D8FB413E}"/>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16D6E19B-65B5-3C12-28F2-70D723E255DC}"/>
              </a:ext>
            </a:extLst>
          </p:cNvPr>
          <p:cNvPicPr>
            <a:picLocks noChangeAspect="1"/>
          </p:cNvPicPr>
          <p:nvPr/>
        </p:nvPicPr>
        <p:blipFill>
          <a:blip r:embed="rId2"/>
          <a:srcRect t="45516" b="46500"/>
          <a:stretch/>
        </p:blipFill>
        <p:spPr>
          <a:xfrm>
            <a:off x="292215" y="833817"/>
            <a:ext cx="8589600" cy="711200"/>
          </a:xfrm>
          <a:prstGeom prst="rect">
            <a:avLst/>
          </a:prstGeom>
        </p:spPr>
      </p:pic>
      <p:sp>
        <p:nvSpPr>
          <p:cNvPr id="15" name="正方形/長方形 14">
            <a:extLst>
              <a:ext uri="{FF2B5EF4-FFF2-40B4-BE49-F238E27FC236}">
                <a16:creationId xmlns:a16="http://schemas.microsoft.com/office/drawing/2014/main" id="{CCBABFB6-1359-6909-00A0-1BE9A5A94281}"/>
              </a:ext>
            </a:extLst>
          </p:cNvPr>
          <p:cNvSpPr/>
          <p:nvPr/>
        </p:nvSpPr>
        <p:spPr>
          <a:xfrm>
            <a:off x="0" y="2362201"/>
            <a:ext cx="9144000" cy="44958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D752885-35C9-2A8C-B9CC-376B2C9E818C}"/>
              </a:ext>
            </a:extLst>
          </p:cNvPr>
          <p:cNvSpPr txBox="1"/>
          <p:nvPr/>
        </p:nvSpPr>
        <p:spPr>
          <a:xfrm>
            <a:off x="537493" y="2668299"/>
            <a:ext cx="8344322" cy="286232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When pictograms are used on a sign,</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pictograms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are used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on a sign </a:t>
            </a:r>
            <a:r>
              <a:rPr lang="ja-JP" altLang="en-US" sz="2000" b="1" dirty="0">
                <a:latin typeface="ＭＳ Ｐゴシック" panose="020B0600070205080204" pitchFamily="50" charset="-128"/>
                <a:ea typeface="ＭＳ Ｐゴシック" panose="020B0600070205080204" pitchFamily="50" charset="-128"/>
              </a:rPr>
              <a:t>は修飾語で副詞のはたらきです。</a:t>
            </a:r>
          </a:p>
          <a:p>
            <a:r>
              <a:rPr lang="ja-JP" altLang="en-US" sz="2000" b="1" dirty="0">
                <a:latin typeface="ＭＳ Ｐゴシック" panose="020B0600070205080204" pitchFamily="50" charset="-128"/>
                <a:ea typeface="ＭＳ Ｐゴシック" panose="020B0600070205080204" pitchFamily="50" charset="-128"/>
              </a:rPr>
              <a:t> 　 「標識で」という意味をもち、</a:t>
            </a:r>
            <a:r>
              <a:rPr lang="en-US" altLang="ja-JP" sz="2000" b="1" dirty="0">
                <a:latin typeface="ＭＳ Ｐゴシック" panose="020B0600070205080204" pitchFamily="50" charset="-128"/>
                <a:ea typeface="ＭＳ Ｐゴシック" panose="020B0600070205080204" pitchFamily="50" charset="-128"/>
              </a:rPr>
              <a:t>used </a:t>
            </a:r>
            <a:r>
              <a:rPr lang="ja-JP" altLang="en-US" sz="2000" b="1" dirty="0">
                <a:latin typeface="ＭＳ Ｐゴシック" panose="020B0600070205080204" pitchFamily="50" charset="-128"/>
                <a:ea typeface="ＭＳ Ｐゴシック" panose="020B0600070205080204" pitchFamily="50" charset="-128"/>
              </a:rPr>
              <a:t>を修飾しています。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When </a:t>
            </a:r>
            <a:r>
              <a:rPr lang="ja-JP" altLang="en-US" sz="2000" b="1" dirty="0">
                <a:latin typeface="ＭＳ Ｐゴシック" panose="020B0600070205080204" pitchFamily="50" charset="-128"/>
                <a:ea typeface="ＭＳ Ｐゴシック" panose="020B0600070205080204" pitchFamily="50" charset="-128"/>
              </a:rPr>
              <a:t>は、時間を表す接続詞で、「～するとき」という意味をもちます。</a:t>
            </a: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colors are important.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colors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important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colors = important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C4A1B81E-01B2-5992-4497-60E58C2A810F}"/>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537962A1-9E18-3DA7-5846-F74840D4C703}"/>
              </a:ext>
            </a:extLst>
          </p:cNvPr>
          <p:cNvSpPr txBox="1"/>
          <p:nvPr/>
        </p:nvSpPr>
        <p:spPr>
          <a:xfrm>
            <a:off x="537494" y="1718282"/>
            <a:ext cx="50505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ピクトグラムが標識に使われるとき、色が重要です。</a:t>
            </a:r>
          </a:p>
        </p:txBody>
      </p:sp>
    </p:spTree>
    <p:extLst>
      <p:ext uri="{BB962C8B-B14F-4D97-AF65-F5344CB8AC3E}">
        <p14:creationId xmlns:p14="http://schemas.microsoft.com/office/powerpoint/2010/main" val="165912355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10607-74C5-B147-305B-D4D157B24AD7}"/>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5E226515-F1C2-479B-1F58-4AD042BDC5D8}"/>
              </a:ext>
            </a:extLst>
          </p:cNvPr>
          <p:cNvPicPr>
            <a:picLocks noChangeAspect="1"/>
          </p:cNvPicPr>
          <p:nvPr/>
        </p:nvPicPr>
        <p:blipFill>
          <a:blip r:embed="rId2"/>
          <a:stretch>
            <a:fillRect/>
          </a:stretch>
        </p:blipFill>
        <p:spPr>
          <a:xfrm>
            <a:off x="292215" y="592517"/>
            <a:ext cx="8590008" cy="1743607"/>
          </a:xfrm>
          <a:prstGeom prst="rect">
            <a:avLst/>
          </a:prstGeom>
        </p:spPr>
      </p:pic>
      <p:sp>
        <p:nvSpPr>
          <p:cNvPr id="15" name="正方形/長方形 14">
            <a:extLst>
              <a:ext uri="{FF2B5EF4-FFF2-40B4-BE49-F238E27FC236}">
                <a16:creationId xmlns:a16="http://schemas.microsoft.com/office/drawing/2014/main" id="{4D3A5343-6D4B-739E-D10F-91BDC2024A7D}"/>
              </a:ext>
            </a:extLst>
          </p:cNvPr>
          <p:cNvSpPr/>
          <p:nvPr/>
        </p:nvSpPr>
        <p:spPr>
          <a:xfrm>
            <a:off x="0" y="3111501"/>
            <a:ext cx="9144000" cy="37464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8C49C8F-73ED-8C9C-F19A-06ED7DBE6038}"/>
              </a:ext>
            </a:extLst>
          </p:cNvPr>
          <p:cNvSpPr txBox="1"/>
          <p:nvPr/>
        </p:nvSpPr>
        <p:spPr>
          <a:xfrm>
            <a:off x="537493" y="3417599"/>
            <a:ext cx="8344322" cy="2862322"/>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For example,</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ja-JP" altLang="en-US" sz="2000" b="1" dirty="0">
                <a:latin typeface="ＭＳ Ｐゴシック" panose="020B0600070205080204" pitchFamily="50" charset="-128"/>
                <a:ea typeface="ＭＳ Ｐゴシック" panose="020B0600070205080204" pitchFamily="50" charset="-128"/>
              </a:rPr>
              <a:t>修飾語で副詞のはたらきです。</a:t>
            </a:r>
          </a:p>
          <a:p>
            <a:pPr algn="just"/>
            <a:r>
              <a:rPr lang="ja-JP" altLang="en-US" sz="2000" b="1" dirty="0">
                <a:latin typeface="ＭＳ Ｐゴシック" panose="020B0600070205080204" pitchFamily="50" charset="-128"/>
                <a:ea typeface="ＭＳ Ｐゴシック" panose="020B0600070205080204" pitchFamily="50" charset="-128"/>
              </a:rPr>
              <a:t>　 「たとえば」という意味をもち、</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文全体を修飾しています。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green, the opposite color of red, is used for emergency exit signs.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green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used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opposite color of red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green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を説明する同格表現です。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of red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opposite color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p>
        </p:txBody>
      </p:sp>
      <p:pic>
        <p:nvPicPr>
          <p:cNvPr id="17" name="図 16">
            <a:extLst>
              <a:ext uri="{FF2B5EF4-FFF2-40B4-BE49-F238E27FC236}">
                <a16:creationId xmlns:a16="http://schemas.microsoft.com/office/drawing/2014/main" id="{16FEE672-69F6-CE35-6770-E2CBD12821F4}"/>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542C2005-3018-4A41-34A7-C6B4CBE756DA}"/>
              </a:ext>
            </a:extLst>
          </p:cNvPr>
          <p:cNvSpPr txBox="1"/>
          <p:nvPr/>
        </p:nvSpPr>
        <p:spPr>
          <a:xfrm>
            <a:off x="537494" y="2467582"/>
            <a:ext cx="69174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例えば、赤色の反対色である緑色は非常出口の標識に使用されます。</a:t>
            </a:r>
          </a:p>
        </p:txBody>
      </p:sp>
    </p:spTree>
    <p:extLst>
      <p:ext uri="{BB962C8B-B14F-4D97-AF65-F5344CB8AC3E}">
        <p14:creationId xmlns:p14="http://schemas.microsoft.com/office/powerpoint/2010/main" val="345957488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492D0-6E8F-79FC-A67B-09F28C60F340}"/>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9512793D-943E-83E6-3E22-AF2951EEDB90}"/>
              </a:ext>
            </a:extLst>
          </p:cNvPr>
          <p:cNvPicPr>
            <a:picLocks noChangeAspect="1"/>
          </p:cNvPicPr>
          <p:nvPr/>
        </p:nvPicPr>
        <p:blipFill>
          <a:blip r:embed="rId2"/>
          <a:srcRect t="66924" b="23322"/>
          <a:stretch/>
        </p:blipFill>
        <p:spPr>
          <a:xfrm>
            <a:off x="292215" y="770317"/>
            <a:ext cx="8589600" cy="868880"/>
          </a:xfrm>
          <a:prstGeom prst="rect">
            <a:avLst/>
          </a:prstGeom>
        </p:spPr>
      </p:pic>
      <p:sp>
        <p:nvSpPr>
          <p:cNvPr id="15" name="正方形/長方形 14">
            <a:extLst>
              <a:ext uri="{FF2B5EF4-FFF2-40B4-BE49-F238E27FC236}">
                <a16:creationId xmlns:a16="http://schemas.microsoft.com/office/drawing/2014/main" id="{25DA04B0-5832-761A-2EC8-22FED4F501C2}"/>
              </a:ext>
            </a:extLst>
          </p:cNvPr>
          <p:cNvSpPr/>
          <p:nvPr/>
        </p:nvSpPr>
        <p:spPr>
          <a:xfrm>
            <a:off x="0" y="2362201"/>
            <a:ext cx="9144000" cy="44958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EE2D66A-9276-6883-A55F-BAF62E711B5B}"/>
              </a:ext>
            </a:extLst>
          </p:cNvPr>
          <p:cNvSpPr txBox="1"/>
          <p:nvPr/>
        </p:nvSpPr>
        <p:spPr>
          <a:xfrm>
            <a:off x="537493" y="2668299"/>
            <a:ext cx="8344322" cy="3170099"/>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If a fire occurs,</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a fire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occurs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If </a:t>
            </a:r>
            <a:r>
              <a:rPr lang="ja-JP" altLang="en-US" sz="2000" b="1" dirty="0">
                <a:latin typeface="ＭＳ Ｐゴシック" panose="020B0600070205080204" pitchFamily="50" charset="-128"/>
                <a:ea typeface="ＭＳ Ｐゴシック" panose="020B0600070205080204" pitchFamily="50" charset="-128"/>
              </a:rPr>
              <a:t>は、条件を表す接続詞で、「もし</a:t>
            </a:r>
            <a:r>
              <a:rPr lang="en-US" altLang="ja-JP" sz="2000" b="1" dirty="0">
                <a:latin typeface="ＭＳ Ｐゴシック" panose="020B0600070205080204" pitchFamily="50" charset="-128"/>
                <a:ea typeface="ＭＳ Ｐゴシック" panose="020B0600070205080204" pitchFamily="50" charset="-128"/>
              </a:rPr>
              <a:t>〜</a:t>
            </a:r>
            <a:r>
              <a:rPr lang="ja-JP" altLang="en-US" sz="2000" b="1" dirty="0">
                <a:latin typeface="ＭＳ Ｐゴシック" panose="020B0600070205080204" pitchFamily="50" charset="-128"/>
                <a:ea typeface="ＭＳ Ｐゴシック" panose="020B0600070205080204" pitchFamily="50" charset="-128"/>
              </a:rPr>
              <a:t>なら」という意味をもちます。</a:t>
            </a: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green is easy to see.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green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easy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green = easy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to see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は「見るのが」という意味で、副詞のはたらきです。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形容詞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easy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を修飾しています。</a:t>
            </a:r>
          </a:p>
          <a:p>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157AFFF2-0D20-866B-23FA-687F6AD5CD80}"/>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6B35DA3F-27C8-6265-63C1-F954DB235CB1}"/>
              </a:ext>
            </a:extLst>
          </p:cNvPr>
          <p:cNvSpPr txBox="1"/>
          <p:nvPr/>
        </p:nvSpPr>
        <p:spPr>
          <a:xfrm>
            <a:off x="3941094" y="1718282"/>
            <a:ext cx="47711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もし火事が発生すると、緑は見えやすいのです。</a:t>
            </a:r>
          </a:p>
        </p:txBody>
      </p:sp>
      <p:sp>
        <p:nvSpPr>
          <p:cNvPr id="4" name="正方形/長方形 3">
            <a:extLst>
              <a:ext uri="{FF2B5EF4-FFF2-40B4-BE49-F238E27FC236}">
                <a16:creationId xmlns:a16="http://schemas.microsoft.com/office/drawing/2014/main" id="{DF139FA1-42F7-E09A-B047-1444004A1193}"/>
              </a:ext>
            </a:extLst>
          </p:cNvPr>
          <p:cNvSpPr/>
          <p:nvPr/>
        </p:nvSpPr>
        <p:spPr>
          <a:xfrm>
            <a:off x="537493" y="809969"/>
            <a:ext cx="3272507" cy="58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414685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2E7D-1E85-1AA5-CF1C-6C8DD0714B0E}"/>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3EC8A70-7DE1-8566-54FB-DFD25013450F}"/>
              </a:ext>
            </a:extLst>
          </p:cNvPr>
          <p:cNvPicPr>
            <a:picLocks noChangeAspect="1"/>
          </p:cNvPicPr>
          <p:nvPr/>
        </p:nvPicPr>
        <p:blipFill>
          <a:blip r:embed="rId2"/>
          <a:srcRect t="79303" b="452"/>
          <a:stretch/>
        </p:blipFill>
        <p:spPr>
          <a:xfrm>
            <a:off x="292215" y="643317"/>
            <a:ext cx="8589600" cy="1803399"/>
          </a:xfrm>
          <a:prstGeom prst="rect">
            <a:avLst/>
          </a:prstGeom>
        </p:spPr>
      </p:pic>
      <p:sp>
        <p:nvSpPr>
          <p:cNvPr id="15" name="正方形/長方形 14">
            <a:extLst>
              <a:ext uri="{FF2B5EF4-FFF2-40B4-BE49-F238E27FC236}">
                <a16:creationId xmlns:a16="http://schemas.microsoft.com/office/drawing/2014/main" id="{9BB7495C-7B7E-6B0E-A641-6CDF8764BA98}"/>
              </a:ext>
            </a:extLst>
          </p:cNvPr>
          <p:cNvSpPr/>
          <p:nvPr/>
        </p:nvSpPr>
        <p:spPr>
          <a:xfrm>
            <a:off x="0" y="3111501"/>
            <a:ext cx="9144000" cy="37464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DC742DE-6777-90EF-7C66-CD6197D4C9C6}"/>
              </a:ext>
            </a:extLst>
          </p:cNvPr>
          <p:cNvSpPr txBox="1"/>
          <p:nvPr/>
        </p:nvSpPr>
        <p:spPr>
          <a:xfrm>
            <a:off x="537492" y="3149601"/>
            <a:ext cx="8589599" cy="3477875"/>
          </a:xfrm>
          <a:prstGeom prst="rect">
            <a:avLst/>
          </a:prstGeom>
          <a:noFill/>
          <a:ln>
            <a:noFill/>
          </a:ln>
        </p:spPr>
        <p:txBody>
          <a:bodyPr wrap="square" rtlCol="0">
            <a:spAutoFit/>
          </a:bodyPr>
          <a:lstStyle/>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①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When you put these opposite colors together,</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lang="en-US" altLang="ja-JP" sz="2000" b="1" dirty="0">
                <a:latin typeface="ＭＳ Ｐゴシック" panose="020B0600070205080204" pitchFamily="50" charset="-128"/>
                <a:ea typeface="ＭＳ Ｐゴシック" panose="020B0600070205080204" pitchFamily="50" charset="-128"/>
              </a:rPr>
              <a:t>you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S</a:t>
            </a:r>
            <a:r>
              <a:rPr lang="ja-JP" altLang="en-US" sz="2000" b="1" dirty="0">
                <a:latin typeface="ＭＳ Ｐゴシック" panose="020B0600070205080204" pitchFamily="50" charset="-128"/>
                <a:ea typeface="ＭＳ Ｐゴシック" panose="020B0600070205080204" pitchFamily="50" charset="-128"/>
              </a:rPr>
              <a:t>（主語）、</a:t>
            </a:r>
            <a:r>
              <a:rPr lang="en-US" altLang="ja-JP" sz="2000" b="1" dirty="0">
                <a:latin typeface="ＭＳ Ｐゴシック" panose="020B0600070205080204" pitchFamily="50" charset="-128"/>
                <a:ea typeface="ＭＳ Ｐゴシック" panose="020B0600070205080204" pitchFamily="50" charset="-128"/>
              </a:rPr>
              <a:t>put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V</a:t>
            </a:r>
            <a:r>
              <a:rPr lang="ja-JP" altLang="en-US" sz="2000" b="1" dirty="0">
                <a:latin typeface="ＭＳ Ｐゴシック" panose="020B0600070205080204" pitchFamily="50" charset="-128"/>
                <a:ea typeface="ＭＳ Ｐゴシック" panose="020B0600070205080204" pitchFamily="50" charset="-128"/>
              </a:rPr>
              <a:t>（動詞）、</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　　</a:t>
            </a:r>
            <a:r>
              <a:rPr lang="en-US" altLang="ja-JP" sz="2000" b="1" dirty="0">
                <a:latin typeface="ＭＳ Ｐゴシック" panose="020B0600070205080204" pitchFamily="50" charset="-128"/>
                <a:ea typeface="ＭＳ Ｐゴシック" panose="020B0600070205080204" pitchFamily="50" charset="-128"/>
              </a:rPr>
              <a:t>these opposite colors </a:t>
            </a:r>
            <a:r>
              <a:rPr lang="ja-JP" altLang="en-US" sz="2000" b="1" dirty="0">
                <a:latin typeface="ＭＳ Ｐゴシック" panose="020B0600070205080204" pitchFamily="50" charset="-128"/>
                <a:ea typeface="ＭＳ Ｐゴシック" panose="020B0600070205080204" pitchFamily="50" charset="-128"/>
              </a:rPr>
              <a:t>が</a:t>
            </a:r>
            <a:r>
              <a:rPr lang="en-US" altLang="ja-JP" sz="2000" b="1" dirty="0">
                <a:latin typeface="ＭＳ Ｐゴシック" panose="020B0600070205080204" pitchFamily="50" charset="-128"/>
                <a:ea typeface="ＭＳ Ｐゴシック" panose="020B0600070205080204" pitchFamily="50" charset="-128"/>
              </a:rPr>
              <a:t>O</a:t>
            </a:r>
            <a:r>
              <a:rPr lang="ja-JP" altLang="en-US" sz="2000" b="1" dirty="0">
                <a:latin typeface="ＭＳ Ｐゴシック" panose="020B0600070205080204" pitchFamily="50" charset="-128"/>
                <a:ea typeface="ＭＳ Ｐゴシック" panose="020B0600070205080204" pitchFamily="50" charset="-128"/>
              </a:rPr>
              <a:t>（目的語）です。</a:t>
            </a:r>
            <a:endParaRPr lang="en-US" altLang="ja-JP" sz="2000" b="1" dirty="0">
              <a:latin typeface="ＭＳ Ｐゴシック" panose="020B0600070205080204" pitchFamily="50" charset="-128"/>
              <a:ea typeface="ＭＳ Ｐゴシック" panose="020B0600070205080204" pitchFamily="50" charset="-128"/>
            </a:endParaRP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together </a:t>
            </a:r>
            <a:r>
              <a:rPr lang="ja-JP" altLang="en-US" sz="2000" b="1" dirty="0">
                <a:latin typeface="ＭＳ Ｐゴシック" panose="020B0600070205080204" pitchFamily="50" charset="-128"/>
                <a:ea typeface="ＭＳ Ｐゴシック" panose="020B0600070205080204" pitchFamily="50" charset="-128"/>
              </a:rPr>
              <a:t>は副詞です。</a:t>
            </a:r>
          </a:p>
          <a:p>
            <a:r>
              <a:rPr lang="ja-JP" altLang="en-US" sz="2000" b="1" dirty="0">
                <a:latin typeface="ＭＳ Ｐゴシック" panose="020B0600070205080204" pitchFamily="50" charset="-128"/>
                <a:ea typeface="ＭＳ Ｐゴシック" panose="020B0600070205080204" pitchFamily="50" charset="-128"/>
              </a:rPr>
              <a:t>　　「一緒</a:t>
            </a:r>
            <a:r>
              <a:rPr lang="ja-JP" altLang="en-US" sz="2000" b="1">
                <a:latin typeface="ＭＳ Ｐゴシック" panose="020B0600070205080204" pitchFamily="50" charset="-128"/>
                <a:ea typeface="ＭＳ Ｐゴシック" panose="020B0600070205080204" pitchFamily="50" charset="-128"/>
              </a:rPr>
              <a:t>に」と</a:t>
            </a:r>
            <a:r>
              <a:rPr lang="ja-JP" altLang="en-US" sz="2000" b="1" dirty="0">
                <a:latin typeface="ＭＳ Ｐゴシック" panose="020B0600070205080204" pitchFamily="50" charset="-128"/>
                <a:ea typeface="ＭＳ Ｐゴシック" panose="020B0600070205080204" pitchFamily="50" charset="-128"/>
              </a:rPr>
              <a:t>いう意味をもち、動詞 </a:t>
            </a:r>
            <a:r>
              <a:rPr lang="en-US" altLang="ja-JP" sz="2000" b="1" dirty="0">
                <a:latin typeface="ＭＳ Ｐゴシック" panose="020B0600070205080204" pitchFamily="50" charset="-128"/>
                <a:ea typeface="ＭＳ Ｐゴシック" panose="020B0600070205080204" pitchFamily="50" charset="-128"/>
              </a:rPr>
              <a:t>put </a:t>
            </a:r>
            <a:r>
              <a:rPr lang="ja-JP" altLang="en-US" sz="2000" b="1" dirty="0">
                <a:latin typeface="ＭＳ Ｐゴシック" panose="020B0600070205080204" pitchFamily="50" charset="-128"/>
                <a:ea typeface="ＭＳ Ｐゴシック" panose="020B0600070205080204" pitchFamily="50" charset="-128"/>
              </a:rPr>
              <a:t>を修飾しています。</a:t>
            </a:r>
          </a:p>
          <a:p>
            <a:r>
              <a:rPr lang="ja-JP" altLang="en-US" sz="2000" b="1" dirty="0">
                <a:latin typeface="ＭＳ Ｐゴシック" panose="020B0600070205080204" pitchFamily="50" charset="-128"/>
                <a:ea typeface="ＭＳ Ｐゴシック" panose="020B0600070205080204" pitchFamily="50" charset="-128"/>
              </a:rPr>
              <a:t>〇 </a:t>
            </a:r>
            <a:r>
              <a:rPr lang="en-US" altLang="ja-JP" sz="2000" b="1" dirty="0">
                <a:latin typeface="ＭＳ Ｐゴシック" panose="020B0600070205080204" pitchFamily="50" charset="-128"/>
                <a:ea typeface="ＭＳ Ｐゴシック" panose="020B0600070205080204" pitchFamily="50" charset="-128"/>
              </a:rPr>
              <a:t>when </a:t>
            </a:r>
            <a:r>
              <a:rPr lang="ja-JP" altLang="en-US" sz="2000" b="1" dirty="0">
                <a:latin typeface="ＭＳ Ｐゴシック" panose="020B0600070205080204" pitchFamily="50" charset="-128"/>
                <a:ea typeface="ＭＳ Ｐゴシック" panose="020B0600070205080204" pitchFamily="50" charset="-128"/>
              </a:rPr>
              <a:t>は、時間を表す接続詞で、「～したとき」という意味をもちます。</a:t>
            </a:r>
          </a:p>
          <a:p>
            <a:endParaRPr lang="ja-JP" altLang="en-US" sz="2000" b="1" dirty="0">
              <a:latin typeface="ＭＳ Ｐゴシック" panose="020B0600070205080204" pitchFamily="50" charset="-128"/>
              <a:ea typeface="ＭＳ Ｐゴシック" panose="020B0600070205080204" pitchFamily="50" charset="-128"/>
            </a:endParaRPr>
          </a:p>
          <a:p>
            <a:r>
              <a:rPr lang="ja-JP" altLang="en-US" sz="2000" b="1" u="sng" dirty="0">
                <a:solidFill>
                  <a:srgbClr val="0043C8"/>
                </a:solidFill>
                <a:latin typeface="ＭＳ Ｐゴシック" panose="020B0600070205080204" pitchFamily="50" charset="-128"/>
                <a:ea typeface="ＭＳ Ｐゴシック" panose="020B0600070205080204" pitchFamily="50" charset="-128"/>
              </a:rPr>
              <a:t>② </a:t>
            </a:r>
            <a:r>
              <a:rPr lang="en-US" altLang="ja-JP" sz="2000" b="1" u="sng" dirty="0">
                <a:solidFill>
                  <a:srgbClr val="0043C8"/>
                </a:solidFill>
                <a:latin typeface="ＭＳ Ｐゴシック" panose="020B0600070205080204" pitchFamily="50" charset="-128"/>
                <a:ea typeface="ＭＳ Ｐゴシック" panose="020B0600070205080204" pitchFamily="50" charset="-128"/>
              </a:rPr>
              <a:t>they make each other brighter. </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each other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brighter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each other = brighter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p:txBody>
      </p:sp>
      <p:pic>
        <p:nvPicPr>
          <p:cNvPr id="17" name="図 16">
            <a:extLst>
              <a:ext uri="{FF2B5EF4-FFF2-40B4-BE49-F238E27FC236}">
                <a16:creationId xmlns:a16="http://schemas.microsoft.com/office/drawing/2014/main" id="{7FFCD958-ECDA-9D90-2727-6677CCBF9A8D}"/>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テキスト ボックス 4">
            <a:extLst>
              <a:ext uri="{FF2B5EF4-FFF2-40B4-BE49-F238E27FC236}">
                <a16:creationId xmlns:a16="http://schemas.microsoft.com/office/drawing/2014/main" id="{E2D49C35-4C53-A7BD-58EF-05868F833FE3}"/>
              </a:ext>
            </a:extLst>
          </p:cNvPr>
          <p:cNvSpPr txBox="1"/>
          <p:nvPr/>
        </p:nvSpPr>
        <p:spPr>
          <a:xfrm>
            <a:off x="537494" y="2537542"/>
            <a:ext cx="643480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それらの反対色を組み合わせると、お互いをより鮮やかにします。</a:t>
            </a:r>
          </a:p>
        </p:txBody>
      </p:sp>
    </p:spTree>
    <p:extLst>
      <p:ext uri="{BB962C8B-B14F-4D97-AF65-F5344CB8AC3E}">
        <p14:creationId xmlns:p14="http://schemas.microsoft.com/office/powerpoint/2010/main" val="2128108260"/>
      </p:ext>
    </p:extLst>
  </p:cSld>
  <p:clrMapOvr>
    <a:masterClrMapping/>
  </p:clrMapOvr>
  <p:transition spd="slow">
    <p:push dir="u"/>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18512</TotalTime>
  <Words>881</Words>
  <Application>Microsoft Office PowerPoint</Application>
  <PresentationFormat>画面に合わせる (4:3)</PresentationFormat>
  <Paragraphs>74</Paragraphs>
  <Slides>11</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2197</cp:revision>
  <cp:lastPrinted>2016-06-23T16:36:17Z</cp:lastPrinted>
  <dcterms:created xsi:type="dcterms:W3CDTF">2016-05-30T03:13:09Z</dcterms:created>
  <dcterms:modified xsi:type="dcterms:W3CDTF">2025-12-17T07:21:39Z</dcterms:modified>
</cp:coreProperties>
</file>