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672" r:id="rId2"/>
    <p:sldId id="4387" r:id="rId3"/>
    <p:sldId id="4389" r:id="rId4"/>
    <p:sldId id="4357" r:id="rId5"/>
    <p:sldId id="4390" r:id="rId6"/>
    <p:sldId id="4391" r:id="rId7"/>
    <p:sldId id="4393" r:id="rId8"/>
    <p:sldId id="4394" r:id="rId9"/>
    <p:sldId id="4397" r:id="rId10"/>
    <p:sldId id="4396" r:id="rId11"/>
    <p:sldId id="3661" r:id="rId12"/>
    <p:sldId id="3681"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43C8"/>
    <a:srgbClr val="005C2A"/>
    <a:srgbClr val="CC3399"/>
    <a:srgbClr val="00FF00"/>
    <a:srgbClr val="F8CBAD"/>
    <a:srgbClr val="FFFF8B"/>
    <a:srgbClr val="B4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15" autoAdjust="0"/>
    <p:restoredTop sz="94270" autoAdjust="0"/>
  </p:normalViewPr>
  <p:slideViewPr>
    <p:cSldViewPr snapToGrid="0">
      <p:cViewPr varScale="1">
        <p:scale>
          <a:sx n="113" d="100"/>
          <a:sy n="113" d="100"/>
        </p:scale>
        <p:origin x="1884"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2025/12/17</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2025/12/17</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53A9-2FD1-4302-CE0C-2EF0DF56B04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9E184222-ABDC-0446-CC97-B5610FB80F57}"/>
              </a:ext>
            </a:extLst>
          </p:cNvPr>
          <p:cNvPicPr>
            <a:picLocks noChangeAspect="1"/>
          </p:cNvPicPr>
          <p:nvPr/>
        </p:nvPicPr>
        <p:blipFill>
          <a:blip r:embed="rId2"/>
          <a:srcRect t="78441" b="1943"/>
          <a:stretch/>
        </p:blipFill>
        <p:spPr>
          <a:xfrm>
            <a:off x="292216" y="701480"/>
            <a:ext cx="8575200" cy="1764188"/>
          </a:xfrm>
          <a:prstGeom prst="rect">
            <a:avLst/>
          </a:prstGeom>
        </p:spPr>
      </p:pic>
      <p:sp>
        <p:nvSpPr>
          <p:cNvPr id="15" name="正方形/長方形 14">
            <a:extLst>
              <a:ext uri="{FF2B5EF4-FFF2-40B4-BE49-F238E27FC236}">
                <a16:creationId xmlns:a16="http://schemas.microsoft.com/office/drawing/2014/main" id="{95AB2B86-240F-5A69-D35E-76F683DBE61C}"/>
              </a:ext>
            </a:extLst>
          </p:cNvPr>
          <p:cNvSpPr/>
          <p:nvPr/>
        </p:nvSpPr>
        <p:spPr>
          <a:xfrm>
            <a:off x="0" y="3429000"/>
            <a:ext cx="9144000" cy="3429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F9571E6-C25A-E0F8-8EE9-2A1D61F0E0BE}"/>
              </a:ext>
            </a:extLst>
          </p:cNvPr>
          <p:cNvSpPr txBox="1"/>
          <p:nvPr/>
        </p:nvSpPr>
        <p:spPr>
          <a:xfrm>
            <a:off x="537493" y="3601975"/>
            <a:ext cx="8069014" cy="2554545"/>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③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it will be difficult for him or her to do things well or get much money.</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to do things well or get much money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will be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difficult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C</a:t>
            </a:r>
            <a:r>
              <a:rPr lang="ja-JP" altLang="en-US" sz="2000" b="1" dirty="0">
                <a:latin typeface="ＭＳ Ｐゴシック" panose="020B0600070205080204" pitchFamily="50" charset="-128"/>
                <a:ea typeface="ＭＳ Ｐゴシック" panose="020B0600070205080204" pitchFamily="50" charset="-128"/>
              </a:rPr>
              <a:t>（補語）です。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to do things well or get much money </a:t>
            </a:r>
            <a:r>
              <a:rPr lang="ja-JP" altLang="en-US" sz="2000" b="1" dirty="0">
                <a:latin typeface="ＭＳ Ｐゴシック" panose="020B0600070205080204" pitchFamily="50" charset="-128"/>
                <a:ea typeface="ＭＳ Ｐゴシック" panose="020B0600070205080204" pitchFamily="50" charset="-128"/>
              </a:rPr>
              <a:t>は「ものごとをうまくやり遂げたり、</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大金を稼いだりすること」という意味で、動作を名詞として扱っています。</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for him or her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「彼または彼女にとって（＝その人にとって）」という意味をもち、</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difficult </a:t>
            </a:r>
            <a:r>
              <a:rPr lang="ja-JP" altLang="en-US" sz="2000" b="1" dirty="0">
                <a:latin typeface="ＭＳ Ｐゴシック" panose="020B0600070205080204" pitchFamily="50" charset="-128"/>
                <a:ea typeface="ＭＳ Ｐゴシック" panose="020B0600070205080204" pitchFamily="50" charset="-128"/>
              </a:rPr>
              <a:t>を修飾しています。</a:t>
            </a:r>
          </a:p>
        </p:txBody>
      </p:sp>
      <p:pic>
        <p:nvPicPr>
          <p:cNvPr id="17" name="図 16">
            <a:extLst>
              <a:ext uri="{FF2B5EF4-FFF2-40B4-BE49-F238E27FC236}">
                <a16:creationId xmlns:a16="http://schemas.microsoft.com/office/drawing/2014/main" id="{32646B8A-2428-C3F1-AC12-C4B5027DF70C}"/>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93763BA3-EBE6-B2A3-0CF6-5A9882CABB17}"/>
              </a:ext>
            </a:extLst>
          </p:cNvPr>
          <p:cNvSpPr txBox="1"/>
          <p:nvPr/>
        </p:nvSpPr>
        <p:spPr>
          <a:xfrm>
            <a:off x="537493" y="2697007"/>
            <a:ext cx="822550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ものごとをうまくやり遂げたり、大金を稼いだりすることは難しい」 （という意味です。）</a:t>
            </a:r>
          </a:p>
        </p:txBody>
      </p:sp>
    </p:spTree>
    <p:extLst>
      <p:ext uri="{BB962C8B-B14F-4D97-AF65-F5344CB8AC3E}">
        <p14:creationId xmlns:p14="http://schemas.microsoft.com/office/powerpoint/2010/main" val="153711615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AS_G3_24_09_reading_str">
            <a:hlinkClick r:id="" action="ppaction://media"/>
            <a:extLst>
              <a:ext uri="{FF2B5EF4-FFF2-40B4-BE49-F238E27FC236}">
                <a16:creationId xmlns:a16="http://schemas.microsoft.com/office/drawing/2014/main" id="{9A8E9BD7-D88C-2571-BF3E-EFDBB44AD4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2613" y="1336675"/>
            <a:ext cx="406400" cy="406400"/>
          </a:xfrm>
          <a:prstGeom prst="rect">
            <a:avLst/>
          </a:prstGeom>
        </p:spPr>
      </p:pic>
      <p:pic>
        <p:nvPicPr>
          <p:cNvPr id="7" name="図 6">
            <a:extLst>
              <a:ext uri="{FF2B5EF4-FFF2-40B4-BE49-F238E27FC236}">
                <a16:creationId xmlns:a16="http://schemas.microsoft.com/office/drawing/2014/main" id="{3BA683DB-DB0F-6D8E-12C2-B81FE3B373B5}"/>
              </a:ext>
            </a:extLst>
          </p:cNvPr>
          <p:cNvPicPr>
            <a:picLocks noChangeAspect="1"/>
          </p:cNvPicPr>
          <p:nvPr/>
        </p:nvPicPr>
        <p:blipFill>
          <a:blip r:embed="rId5"/>
          <a:stretch>
            <a:fillRect/>
          </a:stretch>
        </p:blipFill>
        <p:spPr>
          <a:xfrm>
            <a:off x="1346400" y="42704"/>
            <a:ext cx="6451200" cy="6772593"/>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33E9F-46AF-9FA9-67CB-5E5CDBE6958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5CA54DC-4BD2-54AE-EBB1-866AFD2E27F9}"/>
              </a:ext>
            </a:extLst>
          </p:cNvPr>
          <p:cNvPicPr>
            <a:picLocks noChangeAspect="1"/>
          </p:cNvPicPr>
          <p:nvPr/>
        </p:nvPicPr>
        <p:blipFill>
          <a:blip r:embed="rId2"/>
          <a:srcRect b="82127"/>
          <a:stretch/>
        </p:blipFill>
        <p:spPr>
          <a:xfrm>
            <a:off x="284173" y="637979"/>
            <a:ext cx="8575200" cy="1608995"/>
          </a:xfrm>
          <a:prstGeom prst="rect">
            <a:avLst/>
          </a:prstGeom>
        </p:spPr>
      </p:pic>
      <p:sp>
        <p:nvSpPr>
          <p:cNvPr id="15" name="正方形/長方形 14">
            <a:extLst>
              <a:ext uri="{FF2B5EF4-FFF2-40B4-BE49-F238E27FC236}">
                <a16:creationId xmlns:a16="http://schemas.microsoft.com/office/drawing/2014/main" id="{C5017D7B-37AA-2C1A-7DEA-A35023022EA2}"/>
              </a:ext>
            </a:extLst>
          </p:cNvPr>
          <p:cNvSpPr/>
          <p:nvPr/>
        </p:nvSpPr>
        <p:spPr>
          <a:xfrm>
            <a:off x="0" y="2764573"/>
            <a:ext cx="9144000" cy="4093428"/>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136286D6-AC9D-D590-6EB2-216BE01F8C96}"/>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43F9CEF8-1530-54FA-8413-90AF93D66041}"/>
              </a:ext>
            </a:extLst>
          </p:cNvPr>
          <p:cNvSpPr txBox="1"/>
          <p:nvPr/>
        </p:nvSpPr>
        <p:spPr>
          <a:xfrm>
            <a:off x="323878" y="2339111"/>
            <a:ext cx="8496245" cy="338554"/>
          </a:xfrm>
          <a:prstGeom prst="rect">
            <a:avLst/>
          </a:prstGeom>
          <a:solidFill>
            <a:srgbClr val="F8CBAD"/>
          </a:solidFill>
          <a:ln>
            <a:noFill/>
          </a:ln>
        </p:spPr>
        <p:txBody>
          <a:bodyPr wrap="square" rtlCol="0">
            <a:spAutoFit/>
          </a:bodyPr>
          <a:lstStyle/>
          <a:p>
            <a:pPr algn="just"/>
            <a:r>
              <a:rPr kumimoji="1" lang="ja-JP" altLang="en-US" sz="16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私たちは、コケは地面にある石のように湿ったものに生える小さな植物だということを知っています。</a:t>
            </a:r>
          </a:p>
        </p:txBody>
      </p:sp>
      <p:sp>
        <p:nvSpPr>
          <p:cNvPr id="9" name="テキスト ボックス 8">
            <a:extLst>
              <a:ext uri="{FF2B5EF4-FFF2-40B4-BE49-F238E27FC236}">
                <a16:creationId xmlns:a16="http://schemas.microsoft.com/office/drawing/2014/main" id="{7265A809-AC4B-54B2-4578-7609BF3DF39F}"/>
              </a:ext>
            </a:extLst>
          </p:cNvPr>
          <p:cNvSpPr txBox="1"/>
          <p:nvPr/>
        </p:nvSpPr>
        <p:spPr>
          <a:xfrm>
            <a:off x="537492" y="2853472"/>
            <a:ext cx="8400835" cy="3785652"/>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We know</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know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moss is a small plant that grows (on wet things like stones on the ground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p>
          <a:p>
            <a:endParaRPr lang="ja-JP" altLang="en-US" sz="2000" b="1" dirty="0">
              <a:latin typeface="ＭＳ Ｐ明朝" panose="02020600040205080304" pitchFamily="18" charset="-128"/>
              <a:ea typeface="ＭＳ Ｐ明朝" panose="02020600040205080304" pitchFamily="18"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moss is a small plant that grows on wet things like stones </a:t>
            </a:r>
          </a:p>
          <a:p>
            <a:r>
              <a:rPr lang="ja-JP" altLang="en-US" sz="2000" b="1" dirty="0">
                <a:solidFill>
                  <a:srgbClr val="0043C8"/>
                </a:solidFill>
                <a:latin typeface="ＭＳ Ｐゴシック" panose="020B0600070205080204" pitchFamily="50" charset="-128"/>
                <a:ea typeface="ＭＳ Ｐゴシック" panose="020B0600070205080204" pitchFamily="50" charset="-128"/>
              </a:rPr>
              <a:t>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on the ground.</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1</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endParaRPr lang="en-US" altLang="ja-JP" sz="2000" b="1" u="sng" dirty="0">
              <a:solidFill>
                <a:srgbClr val="0043C8"/>
              </a:solidFill>
              <a:latin typeface="ＭＳ Ｐゴシック" panose="020B0600070205080204" pitchFamily="50" charset="-128"/>
              <a:ea typeface="ＭＳ Ｐゴシック" panose="020B0600070205080204"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moss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is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r>
              <a:rPr lang="en-US" altLang="ja-JP" sz="2000" b="1" dirty="0">
                <a:latin typeface="ＭＳ Ｐゴシック" panose="020B0600070205080204" pitchFamily="50" charset="-128"/>
                <a:ea typeface="ＭＳ Ｐゴシック" panose="020B0600070205080204" pitchFamily="50" charset="-128"/>
              </a:rPr>
              <a:t>a small plant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C</a:t>
            </a:r>
            <a:r>
              <a:rPr lang="ja-JP" altLang="en-US" sz="2000" b="1" dirty="0">
                <a:latin typeface="ＭＳ Ｐゴシック" panose="020B0600070205080204" pitchFamily="50" charset="-128"/>
                <a:ea typeface="ＭＳ Ｐゴシック" panose="020B0600070205080204" pitchFamily="50" charset="-128"/>
              </a:rPr>
              <a:t>（補語）です。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that grows on wet things like stones on the ground </a:t>
            </a:r>
            <a:r>
              <a:rPr lang="ja-JP" altLang="en-US" sz="2000" b="1" dirty="0">
                <a:latin typeface="ＭＳ Ｐゴシック" panose="020B0600070205080204" pitchFamily="50" charset="-128"/>
                <a:ea typeface="ＭＳ Ｐゴシック" panose="020B0600070205080204" pitchFamily="50" charset="-128"/>
              </a:rPr>
              <a:t>は主語と動詞を</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ふくむ節です。「地面にある石のように湿ったものに生える」という意味を</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もち、</a:t>
            </a:r>
            <a:r>
              <a:rPr lang="en-US" altLang="ja-JP" sz="2000" b="1" dirty="0">
                <a:latin typeface="ＭＳ Ｐゴシック" panose="020B0600070205080204" pitchFamily="50" charset="-128"/>
                <a:ea typeface="ＭＳ Ｐゴシック" panose="020B0600070205080204" pitchFamily="50" charset="-128"/>
              </a:rPr>
              <a:t>a small plant </a:t>
            </a:r>
            <a:r>
              <a:rPr lang="ja-JP" altLang="en-US" sz="2000" b="1" dirty="0">
                <a:latin typeface="ＭＳ Ｐゴシック" panose="020B0600070205080204" pitchFamily="50" charset="-128"/>
                <a:ea typeface="ＭＳ Ｐゴシック" panose="020B0600070205080204" pitchFamily="50" charset="-128"/>
              </a:rPr>
              <a:t>を修飾しています。</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that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grows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（動詞）です。</a:t>
            </a:r>
            <a:endParaRPr lang="en-US" altLang="ja-JP" sz="20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684727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50F7-BA14-1682-403E-C9394B3910C5}"/>
            </a:ext>
          </a:extLst>
        </p:cNvPr>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73FE5D95-E0C9-1E4D-7A61-32FFAADBA3E8}"/>
              </a:ext>
            </a:extLst>
          </p:cNvPr>
          <p:cNvSpPr/>
          <p:nvPr/>
        </p:nvSpPr>
        <p:spPr>
          <a:xfrm>
            <a:off x="0" y="2764573"/>
            <a:ext cx="9144000" cy="4093428"/>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E6884F97-7862-BEE9-4B81-B51D7FF4607C}"/>
              </a:ext>
            </a:extLst>
          </p:cNvPr>
          <p:cNvPicPr>
            <a:picLocks noChangeAspect="1"/>
          </p:cNvPicPr>
          <p:nvPr/>
        </p:nvPicPr>
        <p:blipFill>
          <a:blip r:embed="rId2"/>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7B963669-E249-979D-2F32-C6815E809A35}"/>
              </a:ext>
            </a:extLst>
          </p:cNvPr>
          <p:cNvSpPr txBox="1"/>
          <p:nvPr/>
        </p:nvSpPr>
        <p:spPr>
          <a:xfrm>
            <a:off x="323878" y="2339111"/>
            <a:ext cx="8496245" cy="338554"/>
          </a:xfrm>
          <a:prstGeom prst="rect">
            <a:avLst/>
          </a:prstGeom>
          <a:solidFill>
            <a:srgbClr val="F8CBAD"/>
          </a:solidFill>
          <a:ln>
            <a:noFill/>
          </a:ln>
        </p:spPr>
        <p:txBody>
          <a:bodyPr wrap="square" rtlCol="0">
            <a:spAutoFit/>
          </a:bodyPr>
          <a:lstStyle/>
          <a:p>
            <a:pPr algn="just"/>
            <a:r>
              <a:rPr kumimoji="1" lang="ja-JP" altLang="en-US" sz="16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私たちは、コケは地面にある石のように湿ったものに生える小さな植物だということを知っています。</a:t>
            </a:r>
          </a:p>
        </p:txBody>
      </p:sp>
      <p:sp>
        <p:nvSpPr>
          <p:cNvPr id="9" name="テキスト ボックス 8">
            <a:extLst>
              <a:ext uri="{FF2B5EF4-FFF2-40B4-BE49-F238E27FC236}">
                <a16:creationId xmlns:a16="http://schemas.microsoft.com/office/drawing/2014/main" id="{C305C422-5C66-4801-D182-0ED1289E88A6}"/>
              </a:ext>
            </a:extLst>
          </p:cNvPr>
          <p:cNvSpPr txBox="1"/>
          <p:nvPr/>
        </p:nvSpPr>
        <p:spPr>
          <a:xfrm>
            <a:off x="537492" y="3049922"/>
            <a:ext cx="8400835" cy="317009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moss is a small plant that grows on wet things like stones </a:t>
            </a:r>
          </a:p>
          <a:p>
            <a:r>
              <a:rPr lang="ja-JP" altLang="en-US" sz="2000" b="1" dirty="0">
                <a:solidFill>
                  <a:srgbClr val="0043C8"/>
                </a:solidFill>
                <a:latin typeface="ＭＳ Ｐゴシック" panose="020B0600070205080204" pitchFamily="50" charset="-128"/>
                <a:ea typeface="ＭＳ Ｐゴシック" panose="020B0600070205080204" pitchFamily="50" charset="-128"/>
              </a:rPr>
              <a:t>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on the ground.</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2</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endParaRPr lang="en-US" altLang="ja-JP" sz="2000" b="1" u="sng" dirty="0">
              <a:solidFill>
                <a:srgbClr val="0043C8"/>
              </a:solidFill>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on wet things like stones on the ground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「地面にある石のように湿ったものの上に」という意味をもち、</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grows </a:t>
            </a:r>
            <a:r>
              <a:rPr lang="ja-JP" altLang="en-US" sz="2000" b="1" dirty="0">
                <a:latin typeface="ＭＳ Ｐゴシック" panose="020B0600070205080204" pitchFamily="50" charset="-128"/>
                <a:ea typeface="ＭＳ Ｐゴシック" panose="020B0600070205080204" pitchFamily="50" charset="-128"/>
              </a:rPr>
              <a:t>を修飾しています。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like stones on the ground </a:t>
            </a:r>
            <a:r>
              <a:rPr lang="ja-JP" altLang="en-US" sz="2000" b="1" dirty="0">
                <a:latin typeface="ＭＳ Ｐゴシック" panose="020B0600070205080204" pitchFamily="50" charset="-128"/>
                <a:ea typeface="ＭＳ Ｐゴシック" panose="020B0600070205080204" pitchFamily="50" charset="-128"/>
              </a:rPr>
              <a:t>は修飾語で形容詞のはたらきです。</a:t>
            </a: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wet things </a:t>
            </a:r>
            <a:r>
              <a:rPr lang="ja-JP" altLang="en-US" sz="2000" b="1" dirty="0">
                <a:latin typeface="ＭＳ Ｐゴシック" panose="020B0600070205080204" pitchFamily="50" charset="-128"/>
                <a:ea typeface="ＭＳ Ｐゴシック" panose="020B0600070205080204" pitchFamily="50" charset="-128"/>
              </a:rPr>
              <a:t>を説明しています。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on the ground </a:t>
            </a:r>
            <a:r>
              <a:rPr lang="ja-JP" altLang="en-US" sz="2000" b="1" dirty="0">
                <a:latin typeface="ＭＳ Ｐゴシック" panose="020B0600070205080204" pitchFamily="50" charset="-128"/>
                <a:ea typeface="ＭＳ Ｐゴシック" panose="020B0600070205080204" pitchFamily="50" charset="-128"/>
              </a:rPr>
              <a:t>は修飾語で形容詞のはたらきです。</a:t>
            </a: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stones </a:t>
            </a:r>
            <a:r>
              <a:rPr lang="ja-JP" altLang="en-US" sz="2000" b="1" dirty="0">
                <a:latin typeface="ＭＳ Ｐゴシック" panose="020B0600070205080204" pitchFamily="50" charset="-128"/>
                <a:ea typeface="ＭＳ Ｐゴシック" panose="020B0600070205080204" pitchFamily="50" charset="-128"/>
              </a:rPr>
              <a:t>を説明しています。</a:t>
            </a:r>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8CAB2FBF-DA6D-425E-8D52-67BD9F445886}"/>
              </a:ext>
            </a:extLst>
          </p:cNvPr>
          <p:cNvPicPr>
            <a:picLocks noChangeAspect="1"/>
          </p:cNvPicPr>
          <p:nvPr/>
        </p:nvPicPr>
        <p:blipFill>
          <a:blip r:embed="rId3"/>
          <a:srcRect b="82127"/>
          <a:stretch/>
        </p:blipFill>
        <p:spPr>
          <a:xfrm>
            <a:off x="284173" y="637979"/>
            <a:ext cx="8575200" cy="1608995"/>
          </a:xfrm>
          <a:prstGeom prst="rect">
            <a:avLst/>
          </a:prstGeom>
        </p:spPr>
      </p:pic>
    </p:spTree>
    <p:extLst>
      <p:ext uri="{BB962C8B-B14F-4D97-AF65-F5344CB8AC3E}">
        <p14:creationId xmlns:p14="http://schemas.microsoft.com/office/powerpoint/2010/main" val="114410609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48D3-2994-BFF2-EA6C-E080242E83B6}"/>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75FE8D76-C308-8489-0C32-A98980CCFA83}"/>
              </a:ext>
            </a:extLst>
          </p:cNvPr>
          <p:cNvPicPr>
            <a:picLocks noChangeAspect="1"/>
          </p:cNvPicPr>
          <p:nvPr/>
        </p:nvPicPr>
        <p:blipFill>
          <a:blip r:embed="rId2"/>
          <a:srcRect t="22958" b="67864"/>
          <a:stretch/>
        </p:blipFill>
        <p:spPr>
          <a:xfrm>
            <a:off x="292216" y="854829"/>
            <a:ext cx="8575200" cy="825500"/>
          </a:xfrm>
          <a:prstGeom prst="rect">
            <a:avLst/>
          </a:prstGeom>
        </p:spPr>
      </p:pic>
      <p:sp>
        <p:nvSpPr>
          <p:cNvPr id="15" name="正方形/長方形 14">
            <a:extLst>
              <a:ext uri="{FF2B5EF4-FFF2-40B4-BE49-F238E27FC236}">
                <a16:creationId xmlns:a16="http://schemas.microsoft.com/office/drawing/2014/main" id="{222BBDD5-8708-F83C-0371-03771307D391}"/>
              </a:ext>
            </a:extLst>
          </p:cNvPr>
          <p:cNvSpPr/>
          <p:nvPr/>
        </p:nvSpPr>
        <p:spPr>
          <a:xfrm>
            <a:off x="0" y="2354500"/>
            <a:ext cx="9144000" cy="45034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D671A7F-E91C-7EAB-0F10-7615425D4378}"/>
              </a:ext>
            </a:extLst>
          </p:cNvPr>
          <p:cNvSpPr txBox="1"/>
          <p:nvPr/>
        </p:nvSpPr>
        <p:spPr>
          <a:xfrm>
            <a:off x="537493" y="2488851"/>
            <a:ext cx="8069014" cy="4093428"/>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Plants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cannot grow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on a stone that is always moving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「いつも動いている石の上で」という意味をもち、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grow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that is always moving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「いつも動いている」という意味をもち、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stone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moving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always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「いつも」という意味をもち、動詞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moving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3BBE59C6-9BC9-2A78-CF43-FA443CF3AEB8}"/>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B2D8B026-A105-31AD-3D56-65363503DBD0}"/>
              </a:ext>
            </a:extLst>
          </p:cNvPr>
          <p:cNvSpPr txBox="1"/>
          <p:nvPr/>
        </p:nvSpPr>
        <p:spPr>
          <a:xfrm>
            <a:off x="537493" y="1729613"/>
            <a:ext cx="512670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植物は常に動いている石の上では成長できません。</a:t>
            </a:r>
          </a:p>
        </p:txBody>
      </p:sp>
    </p:spTree>
    <p:extLst>
      <p:ext uri="{BB962C8B-B14F-4D97-AF65-F5344CB8AC3E}">
        <p14:creationId xmlns:p14="http://schemas.microsoft.com/office/powerpoint/2010/main" val="42883560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02DAD-0506-1F47-C6D2-7DFA1A16A171}"/>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EAD86976-6542-F5CA-D308-12BE75FFE343}"/>
              </a:ext>
            </a:extLst>
          </p:cNvPr>
          <p:cNvPicPr>
            <a:picLocks noChangeAspect="1"/>
          </p:cNvPicPr>
          <p:nvPr/>
        </p:nvPicPr>
        <p:blipFill>
          <a:blip r:embed="rId2"/>
          <a:srcRect t="33972" b="57697"/>
          <a:stretch/>
        </p:blipFill>
        <p:spPr>
          <a:xfrm>
            <a:off x="292216" y="854829"/>
            <a:ext cx="8575200" cy="749300"/>
          </a:xfrm>
          <a:prstGeom prst="rect">
            <a:avLst/>
          </a:prstGeom>
        </p:spPr>
      </p:pic>
      <p:sp>
        <p:nvSpPr>
          <p:cNvPr id="15" name="正方形/長方形 14">
            <a:extLst>
              <a:ext uri="{FF2B5EF4-FFF2-40B4-BE49-F238E27FC236}">
                <a16:creationId xmlns:a16="http://schemas.microsoft.com/office/drawing/2014/main" id="{A593272C-F10A-7B14-E31F-CCE505C45771}"/>
              </a:ext>
            </a:extLst>
          </p:cNvPr>
          <p:cNvSpPr/>
          <p:nvPr/>
        </p:nvSpPr>
        <p:spPr>
          <a:xfrm>
            <a:off x="0" y="2354500"/>
            <a:ext cx="9144000" cy="45034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DE85451-A95B-1C6E-63C8-E6B5B8F5FBD7}"/>
              </a:ext>
            </a:extLst>
          </p:cNvPr>
          <p:cNvSpPr txBox="1"/>
          <p:nvPr/>
        </p:nvSpPr>
        <p:spPr>
          <a:xfrm>
            <a:off x="537493" y="2488851"/>
            <a:ext cx="8069014" cy="1631216"/>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A stone is like life,</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 stone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like life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endParaRPr lang="ja-JP" altLang="en-US" sz="2000" b="1" dirty="0">
              <a:latin typeface="ＭＳ Ｐ明朝" panose="02020600040205080304" pitchFamily="18" charset="-128"/>
              <a:ea typeface="ＭＳ Ｐ明朝" panose="02020600040205080304" pitchFamily="18"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and the moss is like success.</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the moss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is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r>
              <a:rPr lang="en-US" altLang="ja-JP" sz="2000" b="1" dirty="0">
                <a:latin typeface="ＭＳ Ｐゴシック" panose="020B0600070205080204" pitchFamily="50" charset="-128"/>
                <a:ea typeface="ＭＳ Ｐゴシック" panose="020B0600070205080204" pitchFamily="50" charset="-128"/>
              </a:rPr>
              <a:t>like success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C</a:t>
            </a:r>
            <a:r>
              <a:rPr lang="ja-JP" altLang="en-US" sz="2000" b="1" dirty="0">
                <a:latin typeface="ＭＳ Ｐゴシック" panose="020B0600070205080204" pitchFamily="50" charset="-128"/>
                <a:ea typeface="ＭＳ Ｐゴシック" panose="020B0600070205080204" pitchFamily="50" charset="-128"/>
              </a:rPr>
              <a:t>（補語）です。</a:t>
            </a:r>
            <a:endParaRPr lang="en-US" altLang="ja-JP" sz="2000" b="1" dirty="0">
              <a:latin typeface="ＭＳ Ｐゴシック" panose="020B0600070205080204" pitchFamily="50" charset="-128"/>
              <a:ea typeface="ＭＳ Ｐゴシック" panose="020B0600070205080204" pitchFamily="50" charset="-128"/>
            </a:endParaRPr>
          </a:p>
        </p:txBody>
      </p:sp>
      <p:pic>
        <p:nvPicPr>
          <p:cNvPr id="17" name="図 16">
            <a:extLst>
              <a:ext uri="{FF2B5EF4-FFF2-40B4-BE49-F238E27FC236}">
                <a16:creationId xmlns:a16="http://schemas.microsoft.com/office/drawing/2014/main" id="{008B4539-A0D9-5FA3-43AA-A15F132C6E90}"/>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64179834-765B-03B3-2992-F63FD3CFC0FB}"/>
              </a:ext>
            </a:extLst>
          </p:cNvPr>
          <p:cNvSpPr txBox="1"/>
          <p:nvPr/>
        </p:nvSpPr>
        <p:spPr>
          <a:xfrm>
            <a:off x="537493" y="1729613"/>
            <a:ext cx="545690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石は人生のようなもので、コケは成功のようなものです。</a:t>
            </a:r>
          </a:p>
        </p:txBody>
      </p:sp>
    </p:spTree>
    <p:extLst>
      <p:ext uri="{BB962C8B-B14F-4D97-AF65-F5344CB8AC3E}">
        <p14:creationId xmlns:p14="http://schemas.microsoft.com/office/powerpoint/2010/main" val="40098309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1EE1-A62D-4AD8-F3C4-5BCCD6B5DDA0}"/>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5C9C1088-4FD9-EC31-E66C-A34C2ED5CAD7}"/>
              </a:ext>
            </a:extLst>
          </p:cNvPr>
          <p:cNvPicPr>
            <a:picLocks noChangeAspect="1"/>
          </p:cNvPicPr>
          <p:nvPr/>
        </p:nvPicPr>
        <p:blipFill>
          <a:blip r:embed="rId2"/>
          <a:srcRect t="44583" b="46662"/>
          <a:stretch/>
        </p:blipFill>
        <p:spPr>
          <a:xfrm>
            <a:off x="292216" y="829429"/>
            <a:ext cx="8575200" cy="787400"/>
          </a:xfrm>
          <a:prstGeom prst="rect">
            <a:avLst/>
          </a:prstGeom>
        </p:spPr>
      </p:pic>
      <p:sp>
        <p:nvSpPr>
          <p:cNvPr id="15" name="正方形/長方形 14">
            <a:extLst>
              <a:ext uri="{FF2B5EF4-FFF2-40B4-BE49-F238E27FC236}">
                <a16:creationId xmlns:a16="http://schemas.microsoft.com/office/drawing/2014/main" id="{70134943-A6B1-2FF7-082B-862088BF3105}"/>
              </a:ext>
            </a:extLst>
          </p:cNvPr>
          <p:cNvSpPr/>
          <p:nvPr/>
        </p:nvSpPr>
        <p:spPr>
          <a:xfrm>
            <a:off x="0" y="2354500"/>
            <a:ext cx="9144000" cy="45034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447BC60-3F24-44EA-D4B9-80015EF0E0D6}"/>
              </a:ext>
            </a:extLst>
          </p:cNvPr>
          <p:cNvSpPr txBox="1"/>
          <p:nvPr/>
        </p:nvSpPr>
        <p:spPr>
          <a:xfrm>
            <a:off x="537493" y="2488851"/>
            <a:ext cx="8069014" cy="3785652"/>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So in some countries,</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so </a:t>
            </a:r>
            <a:r>
              <a:rPr lang="ja-JP" altLang="en-US" sz="2000" b="1" dirty="0">
                <a:latin typeface="ＭＳ Ｐゴシック" panose="020B0600070205080204" pitchFamily="50" charset="-128"/>
                <a:ea typeface="ＭＳ Ｐゴシック" panose="020B0600070205080204" pitchFamily="50" charset="-128"/>
              </a:rPr>
              <a:t>は、</a:t>
            </a:r>
            <a:r>
              <a:rPr lang="en-US" altLang="ja-JP" sz="2000" b="1" dirty="0">
                <a:latin typeface="ＭＳ Ｐゴシック" panose="020B0600070205080204" pitchFamily="50" charset="-128"/>
                <a:ea typeface="ＭＳ Ｐゴシック" panose="020B0600070205080204" pitchFamily="50" charset="-128"/>
              </a:rPr>
              <a:t>2</a:t>
            </a:r>
            <a:r>
              <a:rPr lang="ja-JP" altLang="en-US" sz="2000" b="1" dirty="0">
                <a:latin typeface="ＭＳ Ｐゴシック" panose="020B0600070205080204" pitchFamily="50" charset="-128"/>
                <a:ea typeface="ＭＳ Ｐゴシック" panose="020B0600070205080204" pitchFamily="50" charset="-128"/>
              </a:rPr>
              <a:t>つの文をつなぎ、前の内容を受けて、その結果こうなるという</a:t>
            </a:r>
          </a:p>
          <a:p>
            <a:r>
              <a:rPr lang="ja-JP" altLang="en-US" sz="2000" b="1" dirty="0">
                <a:latin typeface="ＭＳ Ｐゴシック" panose="020B0600070205080204" pitchFamily="50" charset="-128"/>
                <a:ea typeface="ＭＳ Ｐゴシック" panose="020B0600070205080204" pitchFamily="50" charset="-128"/>
              </a:rPr>
              <a:t>　　意味を表しています。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in some countries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「いくつかの国では」という意味をもち、動詞 </a:t>
            </a:r>
            <a:r>
              <a:rPr lang="en-US" altLang="ja-JP" sz="2000" b="1" dirty="0">
                <a:latin typeface="ＭＳ Ｐゴシック" panose="020B0600070205080204" pitchFamily="50" charset="-128"/>
                <a:ea typeface="ＭＳ Ｐゴシック" panose="020B0600070205080204" pitchFamily="50" charset="-128"/>
              </a:rPr>
              <a:t>say </a:t>
            </a:r>
            <a:r>
              <a:rPr lang="ja-JP" altLang="en-US" sz="2000" b="1" dirty="0">
                <a:latin typeface="ＭＳ Ｐゴシック" panose="020B0600070205080204" pitchFamily="50" charset="-128"/>
                <a:ea typeface="ＭＳ Ｐゴシック" panose="020B0600070205080204" pitchFamily="50" charset="-128"/>
              </a:rPr>
              <a:t>を修飾しています。</a:t>
            </a:r>
            <a:endParaRPr lang="en-US" altLang="ja-JP" sz="2000" b="1" dirty="0">
              <a:latin typeface="ＭＳ Ｐゴシック" panose="020B0600070205080204" pitchFamily="50" charset="-128"/>
              <a:ea typeface="ＭＳ Ｐゴシック" panose="020B0600070205080204" pitchFamily="50" charset="-128"/>
            </a:endParaRPr>
          </a:p>
          <a:p>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they say,</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they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say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（動詞）です。</a:t>
            </a:r>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③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“A rolling stone gathers no moss.”</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A rolling stone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 gathers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 </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no moss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endParaRPr lang="en-US" altLang="ja-JP" sz="2000" b="1" dirty="0">
              <a:latin typeface="ＭＳ Ｐゴシック" panose="020B0600070205080204" pitchFamily="50" charset="-128"/>
              <a:ea typeface="ＭＳ Ｐゴシック" panose="020B0600070205080204" pitchFamily="50" charset="-128"/>
            </a:endParaRPr>
          </a:p>
        </p:txBody>
      </p:sp>
      <p:pic>
        <p:nvPicPr>
          <p:cNvPr id="17" name="図 16">
            <a:extLst>
              <a:ext uri="{FF2B5EF4-FFF2-40B4-BE49-F238E27FC236}">
                <a16:creationId xmlns:a16="http://schemas.microsoft.com/office/drawing/2014/main" id="{1C9B421F-A6B9-D867-FB0C-C4A950144C9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41B8C390-DCED-9D8E-CAE5-0951E4D4BE31}"/>
              </a:ext>
            </a:extLst>
          </p:cNvPr>
          <p:cNvSpPr txBox="1"/>
          <p:nvPr/>
        </p:nvSpPr>
        <p:spPr>
          <a:xfrm>
            <a:off x="537493" y="1729613"/>
            <a:ext cx="7565107"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それゆえ、いくつかの国では、「転がる石はコケをよせつけない。」と言います。</a:t>
            </a:r>
          </a:p>
        </p:txBody>
      </p:sp>
    </p:spTree>
    <p:extLst>
      <p:ext uri="{BB962C8B-B14F-4D97-AF65-F5344CB8AC3E}">
        <p14:creationId xmlns:p14="http://schemas.microsoft.com/office/powerpoint/2010/main" val="32468542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EAA35-1E86-BD08-9C0C-6620B664750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83ECE9D0-EB24-6E86-9055-BA9C24631715}"/>
              </a:ext>
            </a:extLst>
          </p:cNvPr>
          <p:cNvPicPr>
            <a:picLocks noChangeAspect="1"/>
          </p:cNvPicPr>
          <p:nvPr/>
        </p:nvPicPr>
        <p:blipFill>
          <a:blip r:embed="rId2"/>
          <a:srcRect t="54423" b="1943"/>
          <a:stretch/>
        </p:blipFill>
        <p:spPr>
          <a:xfrm>
            <a:off x="641408" y="663379"/>
            <a:ext cx="7861184" cy="3597541"/>
          </a:xfrm>
          <a:prstGeom prst="rect">
            <a:avLst/>
          </a:prstGeom>
        </p:spPr>
      </p:pic>
      <p:sp>
        <p:nvSpPr>
          <p:cNvPr id="15" name="正方形/長方形 14">
            <a:extLst>
              <a:ext uri="{FF2B5EF4-FFF2-40B4-BE49-F238E27FC236}">
                <a16:creationId xmlns:a16="http://schemas.microsoft.com/office/drawing/2014/main" id="{2D7686B1-8B68-3CA0-EE4E-58BA9B8D1224}"/>
              </a:ext>
            </a:extLst>
          </p:cNvPr>
          <p:cNvSpPr/>
          <p:nvPr/>
        </p:nvSpPr>
        <p:spPr>
          <a:xfrm>
            <a:off x="0" y="5061185"/>
            <a:ext cx="9144000" cy="1796816"/>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53626567-CA88-1F1F-800B-0B6FEB090690}"/>
              </a:ext>
            </a:extLst>
          </p:cNvPr>
          <p:cNvSpPr txBox="1"/>
          <p:nvPr/>
        </p:nvSpPr>
        <p:spPr>
          <a:xfrm>
            <a:off x="537493" y="5061184"/>
            <a:ext cx="8276308" cy="1754326"/>
          </a:xfrm>
          <a:prstGeom prst="rect">
            <a:avLst/>
          </a:prstGeom>
          <a:noFill/>
          <a:ln>
            <a:noFill/>
          </a:ln>
        </p:spPr>
        <p:txBody>
          <a:bodyPr wrap="square" rtlCol="0">
            <a:spAutoFit/>
          </a:bodyPr>
          <a:lstStyle/>
          <a:p>
            <a:r>
              <a:rPr lang="ja-JP" altLang="en-US"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b="1" u="sng" dirty="0">
                <a:solidFill>
                  <a:srgbClr val="0043C8"/>
                </a:solidFill>
                <a:latin typeface="ＭＳ Ｐゴシック" panose="020B0600070205080204" pitchFamily="50" charset="-128"/>
                <a:ea typeface="ＭＳ Ｐゴシック" panose="020B0600070205080204" pitchFamily="50" charset="-128"/>
              </a:rPr>
              <a:t>It means if ... money.</a:t>
            </a:r>
          </a:p>
          <a:p>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b="1" dirty="0">
                <a:latin typeface="ＭＳ Ｐゴシック" panose="020B0600070205080204" pitchFamily="50" charset="-128"/>
                <a:ea typeface="ＭＳ Ｐゴシック" panose="020B0600070205080204" pitchFamily="50" charset="-128"/>
              </a:rPr>
              <a:t>It </a:t>
            </a:r>
            <a:r>
              <a:rPr lang="ja-JP" altLang="en-US" b="1" dirty="0">
                <a:latin typeface="ＭＳ Ｐゴシック" panose="020B0600070205080204" pitchFamily="50" charset="-128"/>
                <a:ea typeface="ＭＳ Ｐゴシック" panose="020B0600070205080204" pitchFamily="50" charset="-128"/>
              </a:rPr>
              <a:t>が</a:t>
            </a:r>
            <a:r>
              <a:rPr lang="en-US" altLang="ja-JP" b="1" dirty="0">
                <a:latin typeface="ＭＳ Ｐゴシック" panose="020B0600070205080204" pitchFamily="50" charset="-128"/>
                <a:ea typeface="ＭＳ Ｐゴシック" panose="020B0600070205080204" pitchFamily="50" charset="-128"/>
              </a:rPr>
              <a:t>S</a:t>
            </a:r>
            <a:r>
              <a:rPr lang="ja-JP" altLang="en-US" b="1" dirty="0">
                <a:latin typeface="ＭＳ Ｐゴシック" panose="020B0600070205080204" pitchFamily="50" charset="-128"/>
                <a:ea typeface="ＭＳ Ｐゴシック" panose="020B0600070205080204" pitchFamily="50" charset="-128"/>
              </a:rPr>
              <a:t>（主語）、</a:t>
            </a:r>
            <a:r>
              <a:rPr lang="en-US" altLang="ja-JP" b="1" dirty="0">
                <a:latin typeface="ＭＳ Ｐゴシック" panose="020B0600070205080204" pitchFamily="50" charset="-128"/>
                <a:ea typeface="ＭＳ Ｐゴシック" panose="020B0600070205080204" pitchFamily="50" charset="-128"/>
              </a:rPr>
              <a:t>means </a:t>
            </a:r>
            <a:r>
              <a:rPr lang="ja-JP" altLang="en-US" b="1" dirty="0">
                <a:latin typeface="ＭＳ Ｐゴシック" panose="020B0600070205080204" pitchFamily="50" charset="-128"/>
                <a:ea typeface="ＭＳ Ｐゴシック" panose="020B0600070205080204" pitchFamily="50" charset="-128"/>
              </a:rPr>
              <a:t>が</a:t>
            </a:r>
            <a:r>
              <a:rPr lang="en-US" altLang="ja-JP" b="1" dirty="0">
                <a:latin typeface="ＭＳ Ｐゴシック" panose="020B0600070205080204" pitchFamily="50" charset="-128"/>
                <a:ea typeface="ＭＳ Ｐゴシック" panose="020B0600070205080204" pitchFamily="50" charset="-128"/>
              </a:rPr>
              <a:t>V</a:t>
            </a:r>
            <a:r>
              <a:rPr lang="ja-JP" altLang="en-US" b="1" dirty="0">
                <a:latin typeface="ＭＳ Ｐゴシック" panose="020B0600070205080204" pitchFamily="50" charset="-128"/>
                <a:ea typeface="ＭＳ Ｐゴシック" panose="020B0600070205080204" pitchFamily="50" charset="-128"/>
              </a:rPr>
              <a:t>（動詞）、</a:t>
            </a:r>
            <a:r>
              <a:rPr lang="en-US" altLang="ja-JP" b="1" dirty="0">
                <a:latin typeface="ＭＳ Ｐゴシック" panose="020B0600070205080204" pitchFamily="50" charset="-128"/>
                <a:ea typeface="ＭＳ Ｐゴシック" panose="020B0600070205080204" pitchFamily="50" charset="-128"/>
              </a:rPr>
              <a:t>if ... money </a:t>
            </a:r>
            <a:r>
              <a:rPr lang="ja-JP" altLang="en-US" b="1" dirty="0">
                <a:latin typeface="ＭＳ Ｐゴシック" panose="020B0600070205080204" pitchFamily="50" charset="-128"/>
                <a:ea typeface="ＭＳ Ｐゴシック" panose="020B0600070205080204" pitchFamily="50" charset="-128"/>
              </a:rPr>
              <a:t>が</a:t>
            </a:r>
            <a:r>
              <a:rPr lang="en-US" altLang="ja-JP" b="1" dirty="0">
                <a:latin typeface="ＭＳ Ｐゴシック" panose="020B0600070205080204" pitchFamily="50" charset="-128"/>
                <a:ea typeface="ＭＳ Ｐゴシック" panose="020B0600070205080204" pitchFamily="50" charset="-128"/>
              </a:rPr>
              <a:t>O</a:t>
            </a:r>
            <a:r>
              <a:rPr lang="ja-JP" altLang="en-US" b="1" dirty="0">
                <a:latin typeface="ＭＳ Ｐゴシック" panose="020B0600070205080204" pitchFamily="50" charset="-128"/>
                <a:ea typeface="ＭＳ Ｐゴシック" panose="020B0600070205080204" pitchFamily="50" charset="-128"/>
              </a:rPr>
              <a:t>（目的語）です。</a:t>
            </a:r>
            <a:endParaRPr lang="en-US" altLang="ja-JP" b="1" dirty="0">
              <a:latin typeface="ＭＳ Ｐゴシック" panose="020B0600070205080204" pitchFamily="50" charset="-128"/>
              <a:ea typeface="ＭＳ Ｐゴシック" panose="020B0600070205080204" pitchFamily="50" charset="-128"/>
            </a:endParaRPr>
          </a:p>
          <a:p>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if ... money </a:t>
            </a:r>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は、主語と動詞をふくむ節（名詞節）です。</a:t>
            </a:r>
            <a:endPar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「長期間、１か所にとどまることをせず、仕事を変えたり、引っ越したりする人は、</a:t>
            </a:r>
            <a:endPar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ものごとをうまくやり遂げたり、大金を稼いだりすることは難しい」という意味をもち、</a:t>
            </a:r>
            <a:endPar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means </a:t>
            </a:r>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の目的語になっています。</a:t>
            </a:r>
          </a:p>
        </p:txBody>
      </p:sp>
      <p:pic>
        <p:nvPicPr>
          <p:cNvPr id="17" name="図 16">
            <a:extLst>
              <a:ext uri="{FF2B5EF4-FFF2-40B4-BE49-F238E27FC236}">
                <a16:creationId xmlns:a16="http://schemas.microsoft.com/office/drawing/2014/main" id="{3921709B-A03A-4C2E-ECBB-DD638BE22C80}"/>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FD2A1E1B-2A5A-D9B0-00E2-985C687197ED}"/>
              </a:ext>
            </a:extLst>
          </p:cNvPr>
          <p:cNvSpPr txBox="1"/>
          <p:nvPr/>
        </p:nvSpPr>
        <p:spPr>
          <a:xfrm>
            <a:off x="537493" y="4363286"/>
            <a:ext cx="8069013"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「長期間、１か所にとどまることをせず、仕事を変えたり、引っ越したりする人は、ものごとをうまくやり遂げたり、大金を稼いだりすることは難しい」 という意味です。</a:t>
            </a:r>
          </a:p>
        </p:txBody>
      </p:sp>
    </p:spTree>
    <p:extLst>
      <p:ext uri="{BB962C8B-B14F-4D97-AF65-F5344CB8AC3E}">
        <p14:creationId xmlns:p14="http://schemas.microsoft.com/office/powerpoint/2010/main" val="12583444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C2698-8F02-BD5B-CDAB-F34F888AC088}"/>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81CF4E39-F16C-3124-08B0-14192B9EF886}"/>
              </a:ext>
            </a:extLst>
          </p:cNvPr>
          <p:cNvPicPr>
            <a:picLocks noChangeAspect="1"/>
          </p:cNvPicPr>
          <p:nvPr/>
        </p:nvPicPr>
        <p:blipFill>
          <a:blip r:embed="rId2"/>
          <a:srcRect t="54423" b="24017"/>
          <a:stretch/>
        </p:blipFill>
        <p:spPr>
          <a:xfrm>
            <a:off x="292216" y="663380"/>
            <a:ext cx="8575200" cy="1938992"/>
          </a:xfrm>
          <a:prstGeom prst="rect">
            <a:avLst/>
          </a:prstGeom>
        </p:spPr>
      </p:pic>
      <p:sp>
        <p:nvSpPr>
          <p:cNvPr id="15" name="正方形/長方形 14">
            <a:extLst>
              <a:ext uri="{FF2B5EF4-FFF2-40B4-BE49-F238E27FC236}">
                <a16:creationId xmlns:a16="http://schemas.microsoft.com/office/drawing/2014/main" id="{4FEAC66F-A068-E303-1663-74F94BC22A3B}"/>
              </a:ext>
            </a:extLst>
          </p:cNvPr>
          <p:cNvSpPr/>
          <p:nvPr/>
        </p:nvSpPr>
        <p:spPr>
          <a:xfrm>
            <a:off x="0" y="3429000"/>
            <a:ext cx="9144000" cy="3429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1ABD7CF1-8163-15FB-5C31-90EA72C2DC93}"/>
              </a:ext>
            </a:extLst>
          </p:cNvPr>
          <p:cNvSpPr txBox="1"/>
          <p:nvPr/>
        </p:nvSpPr>
        <p:spPr>
          <a:xfrm>
            <a:off x="537493" y="3624719"/>
            <a:ext cx="8069014" cy="2862322"/>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if a person changes jobs or moves without staying at one place for a </a:t>
            </a:r>
          </a:p>
          <a:p>
            <a:r>
              <a:rPr lang="ja-JP" altLang="en-US" sz="2000" b="1" dirty="0">
                <a:solidFill>
                  <a:srgbClr val="0043C8"/>
                </a:solidFill>
                <a:latin typeface="ＭＳ Ｐゴシック" panose="020B0600070205080204" pitchFamily="50" charset="-128"/>
                <a:ea typeface="ＭＳ Ｐゴシック" panose="020B0600070205080204" pitchFamily="50" charset="-128"/>
              </a:rPr>
              <a:t>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long time,</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1</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endParaRPr lang="en-US" altLang="ja-JP" sz="2000" b="1" u="sng" dirty="0">
              <a:solidFill>
                <a:srgbClr val="0043C8"/>
              </a:solidFill>
              <a:latin typeface="ＭＳ Ｐゴシック" panose="020B0600070205080204" pitchFamily="50" charset="-128"/>
              <a:ea typeface="ＭＳ Ｐゴシック" panose="020B0600070205080204"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a person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changes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1</a:t>
            </a:r>
            <a:r>
              <a:rPr lang="ja-JP" altLang="en-US" sz="2000" b="1" dirty="0">
                <a:latin typeface="ＭＳ Ｐゴシック" panose="020B0600070205080204" pitchFamily="50" charset="-128"/>
                <a:ea typeface="ＭＳ Ｐゴシック" panose="020B0600070205080204" pitchFamily="50" charset="-128"/>
              </a:rPr>
              <a:t>つ目の</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jobs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moves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2</a:t>
            </a:r>
            <a:r>
              <a:rPr lang="ja-JP" altLang="en-US" sz="2000" b="1" dirty="0">
                <a:latin typeface="ＭＳ Ｐゴシック" panose="020B0600070205080204" pitchFamily="50" charset="-128"/>
                <a:ea typeface="ＭＳ Ｐゴシック" panose="020B0600070205080204" pitchFamily="50" charset="-128"/>
              </a:rPr>
              <a:t>つ目の</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（動詞）で、主語は、 </a:t>
            </a:r>
            <a:r>
              <a:rPr lang="en-US" altLang="ja-JP" sz="2000" b="1" dirty="0">
                <a:latin typeface="ＭＳ Ｐゴシック" panose="020B0600070205080204" pitchFamily="50" charset="-128"/>
                <a:ea typeface="ＭＳ Ｐゴシック" panose="020B0600070205080204" pitchFamily="50" charset="-128"/>
              </a:rPr>
              <a:t>a person </a:t>
            </a:r>
            <a:r>
              <a:rPr lang="ja-JP" altLang="en-US" sz="2000" b="1" dirty="0">
                <a:latin typeface="ＭＳ Ｐゴシック" panose="020B0600070205080204" pitchFamily="50" charset="-128"/>
                <a:ea typeface="ＭＳ Ｐゴシック" panose="020B0600070205080204" pitchFamily="50" charset="-128"/>
              </a:rPr>
              <a:t>です。</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without staying at one place for a long time </a:t>
            </a:r>
            <a:r>
              <a:rPr lang="ja-JP" altLang="en-US" sz="2000" b="1" dirty="0">
                <a:latin typeface="ＭＳ Ｐゴシック" panose="020B0600070205080204" pitchFamily="50" charset="-128"/>
                <a:ea typeface="ＭＳ Ｐゴシック" panose="020B0600070205080204" pitchFamily="50" charset="-128"/>
              </a:rPr>
              <a:t>は修飾語で</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副詞のはたらきです。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「長期間、１か所にとどまることをせず」という意味をもち、</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動詞 </a:t>
            </a:r>
            <a:r>
              <a:rPr lang="en-US" altLang="ja-JP" sz="2000" b="1" dirty="0">
                <a:latin typeface="ＭＳ Ｐゴシック" panose="020B0600070205080204" pitchFamily="50" charset="-128"/>
                <a:ea typeface="ＭＳ Ｐゴシック" panose="020B0600070205080204" pitchFamily="50" charset="-128"/>
              </a:rPr>
              <a:t>changes </a:t>
            </a:r>
            <a:r>
              <a:rPr lang="ja-JP" altLang="en-US" sz="2000" b="1" dirty="0">
                <a:latin typeface="ＭＳ Ｐゴシック" panose="020B0600070205080204" pitchFamily="50" charset="-128"/>
                <a:ea typeface="ＭＳ Ｐゴシック" panose="020B0600070205080204" pitchFamily="50" charset="-128"/>
              </a:rPr>
              <a:t>と </a:t>
            </a:r>
            <a:r>
              <a:rPr lang="en-US" altLang="ja-JP" sz="2000" b="1" dirty="0">
                <a:latin typeface="ＭＳ Ｐゴシック" panose="020B0600070205080204" pitchFamily="50" charset="-128"/>
                <a:ea typeface="ＭＳ Ｐゴシック" panose="020B0600070205080204" pitchFamily="50" charset="-128"/>
              </a:rPr>
              <a:t>moves </a:t>
            </a:r>
            <a:r>
              <a:rPr lang="ja-JP" altLang="en-US" sz="2000" b="1" dirty="0">
                <a:latin typeface="ＭＳ Ｐゴシック" panose="020B0600070205080204" pitchFamily="50" charset="-128"/>
                <a:ea typeface="ＭＳ Ｐゴシック" panose="020B0600070205080204" pitchFamily="50" charset="-128"/>
              </a:rPr>
              <a:t>を修飾しています。</a:t>
            </a:r>
          </a:p>
        </p:txBody>
      </p:sp>
      <p:pic>
        <p:nvPicPr>
          <p:cNvPr id="17" name="図 16">
            <a:extLst>
              <a:ext uri="{FF2B5EF4-FFF2-40B4-BE49-F238E27FC236}">
                <a16:creationId xmlns:a16="http://schemas.microsoft.com/office/drawing/2014/main" id="{B82E3ABD-1B8C-F0E5-02BA-2FC9145018A4}"/>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C84F1A99-652E-77DD-E828-8DDEA674E694}"/>
              </a:ext>
            </a:extLst>
          </p:cNvPr>
          <p:cNvSpPr txBox="1"/>
          <p:nvPr/>
        </p:nvSpPr>
        <p:spPr>
          <a:xfrm>
            <a:off x="537493" y="2658907"/>
            <a:ext cx="7781007" cy="615553"/>
          </a:xfrm>
          <a:prstGeom prst="rect">
            <a:avLst/>
          </a:prstGeom>
          <a:solidFill>
            <a:srgbClr val="F8CBAD"/>
          </a:solidFill>
          <a:ln>
            <a:noFill/>
          </a:ln>
        </p:spPr>
        <p:txBody>
          <a:bodyPr wrap="square" rtlCol="0">
            <a:spAutoFit/>
          </a:bodyPr>
          <a:lstStyle/>
          <a:p>
            <a:pPr algn="just"/>
            <a:r>
              <a:rPr kumimoji="1" lang="ja-JP" altLang="en-US" sz="16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（それは意味します）</a:t>
            </a:r>
            <a:endParaRPr kumimoji="1" lang="en-US" altLang="ja-JP" sz="16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「長期間、１か所にとどまることをせず、仕事を変えたり、引っ越したりする人は、</a:t>
            </a:r>
          </a:p>
        </p:txBody>
      </p:sp>
    </p:spTree>
    <p:extLst>
      <p:ext uri="{BB962C8B-B14F-4D97-AF65-F5344CB8AC3E}">
        <p14:creationId xmlns:p14="http://schemas.microsoft.com/office/powerpoint/2010/main" val="232981787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60526-E786-7B46-101B-B00EAD13F2D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2F7D106F-36E3-122B-5621-36CF93EB4639}"/>
              </a:ext>
            </a:extLst>
          </p:cNvPr>
          <p:cNvPicPr>
            <a:picLocks noChangeAspect="1"/>
          </p:cNvPicPr>
          <p:nvPr/>
        </p:nvPicPr>
        <p:blipFill>
          <a:blip r:embed="rId2"/>
          <a:srcRect t="54423" b="24017"/>
          <a:stretch/>
        </p:blipFill>
        <p:spPr>
          <a:xfrm>
            <a:off x="292216" y="663380"/>
            <a:ext cx="8575200" cy="1938992"/>
          </a:xfrm>
          <a:prstGeom prst="rect">
            <a:avLst/>
          </a:prstGeom>
        </p:spPr>
      </p:pic>
      <p:sp>
        <p:nvSpPr>
          <p:cNvPr id="15" name="正方形/長方形 14">
            <a:extLst>
              <a:ext uri="{FF2B5EF4-FFF2-40B4-BE49-F238E27FC236}">
                <a16:creationId xmlns:a16="http://schemas.microsoft.com/office/drawing/2014/main" id="{5210E396-B135-C90D-DEF6-0767EFC20E28}"/>
              </a:ext>
            </a:extLst>
          </p:cNvPr>
          <p:cNvSpPr/>
          <p:nvPr/>
        </p:nvSpPr>
        <p:spPr>
          <a:xfrm>
            <a:off x="0" y="3429000"/>
            <a:ext cx="9144000" cy="3429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0D656F4B-3A17-296B-8366-171CC31401C3}"/>
              </a:ext>
            </a:extLst>
          </p:cNvPr>
          <p:cNvSpPr txBox="1"/>
          <p:nvPr/>
        </p:nvSpPr>
        <p:spPr>
          <a:xfrm>
            <a:off x="537493" y="3624719"/>
            <a:ext cx="8069014" cy="317009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if a person changes jobs or moves without staying at one place for a </a:t>
            </a:r>
          </a:p>
          <a:p>
            <a:r>
              <a:rPr lang="ja-JP" altLang="en-US" sz="2000" b="1" dirty="0">
                <a:solidFill>
                  <a:srgbClr val="0043C8"/>
                </a:solidFill>
                <a:latin typeface="ＭＳ Ｐゴシック" panose="020B0600070205080204" pitchFamily="50" charset="-128"/>
                <a:ea typeface="ＭＳ Ｐゴシック" panose="020B0600070205080204" pitchFamily="50" charset="-128"/>
              </a:rPr>
              <a:t>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long time,</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2</a:t>
            </a:r>
            <a:r>
              <a:rPr lang="ja-JP" altLang="en-US" sz="2000" b="1" u="sng" dirty="0">
                <a:solidFill>
                  <a:srgbClr val="0043C8"/>
                </a:solidFill>
                <a:latin typeface="ＭＳ Ｐゴシック" panose="020B0600070205080204" pitchFamily="50" charset="-128"/>
                <a:ea typeface="ＭＳ Ｐゴシック" panose="020B0600070205080204" pitchFamily="50" charset="-128"/>
              </a:rPr>
              <a:t>）</a:t>
            </a:r>
            <a:endParaRPr lang="en-US" altLang="ja-JP" sz="2000" b="1" u="sng" dirty="0">
              <a:solidFill>
                <a:srgbClr val="0043C8"/>
              </a:solidFill>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staying at one place for a long time </a:t>
            </a:r>
            <a:r>
              <a:rPr lang="ja-JP" altLang="en-US" sz="2000" b="1" dirty="0">
                <a:latin typeface="ＭＳ Ｐゴシック" panose="020B0600070205080204" pitchFamily="50" charset="-128"/>
                <a:ea typeface="ＭＳ Ｐゴシック" panose="020B0600070205080204" pitchFamily="50" charset="-128"/>
              </a:rPr>
              <a:t>は「長期間、１か所にとどまること」</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という意味で、動作を名詞として扱っています。</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at one place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「１か所に」という意味をもち、</a:t>
            </a:r>
            <a:r>
              <a:rPr lang="en-US" altLang="ja-JP" sz="2000" b="1" dirty="0">
                <a:latin typeface="ＭＳ Ｐゴシック" panose="020B0600070205080204" pitchFamily="50" charset="-128"/>
                <a:ea typeface="ＭＳ Ｐゴシック" panose="020B0600070205080204" pitchFamily="50" charset="-128"/>
              </a:rPr>
              <a:t>staying </a:t>
            </a:r>
            <a:r>
              <a:rPr lang="ja-JP" altLang="en-US" sz="2000" b="1" dirty="0">
                <a:latin typeface="ＭＳ Ｐゴシック" panose="020B0600070205080204" pitchFamily="50" charset="-128"/>
                <a:ea typeface="ＭＳ Ｐゴシック" panose="020B0600070205080204" pitchFamily="50" charset="-128"/>
              </a:rPr>
              <a:t>を修飾しています。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for a long time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「長期間」という意味をもち、</a:t>
            </a:r>
            <a:r>
              <a:rPr lang="en-US" altLang="ja-JP" sz="2000" b="1" dirty="0">
                <a:latin typeface="ＭＳ Ｐゴシック" panose="020B0600070205080204" pitchFamily="50" charset="-128"/>
                <a:ea typeface="ＭＳ Ｐゴシック" panose="020B0600070205080204" pitchFamily="50" charset="-128"/>
              </a:rPr>
              <a:t>staying </a:t>
            </a:r>
            <a:r>
              <a:rPr lang="ja-JP" altLang="en-US" sz="2000" b="1" dirty="0">
                <a:latin typeface="ＭＳ Ｐゴシック" panose="020B0600070205080204" pitchFamily="50" charset="-128"/>
                <a:ea typeface="ＭＳ Ｐゴシック" panose="020B0600070205080204" pitchFamily="50" charset="-128"/>
              </a:rPr>
              <a:t>を修飾しています。</a:t>
            </a:r>
          </a:p>
          <a:p>
            <a:endParaRPr lang="ja-JP" altLang="en-US" sz="2000" b="1" dirty="0">
              <a:latin typeface="ＭＳ Ｐゴシック" panose="020B0600070205080204" pitchFamily="50" charset="-128"/>
              <a:ea typeface="ＭＳ Ｐゴシック" panose="020B0600070205080204" pitchFamily="50" charset="-128"/>
            </a:endParaRPr>
          </a:p>
          <a:p>
            <a:endParaRPr lang="ja-JP" altLang="en-US" sz="2000" b="1" dirty="0">
              <a:latin typeface="ＭＳ Ｐゴシック" panose="020B0600070205080204" pitchFamily="50" charset="-128"/>
              <a:ea typeface="ＭＳ Ｐゴシック" panose="020B0600070205080204" pitchFamily="50" charset="-128"/>
            </a:endParaRPr>
          </a:p>
        </p:txBody>
      </p:sp>
      <p:pic>
        <p:nvPicPr>
          <p:cNvPr id="17" name="図 16">
            <a:extLst>
              <a:ext uri="{FF2B5EF4-FFF2-40B4-BE49-F238E27FC236}">
                <a16:creationId xmlns:a16="http://schemas.microsoft.com/office/drawing/2014/main" id="{2FD3FF13-82FB-3ECB-8E0D-D79137A3A05A}"/>
              </a:ext>
            </a:extLst>
          </p:cNvPr>
          <p:cNvPicPr>
            <a:picLocks noChangeAspect="1"/>
          </p:cNvPicPr>
          <p:nvPr/>
        </p:nvPicPr>
        <p:blipFill>
          <a:blip r:embed="rId3"/>
          <a:stretch>
            <a:fillRect/>
          </a:stretch>
        </p:blipFill>
        <p:spPr>
          <a:xfrm>
            <a:off x="205673" y="145059"/>
            <a:ext cx="8732655" cy="531020"/>
          </a:xfrm>
          <a:prstGeom prst="rect">
            <a:avLst/>
          </a:prstGeom>
        </p:spPr>
      </p:pic>
      <p:sp>
        <p:nvSpPr>
          <p:cNvPr id="3" name="テキスト ボックス 2">
            <a:extLst>
              <a:ext uri="{FF2B5EF4-FFF2-40B4-BE49-F238E27FC236}">
                <a16:creationId xmlns:a16="http://schemas.microsoft.com/office/drawing/2014/main" id="{CD7D7ABA-339C-7AF5-D31E-02260A684FE1}"/>
              </a:ext>
            </a:extLst>
          </p:cNvPr>
          <p:cNvSpPr txBox="1"/>
          <p:nvPr/>
        </p:nvSpPr>
        <p:spPr>
          <a:xfrm>
            <a:off x="537493" y="2658907"/>
            <a:ext cx="7781007" cy="615553"/>
          </a:xfrm>
          <a:prstGeom prst="rect">
            <a:avLst/>
          </a:prstGeom>
          <a:solidFill>
            <a:srgbClr val="F8CBAD"/>
          </a:solidFill>
          <a:ln>
            <a:noFill/>
          </a:ln>
        </p:spPr>
        <p:txBody>
          <a:bodyPr wrap="square" rtlCol="0">
            <a:spAutoFit/>
          </a:bodyPr>
          <a:lstStyle/>
          <a:p>
            <a:pPr algn="just"/>
            <a:r>
              <a:rPr kumimoji="1" lang="ja-JP" altLang="en-US" sz="16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（それは意味します）</a:t>
            </a:r>
            <a:endParaRPr kumimoji="1" lang="en-US" altLang="ja-JP" sz="16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「長期間、１か所にとどまることをせず、仕事を変えたり、引っ越したりする人は、</a:t>
            </a:r>
          </a:p>
        </p:txBody>
      </p:sp>
    </p:spTree>
    <p:extLst>
      <p:ext uri="{BB962C8B-B14F-4D97-AF65-F5344CB8AC3E}">
        <p14:creationId xmlns:p14="http://schemas.microsoft.com/office/powerpoint/2010/main" val="25201027"/>
      </p:ext>
    </p:extLst>
  </p:cSld>
  <p:clrMapOvr>
    <a:masterClrMapping/>
  </p:clrMapOvr>
  <p:transition spd="med">
    <p:pull/>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17387</TotalTime>
  <Words>1267</Words>
  <Application>Microsoft Office PowerPoint</Application>
  <PresentationFormat>画面に合わせる (4:3)</PresentationFormat>
  <Paragraphs>96</Paragraphs>
  <Slides>12</Slides>
  <Notes>0</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ＭＳ Ｐゴシック</vt:lpstr>
      <vt:lpstr>ＭＳ Ｐ明朝</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2152</cp:revision>
  <cp:lastPrinted>2016-06-23T16:36:17Z</cp:lastPrinted>
  <dcterms:created xsi:type="dcterms:W3CDTF">2016-05-30T03:13:09Z</dcterms:created>
  <dcterms:modified xsi:type="dcterms:W3CDTF">2025-12-17T07:32:43Z</dcterms:modified>
</cp:coreProperties>
</file>