
<file path=[Content_Types].xml><?xml version="1.0" encoding="utf-8"?>
<Types xmlns="http://schemas.openxmlformats.org/package/2006/content-types">
  <Default Extension="jpeg" ContentType="image/jpeg"/>
  <Default Extension="mp3" ContentType="audio/m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7"/>
  </p:notesMasterIdLst>
  <p:handoutMasterIdLst>
    <p:handoutMasterId r:id="rId48"/>
  </p:handoutMasterIdLst>
  <p:sldIdLst>
    <p:sldId id="3668" r:id="rId2"/>
    <p:sldId id="4431" r:id="rId3"/>
    <p:sldId id="4311" r:id="rId4"/>
    <p:sldId id="4312" r:id="rId5"/>
    <p:sldId id="4313" r:id="rId6"/>
    <p:sldId id="4314" r:id="rId7"/>
    <p:sldId id="4315" r:id="rId8"/>
    <p:sldId id="4316" r:id="rId9"/>
    <p:sldId id="4317" r:id="rId10"/>
    <p:sldId id="4318" r:id="rId11"/>
    <p:sldId id="4319" r:id="rId12"/>
    <p:sldId id="4320" r:id="rId13"/>
    <p:sldId id="4432" r:id="rId14"/>
    <p:sldId id="4151" r:id="rId15"/>
    <p:sldId id="4289" r:id="rId16"/>
    <p:sldId id="4290" r:id="rId17"/>
    <p:sldId id="4291" r:id="rId18"/>
    <p:sldId id="4321" r:id="rId19"/>
    <p:sldId id="4322" r:id="rId20"/>
    <p:sldId id="4323" r:id="rId21"/>
    <p:sldId id="4324" r:id="rId22"/>
    <p:sldId id="4325" r:id="rId23"/>
    <p:sldId id="4326" r:id="rId24"/>
    <p:sldId id="4434" r:id="rId25"/>
    <p:sldId id="4195" r:id="rId26"/>
    <p:sldId id="4298" r:id="rId27"/>
    <p:sldId id="4299" r:id="rId28"/>
    <p:sldId id="4300" r:id="rId29"/>
    <p:sldId id="4442" r:id="rId30"/>
    <p:sldId id="4443" r:id="rId31"/>
    <p:sldId id="4444" r:id="rId32"/>
    <p:sldId id="4445" r:id="rId33"/>
    <p:sldId id="4446" r:id="rId34"/>
    <p:sldId id="4447" r:id="rId35"/>
    <p:sldId id="4433" r:id="rId36"/>
    <p:sldId id="4206" r:id="rId37"/>
    <p:sldId id="4307" r:id="rId38"/>
    <p:sldId id="4308" r:id="rId39"/>
    <p:sldId id="4309" r:id="rId40"/>
    <p:sldId id="4327" r:id="rId41"/>
    <p:sldId id="4328" r:id="rId42"/>
    <p:sldId id="4329" r:id="rId43"/>
    <p:sldId id="4330" r:id="rId44"/>
    <p:sldId id="4331" r:id="rId45"/>
    <p:sldId id="4332" r:id="rId46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FF3399"/>
    <a:srgbClr val="0043C8"/>
    <a:srgbClr val="005C2A"/>
    <a:srgbClr val="CC3399"/>
    <a:srgbClr val="00FF00"/>
    <a:srgbClr val="F8CBAD"/>
    <a:srgbClr val="FFFF8B"/>
    <a:srgbClr val="B4FEB4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793" autoAdjust="0"/>
    <p:restoredTop sz="94270" autoAdjust="0"/>
  </p:normalViewPr>
  <p:slideViewPr>
    <p:cSldViewPr snapToGrid="0">
      <p:cViewPr varScale="1">
        <p:scale>
          <a:sx n="113" d="100"/>
          <a:sy n="113" d="100"/>
        </p:scale>
        <p:origin x="1662" y="108"/>
      </p:cViewPr>
      <p:guideLst>
        <p:guide orient="horz" pos="2160"/>
        <p:guide pos="2880"/>
      </p:guideLst>
    </p:cSldViewPr>
  </p:slideViewPr>
  <p:notesTextViewPr>
    <p:cViewPr>
      <p:scale>
        <a:sx n="150" d="100"/>
        <a:sy n="15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notesMaster" Target="notesMasters/notesMaster1.xml"/><Relationship Id="rId50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handoutMaster" Target="handoutMasters/handoutMaster1.xml"/><Relationship Id="rId8" Type="http://schemas.openxmlformats.org/officeDocument/2006/relationships/slide" Target="slides/slide7.xml"/><Relationship Id="rId51" Type="http://schemas.openxmlformats.org/officeDocument/2006/relationships/theme" Target="theme/theme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2B1F34B9-0AC5-4E73-BF1F-21CCB564203A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9E2676CF-156D-46B0-A308-5BE7C3EAC6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51490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1002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594C8D1A-E903-4CC0-AEC9-4041A386BBE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39838"/>
            <a:ext cx="4467225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034" tIns="46017" rIns="92034" bIns="4601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249" y="4777365"/>
            <a:ext cx="5437179" cy="3909042"/>
          </a:xfrm>
          <a:prstGeom prst="rect">
            <a:avLst/>
          </a:prstGeom>
        </p:spPr>
        <p:txBody>
          <a:bodyPr vert="horz" lIns="92034" tIns="46017" rIns="92034" bIns="4601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1002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EE94831B-95E8-4741-AC9E-FAE0388C9A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6092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1B995F-0C60-B7FD-8464-44E81DE329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1C85C273-BFD2-27CB-BCEE-9C281E8AE4B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8EA6580E-BB17-A093-FF32-26842E38641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C4A23681-717F-6700-D078-61CAC99CE73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990251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B19E5F-7A53-5669-6F03-281D0EAEEF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700AB9BD-F1E7-9CBF-AFE6-F85712D7126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D73B39F6-4F2F-B592-479A-01AAAF505EB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2703B291-D0FF-8C5A-FC03-26A3C2AD4CF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1878889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C460F0-A8FF-C283-1D4B-A82814B936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B09CEF71-475F-3EF7-8382-84A869975D0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6FED6BA6-6026-0096-1907-8992F7A8C3F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AAD9E83-9127-CC90-0577-75B2367B591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5425877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758772-39E8-437D-C0D3-32C3A12C2E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8C2DC53B-1EC6-E38D-3B2B-1B38250B96D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700779D9-6410-D804-0F59-DE3042A161E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B63E8FD3-257F-9356-27F0-E7024042476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5364188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552967-5CC6-1FE1-7895-6872E44199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88CA53D9-AB9D-95CB-5198-5D7035B38F1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45AE8837-2249-99FC-9BB2-E0F39C3DAB6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54C6379-18F2-6E64-69AD-B5217771364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4337877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2BB88D-2BDA-074F-7501-BDA4E3A975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94EDAF29-8A5A-D376-80C9-A5EDE6A96B6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868B3D13-A0AF-7317-14F2-48F3E0D3F86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CEEA8C8E-629E-F7A2-322A-A8AA6C300E7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2182675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CF8B2B-388C-2AD6-8E1B-9F29799819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38930F5F-05F4-EB80-306D-EC50474CA87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E855F0BC-A4A8-84A1-3F59-85A6AB82F37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C51F0A9D-360C-3E62-8227-772BBF3EF94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2555321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1E10B3-3EEC-D29B-C96D-3E53B7240B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972C60E1-EA48-BF8C-0B50-44F40DC1C78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24C91602-F407-2400-F8B1-E2940D94BE1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4B1AC273-EED8-1BFC-2447-DBE17E72D57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8687115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5FC3BD-3889-F9F6-2368-13B9A49203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4B56723E-9DA6-6212-72A6-3339A57903C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E4DBABC8-9F03-3D16-2FB5-ACEBD0B5D53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CBFB017-E0FC-2FFC-11F8-556E871748B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7763036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2818E5-F0A3-5690-E30F-987B95BA8A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6DB39128-691A-93A6-4AB8-AAB16473C82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30AC45F6-E930-6E23-41D5-D832D7AAC88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41BFAD62-F134-AD2A-4A78-A586934A312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4678955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5645CE-3C49-1534-129D-25A6BE01CD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2F8AA88F-380C-85F4-FD95-B6DE387012E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F50CE769-DB6D-7EFD-1236-FC5D371D9B0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68C0A75B-9B37-8C8B-2A1D-1DECCA4FFA4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574677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0A7AE0-977D-1FCB-C9EE-7C26633410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0654C996-2494-387A-9F0D-DDCD37047C1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718C5F6C-9C55-CE46-9F01-B932C87E537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19F3A4B3-0A98-7759-1098-7B49B54C25B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074125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954562-D524-9E05-51B2-BCE89053D9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C4D9682D-A4D0-9A22-A48C-C3BF33B2025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917FE522-A629-944D-2D35-7295AD0F6D3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4E369936-4F41-76C2-2219-E5F7FA0CE0D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3604614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9B22C5-8BF8-EB28-238D-C3470504D9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580FA5B2-D502-01C6-A3B9-4CC395E9559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B8EE8C81-E71A-64AB-EA1B-4783FF383D1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5CA323CB-FC4C-4BFC-89C1-9B880464CF9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9708284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4B19CA-DC93-7807-1263-37811F24FF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B04C4571-6E7C-CDFD-8FE0-46C09EC0C08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06477098-5437-8849-221D-3AB0A0468A1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2247F15F-A54C-848F-5A7F-AD1765B6394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2871730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5E9264-BCB4-1022-3D83-7AB878D8C0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AE25AFF3-3995-8705-C692-70509A47201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E7D1944A-6DEE-3DB7-E7F0-A9BCFD25B1C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33711FC7-3082-8EB8-1221-2A21A64F956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30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5201949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D9443D-9317-8590-ADDB-0081FBAA70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300666E8-A8B6-EFCD-64FF-94E40128D37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75D1FECA-FF33-D2E9-714C-01A0ABA5C27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36FA84E-0A6B-6B75-25FD-539E66A72B8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31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92565082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F0855C-BFC7-DEB9-621D-BB969CE45E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8F3AD5AD-32FF-FF20-EB0C-E9B2718C529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68C908A8-812D-189D-9374-A9068DCC34E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92F252C-1AFA-8661-BDC3-9B6FB19C9FC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32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236250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ACB87B-3831-95BB-CC99-BBA16271C0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CD2D58E8-DC8A-4582-20FC-32E46AF3A18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E04189FF-C780-5D35-3A13-76FBCFA2F17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F30B34A-BB9C-971F-2841-A2F45333100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33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5394282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F20F09-1B15-5635-DAEC-8857C5410D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C0ED0DF5-927B-5F6E-DB04-DBAF4FEA9DD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A29CF33A-4903-B929-A563-775B23EAD23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E5A0F92-83AE-0B10-DE26-74D8175BFF2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34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90297758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F57A17-FC56-8507-75A4-9DAA45C678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D5915EA1-2703-6E19-89D7-2AA8C0ADB51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7AFD0E49-B31C-2905-8853-80213740D59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EEB761E6-5B40-EE13-F8DA-8C966BB7D70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37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77054789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EF09A9-0B1F-9058-B1A1-74DAF5B86A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F2CCFAAD-7484-4303-808E-885420AD6A5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E7C0D1FC-0226-D0E3-D266-7EDDF101375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3298BE97-BE74-C33B-54A5-A3A654EAEAE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38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7389688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D40BBB-818D-751D-CAF1-4E8200ADD5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37E1FAC4-56A6-E0A2-825D-E93D71C7981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A60AF893-8999-E7A1-D0CF-EA958928F63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216BD685-C16B-B9C7-06C8-CA2FB77B1A2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50725148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3858FC-D9A7-6D82-290B-1857BB8D6B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72780696-173F-F8EF-E135-87FDA58BCD9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FEF436AF-DA45-4A9E-DE0A-FFD19D0A86C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4F695B22-40B3-235E-3116-9743CBF6073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39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16996333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78CB1D-2308-9264-8E4E-5C60FFBF50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923E3407-C26C-5B6A-F489-9B4BCAB8AA4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514D3E8B-0164-7666-C2E9-51BF7B0098F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A21EC676-D655-5ACE-B6F9-05F812698D9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40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6030144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E31261-62A5-A3CE-3B67-B509A19862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20864A6A-C50E-06A5-DB68-22A56BE24D6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118C4579-433A-62A3-2AF6-D1173829EFF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E990441F-3AB9-C181-7069-DA2CD5620EC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41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26872293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A910EE-4217-A803-9994-8F48F19F64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855F2880-0194-D48F-74B6-67EB987BEDC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91F4B794-12FC-9103-D383-03B8EA5A85F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58D244E2-2C7F-AE42-B8F5-82A456DE639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42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2283234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9AA30A-83AE-D94E-F71A-C3D51AD39D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D127BE5D-EE14-C0F0-C033-F89CF0B19FC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D57F9110-6185-8AB0-8744-CDB344C1A61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E7FE3D1-3B80-44CD-C373-7FC7BB48FD6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43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44414689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62E4D0-6F74-7382-B267-627CD9C1A4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7825C146-F3E7-8D7B-65D4-DE3BF0D8760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070EC314-DD70-6EDC-F025-5590F6CC119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83327CCE-61C4-F41E-6E29-A5478BA931C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44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19441457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0D9414-9495-984B-6719-25AD208F3D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E6F4AAB2-513B-906A-2E47-1F7879EEC94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EB11780A-A46C-A58F-935F-1E5C4B06F44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8C251404-03EB-F581-2401-36E054E0F49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45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2313284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C3FE58-5FCD-F010-0C88-49D9AD6106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6F54A682-ED42-7E58-F481-7CD12347BF4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9F34A378-C7FF-945E-D7CF-D966C264815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36F67D84-BFC7-48C5-538D-0E43A7BCE12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9268774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0FC579-3AE6-50E4-4200-037427F931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BA1D5FB2-E221-8072-6CCE-7957F818B72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5A96B2E0-A4FA-B32D-BFBF-D89C3F7EFBF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5D6E98C4-1B5B-C820-672B-1C437C66218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7048420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8AD901-4732-0C22-B8AB-6270901543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3E8A983B-67CB-1F13-7E53-A243D13221A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933DC6F5-A940-E527-C658-E4BFAE624F6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A9986945-C733-16BE-071E-3E33A8087E7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4452226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387C02-EE80-B93D-8BC2-62CEE9DF86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FCB66B1B-E611-2DDA-79C4-C273537B728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242AE424-F781-1607-1413-BF64624FECB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E8A8C8F-B3DC-EF23-406B-1298F185012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8144606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DF1BF3-EDE5-4342-F0C8-1F8FAF201F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200AE8C3-E10E-137C-4CA3-801597ABEA9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0107E743-AA01-2DB2-904F-B3A6D6B54C9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E6295A1-4765-032D-DBB6-F2D0CB841D5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7199958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84AF5C-90BC-BB5C-3C1A-11101A3E4F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201F41CA-682E-B01E-A4BC-D8BB305D3CC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A5166993-040B-B13E-270D-D62E9237D81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8D55DB1-420F-E2ED-AFEB-24637CF725A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905530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5752668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2317179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9450813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7482685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1753082"/>
      </p:ext>
    </p:extLst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957111"/>
      </p:ext>
    </p:extLst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9854406"/>
      </p:ext>
    </p:extLst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7942285"/>
      </p:ext>
    </p:extLst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8361322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037060"/>
      </p:ext>
    </p:extLst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5527187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4409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push dir="u"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9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0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5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6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8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9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0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1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3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4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5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6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7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8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9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30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31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3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33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34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35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3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473DC9-9F6B-057C-83F2-3BC1CC0CE7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D7656801-C8A8-46C7-B4BE-F25A3F104A2B}"/>
              </a:ext>
            </a:extLst>
          </p:cNvPr>
          <p:cNvSpPr txBox="1"/>
          <p:nvPr/>
        </p:nvSpPr>
        <p:spPr>
          <a:xfrm>
            <a:off x="446847" y="2037213"/>
            <a:ext cx="844080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5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構造を確認しましょう。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1F8B6552-B916-F181-6BEF-EA51B8859A76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4837623"/>
      </p:ext>
    </p:extLst>
  </p:cSld>
  <p:clrMapOvr>
    <a:masterClrMapping/>
  </p:clrMapOvr>
  <p:transition spd="slow">
    <p:push dir="u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2D5E75-BD55-2D3E-9D50-6E3E0F3E4C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1D2A9EFD-8920-594B-EF5E-3B762EFAA5F5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651F7D15-0476-685F-22F8-083F24F31CE5}"/>
              </a:ext>
            </a:extLst>
          </p:cNvPr>
          <p:cNvSpPr txBox="1"/>
          <p:nvPr/>
        </p:nvSpPr>
        <p:spPr>
          <a:xfrm>
            <a:off x="911538" y="4128490"/>
            <a:ext cx="7320918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Masao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met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his brother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on </a:t>
            </a:r>
            <a:r>
              <a:rPr kumimoji="1" lang="en-US" altLang="ja-JP" sz="4400" u="sng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his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way home.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ECE57035-1838-D629-0336-A7DD05769194}"/>
              </a:ext>
            </a:extLst>
          </p:cNvPr>
          <p:cNvSpPr txBox="1"/>
          <p:nvPr/>
        </p:nvSpPr>
        <p:spPr>
          <a:xfrm>
            <a:off x="512953" y="690490"/>
            <a:ext cx="8118088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マサオは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会いました</a:t>
            </a:r>
            <a:endParaRPr kumimoji="1" lang="en-US" altLang="ja-JP" sz="4800" b="1" u="sng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彼の兄に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家に帰る途中で</a:t>
            </a:r>
            <a:r>
              <a:rPr kumimoji="1" lang="en-US" altLang="ja-JP" sz="48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endParaRPr kumimoji="1" lang="en-US" altLang="ja-JP" sz="4800" b="1" dirty="0">
              <a:solidFill>
                <a:srgbClr val="00B0F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6" name="3Masao met his brother on his way home.">
            <a:hlinkClick r:id="" action="ppaction://media"/>
            <a:extLst>
              <a:ext uri="{FF2B5EF4-FFF2-40B4-BE49-F238E27FC236}">
                <a16:creationId xmlns:a16="http://schemas.microsoft.com/office/drawing/2014/main" id="{F565C08B-E774-111B-52E0-808D413E6F0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012825" y="9048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0111967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184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B9655C-0BE7-0C68-5D6C-5857915459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BF141FDD-22BD-D949-F760-FA031B3B200D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44D16C36-D0E3-489E-279E-5767D5F0CD49}"/>
              </a:ext>
            </a:extLst>
          </p:cNvPr>
          <p:cNvSpPr txBox="1"/>
          <p:nvPr/>
        </p:nvSpPr>
        <p:spPr>
          <a:xfrm>
            <a:off x="579482" y="2409490"/>
            <a:ext cx="7985036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Masao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m--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 </a:t>
            </a: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his brother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[o-] [</a:t>
            </a:r>
            <a:r>
              <a:rPr kumimoji="1" lang="en-US" altLang="ja-JP" sz="4400" u="sng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h--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 way home.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2" name="3Masao met his brother on his way home.">
            <a:hlinkClick r:id="" action="ppaction://media"/>
            <a:extLst>
              <a:ext uri="{FF2B5EF4-FFF2-40B4-BE49-F238E27FC236}">
                <a16:creationId xmlns:a16="http://schemas.microsoft.com/office/drawing/2014/main" id="{53CEBE1A-F2D0-BFF5-97AC-EABCC163E55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012825" y="9048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0337932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18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6747E9-29CF-79C8-9E5B-3ED5C1D6A6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4C0F37B2-30D4-0A14-0450-E8AE9E50BEBA}"/>
              </a:ext>
            </a:extLst>
          </p:cNvPr>
          <p:cNvSpPr/>
          <p:nvPr/>
        </p:nvSpPr>
        <p:spPr>
          <a:xfrm>
            <a:off x="0" y="-1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4332048F-C7D0-DE4B-3067-733305A0AAA6}"/>
              </a:ext>
            </a:extLst>
          </p:cNvPr>
          <p:cNvSpPr txBox="1"/>
          <p:nvPr/>
        </p:nvSpPr>
        <p:spPr>
          <a:xfrm>
            <a:off x="518531" y="2321003"/>
            <a:ext cx="8106937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マサオは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会いました</a:t>
            </a:r>
            <a:endParaRPr kumimoji="1" lang="en-US" altLang="ja-JP" sz="4800" b="1" u="sng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彼の兄に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家に帰る途中で</a:t>
            </a:r>
            <a:r>
              <a:rPr kumimoji="1" lang="en-US" altLang="ja-JP" sz="48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endParaRPr kumimoji="1" lang="en-US" altLang="ja-JP" sz="4800" b="1" dirty="0">
              <a:solidFill>
                <a:srgbClr val="00B0F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2" name="3Masao met his brother on his way home.">
            <a:hlinkClick r:id="" action="ppaction://media"/>
            <a:extLst>
              <a:ext uri="{FF2B5EF4-FFF2-40B4-BE49-F238E27FC236}">
                <a16:creationId xmlns:a16="http://schemas.microsoft.com/office/drawing/2014/main" id="{C2B011B3-8297-378A-2CB3-42DBA9BF590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012825" y="9048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8293251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18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0C3ACE-4351-99AC-21D5-222DC52005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図 5">
            <a:extLst>
              <a:ext uri="{FF2B5EF4-FFF2-40B4-BE49-F238E27FC236}">
                <a16:creationId xmlns:a16="http://schemas.microsoft.com/office/drawing/2014/main" id="{DEB3A82C-F14A-0DF2-278D-B4C317BA556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44013" b="40502"/>
          <a:stretch/>
        </p:blipFill>
        <p:spPr>
          <a:xfrm>
            <a:off x="243756" y="862824"/>
            <a:ext cx="8560800" cy="744522"/>
          </a:xfrm>
          <a:prstGeom prst="rect">
            <a:avLst/>
          </a:prstGeom>
        </p:spPr>
      </p:pic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156756CC-EEA0-7EF0-3221-5101AA556173}"/>
              </a:ext>
            </a:extLst>
          </p:cNvPr>
          <p:cNvSpPr/>
          <p:nvPr/>
        </p:nvSpPr>
        <p:spPr>
          <a:xfrm>
            <a:off x="0" y="2892104"/>
            <a:ext cx="9144000" cy="3965895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D690D28C-18C2-DACF-73CF-12A01292670D}"/>
              </a:ext>
            </a:extLst>
          </p:cNvPr>
          <p:cNvSpPr txBox="1"/>
          <p:nvPr/>
        </p:nvSpPr>
        <p:spPr>
          <a:xfrm>
            <a:off x="537493" y="3140755"/>
            <a:ext cx="8069014" cy="34163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My brother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S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（主語）、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went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V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（動詞）です。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there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は副詞です。</a:t>
            </a: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「そこに」という意味をもち、動詞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went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を修飾しています。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endParaRPr kumimoji="1" lang="ja-JP" altLang="en-US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by himself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は修飾語で副詞のはたらきです。</a:t>
            </a: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    「１人で」という意味をもち、</a:t>
            </a: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動詞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went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 を修飾しています。</a:t>
            </a:r>
          </a:p>
          <a:p>
            <a:pPr algn="just"/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</p:txBody>
      </p:sp>
      <p:pic>
        <p:nvPicPr>
          <p:cNvPr id="17" name="図 16">
            <a:extLst>
              <a:ext uri="{FF2B5EF4-FFF2-40B4-BE49-F238E27FC236}">
                <a16:creationId xmlns:a16="http://schemas.microsoft.com/office/drawing/2014/main" id="{1BB7AB34-1B08-D67D-1082-27D0582149A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673" y="145059"/>
            <a:ext cx="8732655" cy="53102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E7AEFE4C-BCCC-E952-C644-FEA345D5156A}"/>
              </a:ext>
            </a:extLst>
          </p:cNvPr>
          <p:cNvSpPr txBox="1"/>
          <p:nvPr/>
        </p:nvSpPr>
        <p:spPr>
          <a:xfrm>
            <a:off x="1032443" y="1839113"/>
            <a:ext cx="3472445" cy="369332"/>
          </a:xfrm>
          <a:prstGeom prst="rect">
            <a:avLst/>
          </a:prstGeom>
          <a:solidFill>
            <a:srgbClr val="F8CBAD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兄［弟］は１人でそこに行きました。</a:t>
            </a:r>
          </a:p>
        </p:txBody>
      </p:sp>
    </p:spTree>
    <p:extLst>
      <p:ext uri="{BB962C8B-B14F-4D97-AF65-F5344CB8AC3E}">
        <p14:creationId xmlns:p14="http://schemas.microsoft.com/office/powerpoint/2010/main" val="823575064"/>
      </p:ext>
    </p:extLst>
  </p:cSld>
  <p:clrMapOvr>
    <a:masterClrMapping/>
  </p:clrMapOvr>
  <p:transition spd="slow">
    <p:push dir="u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5DA0F1-CE46-AB46-E469-6363A3F656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759B59C5-2764-F637-C618-B27D3F5E95C0}"/>
              </a:ext>
            </a:extLst>
          </p:cNvPr>
          <p:cNvSpPr txBox="1"/>
          <p:nvPr/>
        </p:nvSpPr>
        <p:spPr>
          <a:xfrm>
            <a:off x="299831" y="415246"/>
            <a:ext cx="790578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Target Sentence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C0F61556-30E0-AD85-B3A9-F3C47F3A6E5A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BB27487B-7212-099E-4A12-B75377F34B8B}"/>
              </a:ext>
            </a:extLst>
          </p:cNvPr>
          <p:cNvSpPr/>
          <p:nvPr/>
        </p:nvSpPr>
        <p:spPr>
          <a:xfrm>
            <a:off x="291548" y="1332987"/>
            <a:ext cx="8494643" cy="9492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7E559A42-B9B3-8B04-1675-204CA2AA6D87}"/>
              </a:ext>
            </a:extLst>
          </p:cNvPr>
          <p:cNvSpPr txBox="1"/>
          <p:nvPr/>
        </p:nvSpPr>
        <p:spPr>
          <a:xfrm rot="21600000">
            <a:off x="707941" y="1966574"/>
            <a:ext cx="766185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FLASH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CARD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PRACTICE</a:t>
            </a:r>
            <a:r>
              <a:rPr kumimoji="1" lang="ja-JP" altLang="en-US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  <a:endParaRPr kumimoji="1" lang="ja-JP" altLang="en-US" sz="4400" b="1" dirty="0">
              <a:ln w="28575">
                <a:noFill/>
              </a:ln>
              <a:solidFill>
                <a:srgbClr val="FF3399"/>
              </a:solidFill>
            </a:endParaRPr>
          </a:p>
        </p:txBody>
      </p:sp>
      <p:sp>
        <p:nvSpPr>
          <p:cNvPr id="12" name="矢印: 右 11">
            <a:extLst>
              <a:ext uri="{FF2B5EF4-FFF2-40B4-BE49-F238E27FC236}">
                <a16:creationId xmlns:a16="http://schemas.microsoft.com/office/drawing/2014/main" id="{3E81C259-3788-4F0D-5A96-8C95E5400BFA}"/>
              </a:ext>
            </a:extLst>
          </p:cNvPr>
          <p:cNvSpPr/>
          <p:nvPr/>
        </p:nvSpPr>
        <p:spPr>
          <a:xfrm>
            <a:off x="6908798" y="2553504"/>
            <a:ext cx="1296821" cy="2178153"/>
          </a:xfrm>
          <a:prstGeom prst="rightArrow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12836226"/>
      </p:ext>
    </p:extLst>
  </p:cSld>
  <p:clrMapOvr>
    <a:masterClrMapping/>
  </p:clrMapOvr>
  <p:transition spd="slow">
    <p:push dir="u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65A22B-C9B9-387D-7B2C-152E5572C1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8D94C30B-426A-8017-3DD7-A84BBA6BA1FF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0B797325-B4FA-A155-9E75-0F78264ADB27}"/>
              </a:ext>
            </a:extLst>
          </p:cNvPr>
          <p:cNvSpPr txBox="1"/>
          <p:nvPr/>
        </p:nvSpPr>
        <p:spPr>
          <a:xfrm>
            <a:off x="1672138" y="4128490"/>
            <a:ext cx="5799719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My brother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went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there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by himself.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63E3DA1C-FB28-792E-B107-6DC1238FD3CF}"/>
              </a:ext>
            </a:extLst>
          </p:cNvPr>
          <p:cNvSpPr txBox="1"/>
          <p:nvPr/>
        </p:nvSpPr>
        <p:spPr>
          <a:xfrm>
            <a:off x="1390927" y="690490"/>
            <a:ext cx="6362142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私の兄は</a:t>
            </a:r>
            <a:r>
              <a:rPr kumimoji="1" lang="ja-JP" altLang="en-US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行きました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そこに</a:t>
            </a:r>
            <a:r>
              <a:rPr kumimoji="1" lang="en-US" altLang="ja-JP" sz="48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一人で</a:t>
            </a:r>
            <a:r>
              <a:rPr kumimoji="1" lang="en-US" altLang="ja-JP" sz="48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endParaRPr kumimoji="1" lang="en-US" altLang="ja-JP" sz="4800" b="1" dirty="0">
              <a:solidFill>
                <a:srgbClr val="00B0F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2" name="4My brother went there  by himself.">
            <a:hlinkClick r:id="" action="ppaction://media"/>
            <a:extLst>
              <a:ext uri="{FF2B5EF4-FFF2-40B4-BE49-F238E27FC236}">
                <a16:creationId xmlns:a16="http://schemas.microsoft.com/office/drawing/2014/main" id="{3CD600DF-F9BB-8702-56D2-E41897CDBA8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609725" y="7143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4035091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2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DC30C8-317C-DCD8-2018-B589C6EF0D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F445268E-3685-9761-86F5-3FA507A0D167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958C0724-482C-EEFF-BE12-7E2602E784D5}"/>
              </a:ext>
            </a:extLst>
          </p:cNvPr>
          <p:cNvSpPr txBox="1"/>
          <p:nvPr/>
        </p:nvSpPr>
        <p:spPr>
          <a:xfrm>
            <a:off x="1271753" y="2409490"/>
            <a:ext cx="6600493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My brother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[w---]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there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[b-] [h------].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2" name="4My brother went there  by himself.">
            <a:hlinkClick r:id="" action="ppaction://media"/>
            <a:extLst>
              <a:ext uri="{FF2B5EF4-FFF2-40B4-BE49-F238E27FC236}">
                <a16:creationId xmlns:a16="http://schemas.microsoft.com/office/drawing/2014/main" id="{E5BA3EB9-FF46-F629-FEEE-BA87D2BBE75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609725" y="7143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0171052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2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625A62-15B1-AE5E-AA88-B81059EFAF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19E4D409-277E-468F-2876-D51C96CCEDC9}"/>
              </a:ext>
            </a:extLst>
          </p:cNvPr>
          <p:cNvSpPr/>
          <p:nvPr/>
        </p:nvSpPr>
        <p:spPr>
          <a:xfrm>
            <a:off x="0" y="-1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BA5265A6-E1E0-F4F3-ECED-C69CF01E6308}"/>
              </a:ext>
            </a:extLst>
          </p:cNvPr>
          <p:cNvSpPr txBox="1"/>
          <p:nvPr/>
        </p:nvSpPr>
        <p:spPr>
          <a:xfrm>
            <a:off x="1390929" y="2321003"/>
            <a:ext cx="6362142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私の兄は</a:t>
            </a:r>
            <a:r>
              <a:rPr kumimoji="1" lang="ja-JP" altLang="en-US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行きました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そこに</a:t>
            </a:r>
            <a:r>
              <a:rPr kumimoji="1" lang="en-US" altLang="ja-JP" sz="48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一人で</a:t>
            </a:r>
            <a:r>
              <a:rPr kumimoji="1" lang="en-US" altLang="ja-JP" sz="48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endParaRPr kumimoji="1" lang="en-US" altLang="ja-JP" sz="4800" b="1" dirty="0">
              <a:solidFill>
                <a:srgbClr val="00B0F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2" name="4My brother went there  by himself.">
            <a:hlinkClick r:id="" action="ppaction://media"/>
            <a:extLst>
              <a:ext uri="{FF2B5EF4-FFF2-40B4-BE49-F238E27FC236}">
                <a16:creationId xmlns:a16="http://schemas.microsoft.com/office/drawing/2014/main" id="{5BAD05FE-FBFF-79B8-6BA5-07D9508B4A3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609725" y="7143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4239122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2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45B0A9-C0EA-413A-75B5-16F2310D6A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417F99A9-A236-251E-C24F-D0933E883590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7A0602D-F3DC-5BA4-FE5F-BBCE011D704E}"/>
              </a:ext>
            </a:extLst>
          </p:cNvPr>
          <p:cNvSpPr txBox="1"/>
          <p:nvPr/>
        </p:nvSpPr>
        <p:spPr>
          <a:xfrm>
            <a:off x="1874179" y="4128490"/>
            <a:ext cx="5395636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My sister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lives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here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by </a:t>
            </a:r>
            <a:r>
              <a:rPr kumimoji="1" lang="en-US" altLang="ja-JP" sz="4400" u="sng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herself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C631C9D4-6336-F6C0-276E-B7D09635353E}"/>
              </a:ext>
            </a:extLst>
          </p:cNvPr>
          <p:cNvSpPr txBox="1"/>
          <p:nvPr/>
        </p:nvSpPr>
        <p:spPr>
          <a:xfrm>
            <a:off x="1039705" y="690490"/>
            <a:ext cx="7064584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私の妹は</a:t>
            </a:r>
            <a:r>
              <a:rPr kumimoji="1" lang="ja-JP" altLang="en-US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住んでいます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ここに</a:t>
            </a:r>
            <a:r>
              <a:rPr kumimoji="1" lang="en-US" altLang="ja-JP" sz="48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一人で</a:t>
            </a:r>
            <a:r>
              <a:rPr kumimoji="1" lang="en-US" altLang="ja-JP" sz="48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endParaRPr kumimoji="1" lang="en-US" altLang="ja-JP" sz="4800" b="1" dirty="0">
              <a:solidFill>
                <a:srgbClr val="00B0F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2" name="5My sister lives here  by herself.">
            <a:hlinkClick r:id="" action="ppaction://media"/>
            <a:extLst>
              <a:ext uri="{FF2B5EF4-FFF2-40B4-BE49-F238E27FC236}">
                <a16:creationId xmlns:a16="http://schemas.microsoft.com/office/drawing/2014/main" id="{74FAE40B-0634-AD7D-A715-025FEE38856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177925" y="12096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1522255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92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F9445F-979A-4674-DCD4-FAB79A3DDC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3BF7457C-D14D-AA6B-96BA-F08A2695F2C5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A9702797-0B69-61EA-47C0-D983BADB5332}"/>
              </a:ext>
            </a:extLst>
          </p:cNvPr>
          <p:cNvSpPr txBox="1"/>
          <p:nvPr/>
        </p:nvSpPr>
        <p:spPr>
          <a:xfrm>
            <a:off x="1388912" y="2409490"/>
            <a:ext cx="6366176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My sister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l----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here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[b-] [</a:t>
            </a:r>
            <a:r>
              <a:rPr kumimoji="1" lang="en-US" altLang="ja-JP" sz="4400" u="sng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h------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2" name="5My sister lives here  by herself.">
            <a:hlinkClick r:id="" action="ppaction://media"/>
            <a:extLst>
              <a:ext uri="{FF2B5EF4-FFF2-40B4-BE49-F238E27FC236}">
                <a16:creationId xmlns:a16="http://schemas.microsoft.com/office/drawing/2014/main" id="{2D946C68-759A-59B3-B09F-8CAD9C98BA5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177925" y="12096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5258824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92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E69B66-3B77-EE67-5D53-99B293F086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>
            <a:extLst>
              <a:ext uri="{FF2B5EF4-FFF2-40B4-BE49-F238E27FC236}">
                <a16:creationId xmlns:a16="http://schemas.microsoft.com/office/drawing/2014/main" id="{5031DCC9-E6E9-5AA4-D4B9-661E0BBAEC7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24625" b="56400"/>
          <a:stretch/>
        </p:blipFill>
        <p:spPr>
          <a:xfrm>
            <a:off x="243756" y="862824"/>
            <a:ext cx="8560800" cy="912304"/>
          </a:xfrm>
          <a:prstGeom prst="rect">
            <a:avLst/>
          </a:prstGeom>
        </p:spPr>
      </p:pic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B011649B-5EF6-F031-C1FB-8A6CF4901A91}"/>
              </a:ext>
            </a:extLst>
          </p:cNvPr>
          <p:cNvSpPr/>
          <p:nvPr/>
        </p:nvSpPr>
        <p:spPr>
          <a:xfrm>
            <a:off x="0" y="2892104"/>
            <a:ext cx="9144000" cy="3965895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5C438C24-9603-5B9D-D1F7-BA464B731470}"/>
              </a:ext>
            </a:extLst>
          </p:cNvPr>
          <p:cNvSpPr txBox="1"/>
          <p:nvPr/>
        </p:nvSpPr>
        <p:spPr>
          <a:xfrm>
            <a:off x="537493" y="3140755"/>
            <a:ext cx="8069014" cy="267765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you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S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（主語）、（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Will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～）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he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ｌｐ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V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（動詞）、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me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O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（目的語）です。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endParaRPr kumimoji="1" lang="ja-JP" altLang="en-US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with my homework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は修飾語で副詞のはたらきです。</a:t>
            </a: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    「宿題に関して」という意味をもち、</a:t>
            </a: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動詞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help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 を修飾しています。</a:t>
            </a:r>
          </a:p>
          <a:p>
            <a:pPr algn="just"/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</p:txBody>
      </p:sp>
      <p:pic>
        <p:nvPicPr>
          <p:cNvPr id="17" name="図 16">
            <a:extLst>
              <a:ext uri="{FF2B5EF4-FFF2-40B4-BE49-F238E27FC236}">
                <a16:creationId xmlns:a16="http://schemas.microsoft.com/office/drawing/2014/main" id="{C8C2A190-090D-F3E9-77A0-A05883F85C3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673" y="145059"/>
            <a:ext cx="8732655" cy="53102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3065CCC0-1CE6-0AD8-8388-2F0BBA9F1A93}"/>
              </a:ext>
            </a:extLst>
          </p:cNvPr>
          <p:cNvSpPr txBox="1"/>
          <p:nvPr/>
        </p:nvSpPr>
        <p:spPr>
          <a:xfrm>
            <a:off x="1032443" y="1839113"/>
            <a:ext cx="3472445" cy="369332"/>
          </a:xfrm>
          <a:prstGeom prst="rect">
            <a:avLst/>
          </a:prstGeom>
          <a:solidFill>
            <a:srgbClr val="F8CBAD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私の宿題を手伝ってもらえますか。</a:t>
            </a:r>
          </a:p>
        </p:txBody>
      </p:sp>
    </p:spTree>
    <p:extLst>
      <p:ext uri="{BB962C8B-B14F-4D97-AF65-F5344CB8AC3E}">
        <p14:creationId xmlns:p14="http://schemas.microsoft.com/office/powerpoint/2010/main" val="2448728807"/>
      </p:ext>
    </p:extLst>
  </p:cSld>
  <p:clrMapOvr>
    <a:masterClrMapping/>
  </p:clrMapOvr>
  <p:transition spd="slow">
    <p:push dir="u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AE597A-DA7B-94CE-2AA8-D5855B2F73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7AA6FDAD-8ABE-3A6D-9B3A-59A57FB6F453}"/>
              </a:ext>
            </a:extLst>
          </p:cNvPr>
          <p:cNvSpPr/>
          <p:nvPr/>
        </p:nvSpPr>
        <p:spPr>
          <a:xfrm>
            <a:off x="0" y="-1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EF2D736E-1251-EBF6-2A00-A4F5AE4C4745}"/>
              </a:ext>
            </a:extLst>
          </p:cNvPr>
          <p:cNvSpPr txBox="1"/>
          <p:nvPr/>
        </p:nvSpPr>
        <p:spPr>
          <a:xfrm>
            <a:off x="1039708" y="2321003"/>
            <a:ext cx="7064584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私の妹は</a:t>
            </a:r>
            <a:r>
              <a:rPr kumimoji="1" lang="ja-JP" altLang="en-US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住んでいます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ここに</a:t>
            </a:r>
            <a:r>
              <a:rPr kumimoji="1" lang="en-US" altLang="ja-JP" sz="48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一人で</a:t>
            </a:r>
            <a:r>
              <a:rPr kumimoji="1" lang="en-US" altLang="ja-JP" sz="48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endParaRPr kumimoji="1" lang="en-US" altLang="ja-JP" sz="4800" b="1" dirty="0">
              <a:solidFill>
                <a:srgbClr val="00B0F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3" name="5My sister lives here  by herself.">
            <a:hlinkClick r:id="" action="ppaction://media"/>
            <a:extLst>
              <a:ext uri="{FF2B5EF4-FFF2-40B4-BE49-F238E27FC236}">
                <a16:creationId xmlns:a16="http://schemas.microsoft.com/office/drawing/2014/main" id="{8759E489-B75D-BDC2-634F-43BF7C33B8F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177925" y="12096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3249206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92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48EDA2-DD1A-5ECE-A21C-3931C09676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9F5171FC-4AF9-C15E-51FF-52CD10233C77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A07B9BC3-B9D7-C23E-8E71-38BBB8CEEB2F}"/>
              </a:ext>
            </a:extLst>
          </p:cNvPr>
          <p:cNvSpPr txBox="1"/>
          <p:nvPr/>
        </p:nvSpPr>
        <p:spPr>
          <a:xfrm>
            <a:off x="932884" y="4712241"/>
            <a:ext cx="7278225" cy="1023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We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enjoyed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u="sng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ourselves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A8BB413C-2FAB-9B63-7C5B-8AE049EE44A1}"/>
              </a:ext>
            </a:extLst>
          </p:cNvPr>
          <p:cNvSpPr txBox="1"/>
          <p:nvPr/>
        </p:nvSpPr>
        <p:spPr>
          <a:xfrm>
            <a:off x="985917" y="1122402"/>
            <a:ext cx="717216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私たちは</a:t>
            </a:r>
            <a:r>
              <a:rPr kumimoji="1" lang="ja-JP" altLang="en-US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楽しみました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6We enjoyed ourselves.">
            <a:hlinkClick r:id="" action="ppaction://media"/>
            <a:extLst>
              <a:ext uri="{FF2B5EF4-FFF2-40B4-BE49-F238E27FC236}">
                <a16:creationId xmlns:a16="http://schemas.microsoft.com/office/drawing/2014/main" id="{7E377D6F-5AD0-6ABE-D00B-C0C6ACBB8B0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533525" y="11969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3334515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1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495BF5-CCF7-A804-EE1A-4950E11B77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C53F2FBF-FBCF-16AD-DF84-BA4D7B565407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C3830D67-18E4-293C-249C-AC0E4820CF72}"/>
              </a:ext>
            </a:extLst>
          </p:cNvPr>
          <p:cNvSpPr txBox="1"/>
          <p:nvPr/>
        </p:nvSpPr>
        <p:spPr>
          <a:xfrm>
            <a:off x="692352" y="2917321"/>
            <a:ext cx="7759295" cy="1023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We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e------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b="1" u="sng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o--------</a:t>
            </a: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3" name="6We enjoyed ourselves.">
            <a:hlinkClick r:id="" action="ppaction://media"/>
            <a:extLst>
              <a:ext uri="{FF2B5EF4-FFF2-40B4-BE49-F238E27FC236}">
                <a16:creationId xmlns:a16="http://schemas.microsoft.com/office/drawing/2014/main" id="{D3C9CE58-4213-B4DF-D287-8B9036A6BFB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533525" y="11969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3724020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1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95E096-2F46-45ED-89B4-C65459369B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6292C4D1-CE2A-EEFE-9A6D-5C44279DA062}"/>
              </a:ext>
            </a:extLst>
          </p:cNvPr>
          <p:cNvSpPr/>
          <p:nvPr/>
        </p:nvSpPr>
        <p:spPr>
          <a:xfrm>
            <a:off x="0" y="-1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2" name="6We enjoyed ourselves.">
            <a:hlinkClick r:id="" action="ppaction://media"/>
            <a:extLst>
              <a:ext uri="{FF2B5EF4-FFF2-40B4-BE49-F238E27FC236}">
                <a16:creationId xmlns:a16="http://schemas.microsoft.com/office/drawing/2014/main" id="{AD59D1CC-420F-F258-4992-5865EFF0350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533525" y="1196975"/>
            <a:ext cx="406400" cy="406400"/>
          </a:xfrm>
          <a:prstGeom prst="rect">
            <a:avLst/>
          </a:prstGeom>
        </p:spPr>
      </p:pic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F855C07C-6BA6-E399-7CF3-2D45921E2A6A}"/>
              </a:ext>
            </a:extLst>
          </p:cNvPr>
          <p:cNvSpPr txBox="1"/>
          <p:nvPr/>
        </p:nvSpPr>
        <p:spPr>
          <a:xfrm>
            <a:off x="985920" y="2875001"/>
            <a:ext cx="717216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私たちは</a:t>
            </a:r>
            <a:r>
              <a:rPr kumimoji="1" lang="ja-JP" altLang="en-US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楽しみました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</p:spTree>
    <p:extLst>
      <p:ext uri="{BB962C8B-B14F-4D97-AF65-F5344CB8AC3E}">
        <p14:creationId xmlns:p14="http://schemas.microsoft.com/office/powerpoint/2010/main" val="4112657436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1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5307BA-C3BE-7F8E-BB98-E661ABF9EF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図 5">
            <a:extLst>
              <a:ext uri="{FF2B5EF4-FFF2-40B4-BE49-F238E27FC236}">
                <a16:creationId xmlns:a16="http://schemas.microsoft.com/office/drawing/2014/main" id="{701033D9-0F47-667E-4B80-E243680E904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61423" b="23124"/>
          <a:stretch/>
        </p:blipFill>
        <p:spPr>
          <a:xfrm>
            <a:off x="243756" y="862824"/>
            <a:ext cx="8560800" cy="742949"/>
          </a:xfrm>
          <a:prstGeom prst="rect">
            <a:avLst/>
          </a:prstGeom>
        </p:spPr>
      </p:pic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1BDBEF1E-F152-0B94-BEEA-7032756A31FC}"/>
              </a:ext>
            </a:extLst>
          </p:cNvPr>
          <p:cNvSpPr/>
          <p:nvPr/>
        </p:nvSpPr>
        <p:spPr>
          <a:xfrm>
            <a:off x="0" y="2232235"/>
            <a:ext cx="9144000" cy="4625765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4E6290C1-20E1-FEC0-E668-3221ED786800}"/>
              </a:ext>
            </a:extLst>
          </p:cNvPr>
          <p:cNvSpPr txBox="1"/>
          <p:nvPr/>
        </p:nvSpPr>
        <p:spPr>
          <a:xfrm>
            <a:off x="537493" y="2338011"/>
            <a:ext cx="8069014" cy="415498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ja-JP" altLang="en-US" sz="2400" b="1" u="sng" dirty="0">
                <a:solidFill>
                  <a:srgbClr val="0043C8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① </a:t>
            </a:r>
            <a:r>
              <a:rPr lang="en-US" altLang="ja-JP" sz="2400" b="1" u="sng" dirty="0">
                <a:solidFill>
                  <a:srgbClr val="0043C8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I don’t like this hat.</a:t>
            </a:r>
          </a:p>
          <a:p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lang="en-US" altLang="ja-JP" sz="24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I </a:t>
            </a:r>
            <a:r>
              <a:rPr lang="ja-JP" altLang="en-US" sz="24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が</a:t>
            </a:r>
            <a:r>
              <a:rPr lang="en-US" altLang="ja-JP" sz="24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S</a:t>
            </a:r>
            <a:r>
              <a:rPr lang="ja-JP" altLang="en-US" sz="24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（主語）、</a:t>
            </a:r>
            <a:r>
              <a:rPr lang="en-US" altLang="ja-JP" sz="24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don’t like </a:t>
            </a:r>
            <a:r>
              <a:rPr lang="ja-JP" altLang="en-US" sz="24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が</a:t>
            </a:r>
            <a:r>
              <a:rPr lang="en-US" altLang="ja-JP" sz="24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V</a:t>
            </a:r>
            <a:r>
              <a:rPr lang="ja-JP" altLang="en-US" sz="24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（動詞）、</a:t>
            </a:r>
            <a:endParaRPr lang="en-US" altLang="ja-JP" sz="24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lang="ja-JP" altLang="en-US" sz="24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</a:t>
            </a:r>
            <a:r>
              <a:rPr lang="en-US" altLang="ja-JP" sz="24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this hat </a:t>
            </a:r>
            <a:r>
              <a:rPr lang="ja-JP" altLang="en-US" sz="24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が</a:t>
            </a:r>
            <a:r>
              <a:rPr lang="en-US" altLang="ja-JP" sz="24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O</a:t>
            </a:r>
            <a:r>
              <a:rPr lang="ja-JP" altLang="en-US" sz="24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（目的語）です。</a:t>
            </a:r>
          </a:p>
          <a:p>
            <a:endParaRPr lang="ja-JP" altLang="en-US" sz="2400" b="1" dirty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r>
              <a:rPr lang="ja-JP" altLang="en-US" sz="2400" b="1" u="sng" dirty="0">
                <a:solidFill>
                  <a:srgbClr val="0043C8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② </a:t>
            </a:r>
            <a:r>
              <a:rPr lang="en-US" altLang="ja-JP" sz="2400" b="1" u="sng" dirty="0">
                <a:solidFill>
                  <a:srgbClr val="0043C8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Show me another.</a:t>
            </a:r>
          </a:p>
          <a:p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命令文です。</a:t>
            </a:r>
          </a:p>
          <a:p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命令文では通常、主語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you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が省略されます。</a:t>
            </a:r>
          </a:p>
          <a:p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Show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V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（動詞）です。</a:t>
            </a:r>
          </a:p>
          <a:p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○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Show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のあとに、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2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種類の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O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（目的語）が続いています。</a:t>
            </a:r>
          </a:p>
          <a:p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me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は 「見せる人：誰（間接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O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）」を示しています。</a:t>
            </a:r>
          </a:p>
          <a:p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another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は「見せるもの：何（直接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O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）」を示しています。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</p:txBody>
      </p:sp>
      <p:pic>
        <p:nvPicPr>
          <p:cNvPr id="17" name="図 16">
            <a:extLst>
              <a:ext uri="{FF2B5EF4-FFF2-40B4-BE49-F238E27FC236}">
                <a16:creationId xmlns:a16="http://schemas.microsoft.com/office/drawing/2014/main" id="{F4B2A0CE-F4B1-C6E0-5683-BC2DEBE4422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673" y="145059"/>
            <a:ext cx="8732655" cy="53102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C0672B80-5CB3-35AB-C346-F43BFCFCCA38}"/>
              </a:ext>
            </a:extLst>
          </p:cNvPr>
          <p:cNvSpPr txBox="1"/>
          <p:nvPr/>
        </p:nvSpPr>
        <p:spPr>
          <a:xfrm>
            <a:off x="1032443" y="1669758"/>
            <a:ext cx="5092132" cy="369332"/>
          </a:xfrm>
          <a:prstGeom prst="rect">
            <a:avLst/>
          </a:prstGeom>
          <a:solidFill>
            <a:srgbClr val="F8CBAD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この帽子は気に入りません。別のを見せてください。</a:t>
            </a:r>
          </a:p>
        </p:txBody>
      </p:sp>
    </p:spTree>
    <p:extLst>
      <p:ext uri="{BB962C8B-B14F-4D97-AF65-F5344CB8AC3E}">
        <p14:creationId xmlns:p14="http://schemas.microsoft.com/office/powerpoint/2010/main" val="2656571872"/>
      </p:ext>
    </p:extLst>
  </p:cSld>
  <p:clrMapOvr>
    <a:masterClrMapping/>
  </p:clrMapOvr>
  <p:transition spd="slow">
    <p:push dir="u"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87B8BA-3184-F810-E268-7474FC7A0C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5C96EFFB-41F3-716B-532F-F5D8ABEBC5F3}"/>
              </a:ext>
            </a:extLst>
          </p:cNvPr>
          <p:cNvSpPr txBox="1"/>
          <p:nvPr/>
        </p:nvSpPr>
        <p:spPr>
          <a:xfrm>
            <a:off x="299831" y="415246"/>
            <a:ext cx="790578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Target Sentence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9308E00F-1CB1-EF45-0055-13ED23F9A40F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176F57B8-1C97-EED2-74B8-BCB2C5952082}"/>
              </a:ext>
            </a:extLst>
          </p:cNvPr>
          <p:cNvSpPr/>
          <p:nvPr/>
        </p:nvSpPr>
        <p:spPr>
          <a:xfrm>
            <a:off x="291548" y="1332987"/>
            <a:ext cx="8494643" cy="9492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7EF4C6C9-DB44-660D-B72E-04E2E4C9BD85}"/>
              </a:ext>
            </a:extLst>
          </p:cNvPr>
          <p:cNvSpPr txBox="1"/>
          <p:nvPr/>
        </p:nvSpPr>
        <p:spPr>
          <a:xfrm rot="21600000">
            <a:off x="707941" y="1966574"/>
            <a:ext cx="766185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FLASH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CARD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PRACTICE</a:t>
            </a:r>
            <a:r>
              <a:rPr kumimoji="1" lang="ja-JP" altLang="en-US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  <a:endParaRPr kumimoji="1" lang="ja-JP" altLang="en-US" sz="4400" b="1" dirty="0">
              <a:ln w="28575">
                <a:noFill/>
              </a:ln>
              <a:solidFill>
                <a:srgbClr val="FF3399"/>
              </a:solidFill>
            </a:endParaRPr>
          </a:p>
        </p:txBody>
      </p:sp>
      <p:sp>
        <p:nvSpPr>
          <p:cNvPr id="12" name="矢印: 右 11">
            <a:extLst>
              <a:ext uri="{FF2B5EF4-FFF2-40B4-BE49-F238E27FC236}">
                <a16:creationId xmlns:a16="http://schemas.microsoft.com/office/drawing/2014/main" id="{94493A30-6C40-9E03-C2B7-AE870C6F8717}"/>
              </a:ext>
            </a:extLst>
          </p:cNvPr>
          <p:cNvSpPr/>
          <p:nvPr/>
        </p:nvSpPr>
        <p:spPr>
          <a:xfrm>
            <a:off x="6908798" y="2553504"/>
            <a:ext cx="1296821" cy="2178153"/>
          </a:xfrm>
          <a:prstGeom prst="rightArrow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77120227"/>
      </p:ext>
    </p:extLst>
  </p:cSld>
  <p:clrMapOvr>
    <a:masterClrMapping/>
  </p:clrMapOvr>
  <p:transition spd="slow">
    <p:push dir="u"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742826-5820-4E83-370E-5EB011C1EF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E3641A71-C01F-2F1E-E977-AA94132952AF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1E408D4C-67D0-A3EF-2501-EB3A4876AAED}"/>
              </a:ext>
            </a:extLst>
          </p:cNvPr>
          <p:cNvSpPr txBox="1"/>
          <p:nvPr/>
        </p:nvSpPr>
        <p:spPr>
          <a:xfrm>
            <a:off x="1333608" y="4128490"/>
            <a:ext cx="6476779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don’t like </a:t>
            </a: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this hat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Show </a:t>
            </a: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me another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E18A412-FCA7-3328-74B4-C58311D1A68D}"/>
              </a:ext>
            </a:extLst>
          </p:cNvPr>
          <p:cNvSpPr txBox="1"/>
          <p:nvPr/>
        </p:nvSpPr>
        <p:spPr>
          <a:xfrm>
            <a:off x="979446" y="96013"/>
            <a:ext cx="7185104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私は</a:t>
            </a:r>
            <a:r>
              <a:rPr kumimoji="1" lang="ja-JP" altLang="en-US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気に入りません</a:t>
            </a:r>
            <a:endParaRPr kumimoji="1" lang="en-US" altLang="ja-JP" sz="48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この帽子が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見せて</a:t>
            </a:r>
            <a:r>
              <a:rPr kumimoji="1" lang="ja-JP" altLang="en-US" sz="4800" b="1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私に 別のものを</a:t>
            </a:r>
            <a:r>
              <a:rPr kumimoji="1" lang="en-US" altLang="ja-JP" sz="48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endParaRPr kumimoji="1" lang="en-US" altLang="ja-JP" sz="4800" b="1" dirty="0">
              <a:solidFill>
                <a:srgbClr val="00B0F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2" name="7I don’t like this hat. Show me another.">
            <a:hlinkClick r:id="" action="ppaction://media"/>
            <a:extLst>
              <a:ext uri="{FF2B5EF4-FFF2-40B4-BE49-F238E27FC236}">
                <a16:creationId xmlns:a16="http://schemas.microsoft.com/office/drawing/2014/main" id="{A52413C1-DCE7-1B7F-06F0-5031267A261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101725" y="8921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0832165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56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A47B52-F0EA-CE50-3611-7AD061BA97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7B2428F9-A11A-9438-1978-6A546F04A52C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64B6B744-FED4-59E0-70D2-5168FF826B0E}"/>
              </a:ext>
            </a:extLst>
          </p:cNvPr>
          <p:cNvSpPr txBox="1"/>
          <p:nvPr/>
        </p:nvSpPr>
        <p:spPr>
          <a:xfrm>
            <a:off x="855064" y="2409490"/>
            <a:ext cx="7433872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[d----] [l---] </a:t>
            </a: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this hat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[S---] </a:t>
            </a: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[m-] another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2" name="7I don’t like this hat. Show me another.">
            <a:hlinkClick r:id="" action="ppaction://media"/>
            <a:extLst>
              <a:ext uri="{FF2B5EF4-FFF2-40B4-BE49-F238E27FC236}">
                <a16:creationId xmlns:a16="http://schemas.microsoft.com/office/drawing/2014/main" id="{50340E6A-4337-A13E-6D78-804A580DA2F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101725" y="8921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661181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56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014D73-4C5A-ADC7-B09B-34D8F2ED2F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C2B8492B-45E4-5660-8244-7A215E6BBDC4}"/>
              </a:ext>
            </a:extLst>
          </p:cNvPr>
          <p:cNvSpPr/>
          <p:nvPr/>
        </p:nvSpPr>
        <p:spPr>
          <a:xfrm>
            <a:off x="0" y="-1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E2503426-8516-9AE9-8008-E685BA13C0E2}"/>
              </a:ext>
            </a:extLst>
          </p:cNvPr>
          <p:cNvSpPr txBox="1"/>
          <p:nvPr/>
        </p:nvSpPr>
        <p:spPr>
          <a:xfrm>
            <a:off x="979448" y="1767005"/>
            <a:ext cx="7185104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私は</a:t>
            </a:r>
            <a:r>
              <a:rPr kumimoji="1" lang="ja-JP" altLang="en-US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気に入りません</a:t>
            </a:r>
            <a:endParaRPr kumimoji="1" lang="en-US" altLang="ja-JP" sz="48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この帽子が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見せて</a:t>
            </a:r>
            <a:r>
              <a:rPr kumimoji="1" lang="ja-JP" altLang="en-US" sz="4800" b="1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私に 別のものを</a:t>
            </a:r>
            <a:r>
              <a:rPr kumimoji="1" lang="en-US" altLang="ja-JP" sz="48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endParaRPr kumimoji="1" lang="en-US" altLang="ja-JP" sz="4800" b="1" dirty="0">
              <a:solidFill>
                <a:srgbClr val="00B0F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2" name="7I don’t like this hat. Show me another.">
            <a:hlinkClick r:id="" action="ppaction://media"/>
            <a:extLst>
              <a:ext uri="{FF2B5EF4-FFF2-40B4-BE49-F238E27FC236}">
                <a16:creationId xmlns:a16="http://schemas.microsoft.com/office/drawing/2014/main" id="{EF9C6018-C0D5-4B12-27EF-626985DA719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101725" y="8921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0897983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56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75BDF6-D29D-5631-EF4F-D00D89E518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0B37CCFE-130C-4758-E394-FB5609888269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E6EF6EE1-C9BC-5825-19E6-058B63038B6D}"/>
              </a:ext>
            </a:extLst>
          </p:cNvPr>
          <p:cNvSpPr txBox="1"/>
          <p:nvPr/>
        </p:nvSpPr>
        <p:spPr>
          <a:xfrm>
            <a:off x="532331" y="4128490"/>
            <a:ext cx="8079333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This hat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is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small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for me.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Show </a:t>
            </a: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me another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1E0692AC-4A1A-007B-DC81-630416A7EE5A}"/>
              </a:ext>
            </a:extLst>
          </p:cNvPr>
          <p:cNvSpPr txBox="1"/>
          <p:nvPr/>
        </p:nvSpPr>
        <p:spPr>
          <a:xfrm>
            <a:off x="979446" y="96013"/>
            <a:ext cx="7185104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この帽子は</a:t>
            </a:r>
            <a:r>
              <a:rPr kumimoji="1" lang="ja-JP" altLang="en-US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小さい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です</a:t>
            </a:r>
            <a:r>
              <a:rPr kumimoji="1" lang="en-US" altLang="ja-JP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私にとって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見せて</a:t>
            </a:r>
            <a:r>
              <a:rPr kumimoji="1" lang="ja-JP" altLang="en-US" sz="4800" b="1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私に 別のものを</a:t>
            </a:r>
            <a:r>
              <a:rPr kumimoji="1" lang="en-US" altLang="ja-JP" sz="48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endParaRPr kumimoji="1" lang="en-US" altLang="ja-JP" sz="4800" b="1" dirty="0">
              <a:solidFill>
                <a:srgbClr val="00B0F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2" name="8This hat is small  for me. Show me another.">
            <a:hlinkClick r:id="" action="ppaction://media"/>
            <a:extLst>
              <a:ext uri="{FF2B5EF4-FFF2-40B4-BE49-F238E27FC236}">
                <a16:creationId xmlns:a16="http://schemas.microsoft.com/office/drawing/2014/main" id="{360AED3B-DF0F-F0BE-FF5E-595CB3AEAF3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368425" y="10318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6454159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90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9EB2B0-12CE-11CF-4887-0394B2A7AC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EE28060D-3CFC-DE66-4BD7-4119118BF0BA}"/>
              </a:ext>
            </a:extLst>
          </p:cNvPr>
          <p:cNvSpPr txBox="1"/>
          <p:nvPr/>
        </p:nvSpPr>
        <p:spPr>
          <a:xfrm>
            <a:off x="299831" y="415246"/>
            <a:ext cx="790578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Target Sentence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A8C46451-830A-51F6-D61C-172E51B4B6A8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42585825-4B19-CF5B-FD10-C3840E8DF273}"/>
              </a:ext>
            </a:extLst>
          </p:cNvPr>
          <p:cNvSpPr/>
          <p:nvPr/>
        </p:nvSpPr>
        <p:spPr>
          <a:xfrm>
            <a:off x="291548" y="1332987"/>
            <a:ext cx="8494643" cy="9492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75916F59-1DEF-B3A7-5DCC-FD80B85AF1FE}"/>
              </a:ext>
            </a:extLst>
          </p:cNvPr>
          <p:cNvSpPr txBox="1"/>
          <p:nvPr/>
        </p:nvSpPr>
        <p:spPr>
          <a:xfrm rot="21600000">
            <a:off x="707941" y="1966574"/>
            <a:ext cx="766185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FLASH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CARD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PRACTICE</a:t>
            </a:r>
            <a:r>
              <a:rPr kumimoji="1" lang="ja-JP" altLang="en-US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  <a:endParaRPr kumimoji="1" lang="ja-JP" altLang="en-US" sz="4400" b="1" dirty="0">
              <a:ln w="28575">
                <a:noFill/>
              </a:ln>
              <a:solidFill>
                <a:srgbClr val="FF3399"/>
              </a:solidFill>
            </a:endParaRPr>
          </a:p>
        </p:txBody>
      </p:sp>
      <p:sp>
        <p:nvSpPr>
          <p:cNvPr id="12" name="矢印: 右 11">
            <a:extLst>
              <a:ext uri="{FF2B5EF4-FFF2-40B4-BE49-F238E27FC236}">
                <a16:creationId xmlns:a16="http://schemas.microsoft.com/office/drawing/2014/main" id="{6ACE068B-39A7-BB47-CAA5-4D28979417A5}"/>
              </a:ext>
            </a:extLst>
          </p:cNvPr>
          <p:cNvSpPr/>
          <p:nvPr/>
        </p:nvSpPr>
        <p:spPr>
          <a:xfrm>
            <a:off x="6908798" y="2553504"/>
            <a:ext cx="1296821" cy="2178153"/>
          </a:xfrm>
          <a:prstGeom prst="rightArrow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41346340"/>
      </p:ext>
    </p:extLst>
  </p:cSld>
  <p:clrMapOvr>
    <a:masterClrMapping/>
  </p:clrMapOvr>
  <p:transition spd="slow">
    <p:push dir="u"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763751-A80D-66A6-45AD-70FE511B34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29C7E578-0ADC-DCD3-7827-69001D3F0D7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6897001B-DB11-0F81-510A-5FE624023575}"/>
              </a:ext>
            </a:extLst>
          </p:cNvPr>
          <p:cNvSpPr txBox="1"/>
          <p:nvPr/>
        </p:nvSpPr>
        <p:spPr>
          <a:xfrm>
            <a:off x="1173885" y="1901659"/>
            <a:ext cx="6796230" cy="30546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This hat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b="1" dirty="0" err="1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-]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small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</a:t>
            </a:r>
            <a:endParaRPr kumimoji="1" lang="en-US" altLang="ja-JP" sz="4400" dirty="0">
              <a:solidFill>
                <a:schemeClr val="bg1">
                  <a:lumMod val="50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[f--] me.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[S---] </a:t>
            </a: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[m-] [a------]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3" name="8This hat is small  for me. Show me another.">
            <a:hlinkClick r:id="" action="ppaction://media"/>
            <a:extLst>
              <a:ext uri="{FF2B5EF4-FFF2-40B4-BE49-F238E27FC236}">
                <a16:creationId xmlns:a16="http://schemas.microsoft.com/office/drawing/2014/main" id="{877F443D-5D3A-981F-91B2-1F94C0C274E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368425" y="10318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816506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904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212CCD-5BBF-D08C-6803-B57CBD45C5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3C3143AE-2EB3-C091-C7B1-23AD729BF637}"/>
              </a:ext>
            </a:extLst>
          </p:cNvPr>
          <p:cNvSpPr/>
          <p:nvPr/>
        </p:nvSpPr>
        <p:spPr>
          <a:xfrm>
            <a:off x="0" y="-1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1C024665-8CBD-75F2-EAAE-9C6CCF86FF40}"/>
              </a:ext>
            </a:extLst>
          </p:cNvPr>
          <p:cNvSpPr txBox="1"/>
          <p:nvPr/>
        </p:nvSpPr>
        <p:spPr>
          <a:xfrm>
            <a:off x="979448" y="1767005"/>
            <a:ext cx="7185104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この帽子は</a:t>
            </a:r>
            <a:r>
              <a:rPr kumimoji="1" lang="ja-JP" altLang="en-US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小さい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です</a:t>
            </a:r>
            <a:r>
              <a:rPr kumimoji="1" lang="en-US" altLang="ja-JP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私にとって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見せて</a:t>
            </a:r>
            <a:r>
              <a:rPr kumimoji="1" lang="ja-JP" altLang="en-US" sz="4800" b="1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私に 別のものを</a:t>
            </a:r>
            <a:r>
              <a:rPr kumimoji="1" lang="en-US" altLang="ja-JP" sz="48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endParaRPr kumimoji="1" lang="en-US" altLang="ja-JP" sz="4800" b="1" dirty="0">
              <a:solidFill>
                <a:srgbClr val="00B0F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3" name="8This hat is small  for me. Show me another.">
            <a:hlinkClick r:id="" action="ppaction://media"/>
            <a:extLst>
              <a:ext uri="{FF2B5EF4-FFF2-40B4-BE49-F238E27FC236}">
                <a16:creationId xmlns:a16="http://schemas.microsoft.com/office/drawing/2014/main" id="{D8D16803-B8A7-A090-A176-483404EBEB0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368425" y="10318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3012513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904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A1C86C-4207-93A7-51A8-0D1209D697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0CDC4E99-14DB-FAF5-6530-216B582FCDED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E345AB60-A3EF-2F7A-0C8E-8C6E4DAAEB3E}"/>
              </a:ext>
            </a:extLst>
          </p:cNvPr>
          <p:cNvSpPr txBox="1"/>
          <p:nvPr/>
        </p:nvSpPr>
        <p:spPr>
          <a:xfrm>
            <a:off x="1140219" y="4128490"/>
            <a:ext cx="6863553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Some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like </a:t>
            </a: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math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,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others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like </a:t>
            </a: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Japanese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7F8D9CCC-D72F-05C0-101D-E17248E329C4}"/>
              </a:ext>
            </a:extLst>
          </p:cNvPr>
          <p:cNvSpPr txBox="1"/>
          <p:nvPr/>
        </p:nvSpPr>
        <p:spPr>
          <a:xfrm>
            <a:off x="875554" y="690490"/>
            <a:ext cx="7392881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数学が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好きな</a:t>
            </a: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人もいれば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国語が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好きな</a:t>
            </a: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人もいます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9Some like math, others like Japanese.">
            <a:hlinkClick r:id="" action="ppaction://media"/>
            <a:extLst>
              <a:ext uri="{FF2B5EF4-FFF2-40B4-BE49-F238E27FC236}">
                <a16:creationId xmlns:a16="http://schemas.microsoft.com/office/drawing/2014/main" id="{17135499-1CEC-60DD-D3A7-A460A548AC2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923925" y="13112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641253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40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C7F10C-D012-ABFB-4ADA-343C0DB712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B30AB296-5594-BF7B-9A05-8476481D5637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3B63C2A3-C473-B0F8-4325-D4A47F4C4BCF}"/>
              </a:ext>
            </a:extLst>
          </p:cNvPr>
          <p:cNvSpPr txBox="1"/>
          <p:nvPr/>
        </p:nvSpPr>
        <p:spPr>
          <a:xfrm>
            <a:off x="683065" y="2409490"/>
            <a:ext cx="7777870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[S---]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[l---] </a:t>
            </a: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math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,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[o-----]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[l---] </a:t>
            </a: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Japanese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3" name="9Some like math, others like Japanese.">
            <a:hlinkClick r:id="" action="ppaction://media"/>
            <a:extLst>
              <a:ext uri="{FF2B5EF4-FFF2-40B4-BE49-F238E27FC236}">
                <a16:creationId xmlns:a16="http://schemas.microsoft.com/office/drawing/2014/main" id="{972ADE24-B8BE-AE04-0876-A8611F18750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923925" y="13112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6481965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400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2C1EAE-60FD-CCBD-3346-CD53BB5459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BB75D514-4EEF-CDB4-A486-3235942029AB}"/>
              </a:ext>
            </a:extLst>
          </p:cNvPr>
          <p:cNvSpPr/>
          <p:nvPr/>
        </p:nvSpPr>
        <p:spPr>
          <a:xfrm>
            <a:off x="0" y="-1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EFF555C9-5637-2DC9-B722-8434FA3704EA}"/>
              </a:ext>
            </a:extLst>
          </p:cNvPr>
          <p:cNvSpPr txBox="1"/>
          <p:nvPr/>
        </p:nvSpPr>
        <p:spPr>
          <a:xfrm>
            <a:off x="847682" y="2321003"/>
            <a:ext cx="744863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数学が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好きな</a:t>
            </a: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人もいれば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国語が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好きな</a:t>
            </a: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人もいます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3" name="9Some like math, others like Japanese.">
            <a:hlinkClick r:id="" action="ppaction://media"/>
            <a:extLst>
              <a:ext uri="{FF2B5EF4-FFF2-40B4-BE49-F238E27FC236}">
                <a16:creationId xmlns:a16="http://schemas.microsoft.com/office/drawing/2014/main" id="{42633CD3-C94B-FF66-0F2A-93411ABFE89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923925" y="13112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4957833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400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D1E3A3-F124-CA69-19D6-4742CA38AC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図 5">
            <a:extLst>
              <a:ext uri="{FF2B5EF4-FFF2-40B4-BE49-F238E27FC236}">
                <a16:creationId xmlns:a16="http://schemas.microsoft.com/office/drawing/2014/main" id="{B5387539-C694-310D-2B8C-38AAFDAF613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78519" b="6227"/>
          <a:stretch/>
        </p:blipFill>
        <p:spPr>
          <a:xfrm>
            <a:off x="243756" y="881874"/>
            <a:ext cx="8560800" cy="733425"/>
          </a:xfrm>
          <a:prstGeom prst="rect">
            <a:avLst/>
          </a:prstGeom>
        </p:spPr>
      </p:pic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A7C2F806-7CE0-A389-E1DA-99C466EB27A4}"/>
              </a:ext>
            </a:extLst>
          </p:cNvPr>
          <p:cNvSpPr/>
          <p:nvPr/>
        </p:nvSpPr>
        <p:spPr>
          <a:xfrm>
            <a:off x="0" y="2892104"/>
            <a:ext cx="9144000" cy="3965895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10BDB295-39C5-5E28-806C-0F8A30D92DDE}"/>
              </a:ext>
            </a:extLst>
          </p:cNvPr>
          <p:cNvSpPr txBox="1"/>
          <p:nvPr/>
        </p:nvSpPr>
        <p:spPr>
          <a:xfrm>
            <a:off x="537493" y="3140755"/>
            <a:ext cx="8069014" cy="230832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It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S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（形式主語）、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is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V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（動詞）、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cloudy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C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（補語）です。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endParaRPr kumimoji="1" lang="ja-JP" altLang="en-US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today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は副詞です。</a:t>
            </a: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「今日は」という意味をもち、動詞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is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を修飾しています。</a:t>
            </a:r>
          </a:p>
          <a:p>
            <a:pPr algn="just"/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</p:txBody>
      </p:sp>
      <p:pic>
        <p:nvPicPr>
          <p:cNvPr id="17" name="図 16">
            <a:extLst>
              <a:ext uri="{FF2B5EF4-FFF2-40B4-BE49-F238E27FC236}">
                <a16:creationId xmlns:a16="http://schemas.microsoft.com/office/drawing/2014/main" id="{F9A22A0D-D4FC-F7ED-60E5-F7D2F4E241D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673" y="145059"/>
            <a:ext cx="8732655" cy="53102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4FD1669D-AB90-1E4A-3559-677FAE83EAF4}"/>
              </a:ext>
            </a:extLst>
          </p:cNvPr>
          <p:cNvSpPr txBox="1"/>
          <p:nvPr/>
        </p:nvSpPr>
        <p:spPr>
          <a:xfrm>
            <a:off x="1032443" y="1839113"/>
            <a:ext cx="2339407" cy="369332"/>
          </a:xfrm>
          <a:prstGeom prst="rect">
            <a:avLst/>
          </a:prstGeom>
          <a:solidFill>
            <a:srgbClr val="F8CBAD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今日はくもっています。</a:t>
            </a:r>
          </a:p>
        </p:txBody>
      </p:sp>
    </p:spTree>
    <p:extLst>
      <p:ext uri="{BB962C8B-B14F-4D97-AF65-F5344CB8AC3E}">
        <p14:creationId xmlns:p14="http://schemas.microsoft.com/office/powerpoint/2010/main" val="3000396820"/>
      </p:ext>
    </p:extLst>
  </p:cSld>
  <p:clrMapOvr>
    <a:masterClrMapping/>
  </p:clrMapOvr>
  <p:transition spd="slow">
    <p:push dir="u"/>
  </p:transition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FF570A-67B0-EB20-52B6-F8FE9A58A2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ABB021EF-B6D8-B64B-403A-A7C505B4F8FE}"/>
              </a:ext>
            </a:extLst>
          </p:cNvPr>
          <p:cNvSpPr txBox="1"/>
          <p:nvPr/>
        </p:nvSpPr>
        <p:spPr>
          <a:xfrm>
            <a:off x="299831" y="415246"/>
            <a:ext cx="790578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Target Sentence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83DCC209-5CA0-1155-799A-BE7237EC4E45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9DFA2939-88D7-DFFA-9882-A70356F4479C}"/>
              </a:ext>
            </a:extLst>
          </p:cNvPr>
          <p:cNvSpPr/>
          <p:nvPr/>
        </p:nvSpPr>
        <p:spPr>
          <a:xfrm>
            <a:off x="291548" y="1332987"/>
            <a:ext cx="8494643" cy="9492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572127AF-CA6B-81FB-8DEF-3E8F99B45D9A}"/>
              </a:ext>
            </a:extLst>
          </p:cNvPr>
          <p:cNvSpPr txBox="1"/>
          <p:nvPr/>
        </p:nvSpPr>
        <p:spPr>
          <a:xfrm rot="21600000">
            <a:off x="707941" y="1966574"/>
            <a:ext cx="766185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FLASH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CARD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PRACTICE</a:t>
            </a:r>
            <a:r>
              <a:rPr kumimoji="1" lang="ja-JP" altLang="en-US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  <a:endParaRPr kumimoji="1" lang="ja-JP" altLang="en-US" sz="4400" b="1" dirty="0">
              <a:ln w="28575">
                <a:noFill/>
              </a:ln>
              <a:solidFill>
                <a:srgbClr val="FF3399"/>
              </a:solidFill>
            </a:endParaRPr>
          </a:p>
        </p:txBody>
      </p:sp>
      <p:sp>
        <p:nvSpPr>
          <p:cNvPr id="12" name="矢印: 右 11">
            <a:extLst>
              <a:ext uri="{FF2B5EF4-FFF2-40B4-BE49-F238E27FC236}">
                <a16:creationId xmlns:a16="http://schemas.microsoft.com/office/drawing/2014/main" id="{F67ABF0A-62F3-0FEE-068E-3FA14CD74ACD}"/>
              </a:ext>
            </a:extLst>
          </p:cNvPr>
          <p:cNvSpPr/>
          <p:nvPr/>
        </p:nvSpPr>
        <p:spPr>
          <a:xfrm>
            <a:off x="6908798" y="2553504"/>
            <a:ext cx="1296821" cy="2178153"/>
          </a:xfrm>
          <a:prstGeom prst="rightArrow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47137489"/>
      </p:ext>
    </p:extLst>
  </p:cSld>
  <p:clrMapOvr>
    <a:masterClrMapping/>
  </p:clrMapOvr>
  <p:transition spd="slow">
    <p:push dir="u"/>
  </p:transition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10C66D-2D0B-350E-D8CE-60AE7266B0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C92CF2E4-2B3C-6EF0-EB80-64ED6B52236A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9BEE4E90-EB38-23EA-3FFE-C61BF0B8FEDD}"/>
              </a:ext>
            </a:extLst>
          </p:cNvPr>
          <p:cNvSpPr txBox="1"/>
          <p:nvPr/>
        </p:nvSpPr>
        <p:spPr>
          <a:xfrm>
            <a:off x="1454796" y="4712241"/>
            <a:ext cx="6234397" cy="1023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It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is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cloudy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 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today.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3B634966-D22C-9A02-6EF2-D81A2C9168FB}"/>
              </a:ext>
            </a:extLst>
          </p:cNvPr>
          <p:cNvSpPr txBox="1"/>
          <p:nvPr/>
        </p:nvSpPr>
        <p:spPr>
          <a:xfrm>
            <a:off x="1133833" y="1122402"/>
            <a:ext cx="6876321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曇って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います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今日は</a:t>
            </a:r>
            <a:r>
              <a:rPr kumimoji="1" lang="en-US" altLang="ja-JP" sz="48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endParaRPr kumimoji="1" lang="en-US" altLang="ja-JP" sz="4800" b="1" dirty="0">
              <a:solidFill>
                <a:srgbClr val="00B0F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2" name="10It is cloudy  today.">
            <a:hlinkClick r:id="" action="ppaction://media"/>
            <a:extLst>
              <a:ext uri="{FF2B5EF4-FFF2-40B4-BE49-F238E27FC236}">
                <a16:creationId xmlns:a16="http://schemas.microsoft.com/office/drawing/2014/main" id="{A0CF177E-062B-C9C8-C843-985BD0E40DB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749425" y="10064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2571993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4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6A52DD-F905-5E84-47A1-96B1423F1A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8FC06080-0BC3-C87C-5FC5-49190338FB49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77C9C552-16A9-BCF8-8DA9-64FCB71094B9}"/>
              </a:ext>
            </a:extLst>
          </p:cNvPr>
          <p:cNvSpPr txBox="1"/>
          <p:nvPr/>
        </p:nvSpPr>
        <p:spPr>
          <a:xfrm>
            <a:off x="894141" y="2917321"/>
            <a:ext cx="7355717" cy="1023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[I-]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b="1" dirty="0" err="1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-]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cloudy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 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today.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2" name="10It is cloudy  today.">
            <a:hlinkClick r:id="" action="ppaction://media"/>
            <a:extLst>
              <a:ext uri="{FF2B5EF4-FFF2-40B4-BE49-F238E27FC236}">
                <a16:creationId xmlns:a16="http://schemas.microsoft.com/office/drawing/2014/main" id="{A3AB3D2A-D6B5-348F-4559-BB980DF24F0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749425" y="10064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8040889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4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B675FF-3A88-370F-7570-66C539F857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B1880E16-D557-0CC2-EE75-7A7504EC5FFB}"/>
              </a:ext>
            </a:extLst>
          </p:cNvPr>
          <p:cNvSpPr/>
          <p:nvPr/>
        </p:nvSpPr>
        <p:spPr>
          <a:xfrm>
            <a:off x="0" y="-1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3BEF010F-F904-2876-1E11-EA3EA02DB61B}"/>
              </a:ext>
            </a:extLst>
          </p:cNvPr>
          <p:cNvSpPr txBox="1"/>
          <p:nvPr/>
        </p:nvSpPr>
        <p:spPr>
          <a:xfrm>
            <a:off x="1117115" y="2875001"/>
            <a:ext cx="6909769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曇って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います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今日は</a:t>
            </a:r>
            <a:r>
              <a:rPr kumimoji="1" lang="en-US" altLang="ja-JP" sz="48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endParaRPr kumimoji="1" lang="en-US" altLang="ja-JP" sz="4800" b="1" dirty="0">
              <a:solidFill>
                <a:srgbClr val="00B0F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2" name="10It is cloudy  today.">
            <a:hlinkClick r:id="" action="ppaction://media"/>
            <a:extLst>
              <a:ext uri="{FF2B5EF4-FFF2-40B4-BE49-F238E27FC236}">
                <a16:creationId xmlns:a16="http://schemas.microsoft.com/office/drawing/2014/main" id="{4243FF69-7265-FD49-79C6-A57E7850386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749425" y="10064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5222724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4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F6A800-4806-E5EE-795F-9F223A318E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A025945F-8D8E-291C-54F8-69420A167891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39C506C0-44A9-6D0E-16C3-53463E5D6ACE}"/>
              </a:ext>
            </a:extLst>
          </p:cNvPr>
          <p:cNvSpPr txBox="1"/>
          <p:nvPr/>
        </p:nvSpPr>
        <p:spPr>
          <a:xfrm>
            <a:off x="1478837" y="4128490"/>
            <a:ext cx="6186322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Will</a:t>
            </a:r>
            <a:r>
              <a:rPr kumimoji="1" lang="ja-JP" altLang="en-US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you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help </a:t>
            </a: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me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with my homework?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312CAAE1-367A-E801-C0A3-3F01EF738A4B}"/>
              </a:ext>
            </a:extLst>
          </p:cNvPr>
          <p:cNvSpPr txBox="1"/>
          <p:nvPr/>
        </p:nvSpPr>
        <p:spPr>
          <a:xfrm>
            <a:off x="1398742" y="690490"/>
            <a:ext cx="6346512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手伝ってもらえますか</a:t>
            </a:r>
            <a:endParaRPr kumimoji="1" lang="en-US" altLang="ja-JP" sz="48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en-US" altLang="ja-JP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(</a:t>
            </a: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私を</a:t>
            </a:r>
            <a:r>
              <a:rPr kumimoji="1" lang="en-US" altLang="ja-JP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)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私の宿題を</a:t>
            </a:r>
            <a:r>
              <a:rPr kumimoji="1" lang="en-US" altLang="ja-JP" sz="48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endParaRPr kumimoji="1" lang="en-US" altLang="ja-JP" sz="4800" b="1" dirty="0">
              <a:solidFill>
                <a:srgbClr val="00B0F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2" name="1Will you help me with my homework">
            <a:hlinkClick r:id="" action="ppaction://media"/>
            <a:extLst>
              <a:ext uri="{FF2B5EF4-FFF2-40B4-BE49-F238E27FC236}">
                <a16:creationId xmlns:a16="http://schemas.microsoft.com/office/drawing/2014/main" id="{6C8324ED-83F0-C070-6503-468F2D4552E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508125" y="15398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5589693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38B202-F7E1-AB3C-B2AD-433B00FA39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9B25089F-A24F-C090-C400-0F60FD69660B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2C334D0D-A1B9-089F-FDD2-4974B0FF333E}"/>
              </a:ext>
            </a:extLst>
          </p:cNvPr>
          <p:cNvSpPr txBox="1"/>
          <p:nvPr/>
        </p:nvSpPr>
        <p:spPr>
          <a:xfrm>
            <a:off x="194888" y="4636321"/>
            <a:ext cx="8754211" cy="1023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It </a:t>
            </a:r>
            <a:r>
              <a:rPr kumimoji="1" lang="en-US" altLang="ja-JP" sz="44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will be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sunny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 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tomorrow.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512AD63F-581C-6998-7EE9-6395EF95E99C}"/>
              </a:ext>
            </a:extLst>
          </p:cNvPr>
          <p:cNvSpPr txBox="1"/>
          <p:nvPr/>
        </p:nvSpPr>
        <p:spPr>
          <a:xfrm>
            <a:off x="836966" y="1198322"/>
            <a:ext cx="747005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晴れる</a:t>
            </a:r>
            <a:r>
              <a:rPr kumimoji="1" lang="ja-JP" altLang="en-US" sz="48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でしょう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明日は</a:t>
            </a:r>
            <a:r>
              <a:rPr kumimoji="1" lang="en-US" altLang="ja-JP" sz="48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endParaRPr kumimoji="1" lang="en-US" altLang="ja-JP" sz="4800" b="1" dirty="0">
              <a:solidFill>
                <a:srgbClr val="00B0F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2" name="11It will be sunny  tomorrow.">
            <a:hlinkClick r:id="" action="ppaction://media"/>
            <a:extLst>
              <a:ext uri="{FF2B5EF4-FFF2-40B4-BE49-F238E27FC236}">
                <a16:creationId xmlns:a16="http://schemas.microsoft.com/office/drawing/2014/main" id="{F002DC2D-5D99-6FCE-8A05-BE4735CD197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974725" y="13366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614747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8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774679-875E-479D-4C37-9BB0A09351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ED51A723-3566-707A-4F82-32EE3CE91844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19C2FDFC-551E-BDD4-AB77-E54081D5094B}"/>
              </a:ext>
            </a:extLst>
          </p:cNvPr>
          <p:cNvSpPr txBox="1"/>
          <p:nvPr/>
        </p:nvSpPr>
        <p:spPr>
          <a:xfrm>
            <a:off x="1017223" y="2409490"/>
            <a:ext cx="7109554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[I-]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w---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 [</a:t>
            </a:r>
            <a:r>
              <a:rPr kumimoji="1" lang="en-US" altLang="ja-JP" sz="44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b-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sunny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 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tomorrow.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3" name="11It will be sunny  tomorrow.">
            <a:hlinkClick r:id="" action="ppaction://media"/>
            <a:extLst>
              <a:ext uri="{FF2B5EF4-FFF2-40B4-BE49-F238E27FC236}">
                <a16:creationId xmlns:a16="http://schemas.microsoft.com/office/drawing/2014/main" id="{DD29C331-8F1F-ED2E-A519-633C6E79A81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974725" y="13366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1743341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88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7447D5-D21D-F943-DB88-5B93024FB6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F51726EC-F2D6-891E-4C17-E756BC4C9B0A}"/>
              </a:ext>
            </a:extLst>
          </p:cNvPr>
          <p:cNvSpPr/>
          <p:nvPr/>
        </p:nvSpPr>
        <p:spPr>
          <a:xfrm>
            <a:off x="0" y="-1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5AA980A-B2D7-3818-35E3-1F8B411379DC}"/>
              </a:ext>
            </a:extLst>
          </p:cNvPr>
          <p:cNvSpPr txBox="1"/>
          <p:nvPr/>
        </p:nvSpPr>
        <p:spPr>
          <a:xfrm>
            <a:off x="781220" y="2875001"/>
            <a:ext cx="758156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晴れる</a:t>
            </a:r>
            <a:r>
              <a:rPr kumimoji="1" lang="ja-JP" altLang="en-US" sz="48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でしょう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明日は</a:t>
            </a:r>
            <a:r>
              <a:rPr kumimoji="1" lang="en-US" altLang="ja-JP" sz="48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endParaRPr kumimoji="1" lang="en-US" altLang="ja-JP" sz="4800" b="1" dirty="0">
              <a:solidFill>
                <a:srgbClr val="00B0F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3" name="11It will be sunny  tomorrow.">
            <a:hlinkClick r:id="" action="ppaction://media"/>
            <a:extLst>
              <a:ext uri="{FF2B5EF4-FFF2-40B4-BE49-F238E27FC236}">
                <a16:creationId xmlns:a16="http://schemas.microsoft.com/office/drawing/2014/main" id="{8C2536C8-47D4-E024-31BE-572B5508267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974725" y="13366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5624782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88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A9635D-2769-6904-AB5A-0FA273659B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8B9D7291-BBD9-5949-C5D4-CC3C2776D03F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FB15204A-8655-9BF3-64F7-C480DE689D47}"/>
              </a:ext>
            </a:extLst>
          </p:cNvPr>
          <p:cNvSpPr txBox="1"/>
          <p:nvPr/>
        </p:nvSpPr>
        <p:spPr>
          <a:xfrm>
            <a:off x="727391" y="4128490"/>
            <a:ext cx="7689204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It </a:t>
            </a:r>
            <a:r>
              <a:rPr kumimoji="1" lang="en-US" altLang="ja-JP" sz="44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rained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the day before yesterday.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8A4E0423-8674-4165-C1CC-184D8091D6B6}"/>
              </a:ext>
            </a:extLst>
          </p:cNvPr>
          <p:cNvSpPr txBox="1"/>
          <p:nvPr/>
        </p:nvSpPr>
        <p:spPr>
          <a:xfrm>
            <a:off x="1440295" y="1122402"/>
            <a:ext cx="6263397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雨でした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一昨日は</a:t>
            </a:r>
            <a:r>
              <a:rPr kumimoji="1" lang="en-US" altLang="ja-JP" sz="48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endParaRPr kumimoji="1" lang="en-US" altLang="ja-JP" sz="4800" b="1" dirty="0">
              <a:solidFill>
                <a:srgbClr val="00B0F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2" name="12It rained the day before yesterday.">
            <a:hlinkClick r:id="" action="ppaction://media"/>
            <a:extLst>
              <a:ext uri="{FF2B5EF4-FFF2-40B4-BE49-F238E27FC236}">
                <a16:creationId xmlns:a16="http://schemas.microsoft.com/office/drawing/2014/main" id="{BE7984FE-1307-43F0-4C15-0AA37BEF4E0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660525" y="10953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8058712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4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FCD58C-74CD-8F44-0C0C-835A51704F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F19DDE1E-42F9-00BC-3CC2-D8D153065A99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7D03CD28-3D69-0D32-979D-9E461BDBB9ED}"/>
              </a:ext>
            </a:extLst>
          </p:cNvPr>
          <p:cNvSpPr txBox="1"/>
          <p:nvPr/>
        </p:nvSpPr>
        <p:spPr>
          <a:xfrm>
            <a:off x="578848" y="2409490"/>
            <a:ext cx="7986303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[I-]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r-----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the day [b-----] yesterday.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3" name="12It rained the day before yesterday.">
            <a:hlinkClick r:id="" action="ppaction://media"/>
            <a:extLst>
              <a:ext uri="{FF2B5EF4-FFF2-40B4-BE49-F238E27FC236}">
                <a16:creationId xmlns:a16="http://schemas.microsoft.com/office/drawing/2014/main" id="{C03E94B7-6947-F309-0389-1AEEF4EFE8D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660525" y="10953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3607977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44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0F454C-CF84-E428-432D-4EB22C1CAB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8D980EE9-FBD0-4067-337B-62C4CECD62D2}"/>
              </a:ext>
            </a:extLst>
          </p:cNvPr>
          <p:cNvSpPr/>
          <p:nvPr/>
        </p:nvSpPr>
        <p:spPr>
          <a:xfrm>
            <a:off x="0" y="-1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CB172DF4-32B4-9851-7069-278757DBD8DE}"/>
              </a:ext>
            </a:extLst>
          </p:cNvPr>
          <p:cNvSpPr txBox="1"/>
          <p:nvPr/>
        </p:nvSpPr>
        <p:spPr>
          <a:xfrm>
            <a:off x="1440301" y="2875001"/>
            <a:ext cx="6263397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雨でした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一昨日は</a:t>
            </a:r>
            <a:r>
              <a:rPr kumimoji="1" lang="en-US" altLang="ja-JP" sz="48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endParaRPr kumimoji="1" lang="en-US" altLang="ja-JP" sz="4800" b="1" dirty="0">
              <a:solidFill>
                <a:srgbClr val="00B0F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3" name="12It rained the day before yesterday.">
            <a:hlinkClick r:id="" action="ppaction://media"/>
            <a:extLst>
              <a:ext uri="{FF2B5EF4-FFF2-40B4-BE49-F238E27FC236}">
                <a16:creationId xmlns:a16="http://schemas.microsoft.com/office/drawing/2014/main" id="{3A0CCCE9-8B51-454B-9490-337538FCBE9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660525" y="10953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2285457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44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4056D6-FB52-1B19-26D0-9B57D06A98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A19F3F18-414E-BCB5-22B4-4C2531B4BC19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D515406C-40F9-B0E2-D9A2-F80D22E841EF}"/>
              </a:ext>
            </a:extLst>
          </p:cNvPr>
          <p:cNvSpPr txBox="1"/>
          <p:nvPr/>
        </p:nvSpPr>
        <p:spPr>
          <a:xfrm>
            <a:off x="739418" y="2409490"/>
            <a:ext cx="7665163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[W---]</a:t>
            </a:r>
            <a:r>
              <a:rPr kumimoji="1" lang="ja-JP" altLang="en-US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[y--]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[h---] </a:t>
            </a: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[m-]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[w---] [m-] homework?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2" name="1Will you help me with my homework">
            <a:hlinkClick r:id="" action="ppaction://media"/>
            <a:extLst>
              <a:ext uri="{FF2B5EF4-FFF2-40B4-BE49-F238E27FC236}">
                <a16:creationId xmlns:a16="http://schemas.microsoft.com/office/drawing/2014/main" id="{619F2A82-43F5-D607-7F1E-06243F39926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508125" y="15398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7295825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926672-4A06-2B53-5B92-32179AEC56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664EB1DD-CB97-861C-2FE9-0F7CA9484E98}"/>
              </a:ext>
            </a:extLst>
          </p:cNvPr>
          <p:cNvSpPr/>
          <p:nvPr/>
        </p:nvSpPr>
        <p:spPr>
          <a:xfrm>
            <a:off x="0" y="-1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425B3630-65CE-C7AB-DC94-8E58006E22A1}"/>
              </a:ext>
            </a:extLst>
          </p:cNvPr>
          <p:cNvSpPr txBox="1"/>
          <p:nvPr/>
        </p:nvSpPr>
        <p:spPr>
          <a:xfrm>
            <a:off x="1398742" y="2321003"/>
            <a:ext cx="6346512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手伝ってもらえますか</a:t>
            </a:r>
            <a:endParaRPr kumimoji="1" lang="en-US" altLang="ja-JP" sz="48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en-US" altLang="ja-JP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(</a:t>
            </a: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私を</a:t>
            </a:r>
            <a:r>
              <a:rPr kumimoji="1" lang="en-US" altLang="ja-JP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)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私の宿題を</a:t>
            </a:r>
            <a:r>
              <a:rPr kumimoji="1" lang="en-US" altLang="ja-JP" sz="48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endParaRPr kumimoji="1" lang="en-US" altLang="ja-JP" sz="4800" b="1" dirty="0">
              <a:solidFill>
                <a:srgbClr val="00B0F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2" name="1Will you help me with my homework">
            <a:hlinkClick r:id="" action="ppaction://media"/>
            <a:extLst>
              <a:ext uri="{FF2B5EF4-FFF2-40B4-BE49-F238E27FC236}">
                <a16:creationId xmlns:a16="http://schemas.microsoft.com/office/drawing/2014/main" id="{70461511-5DFA-3F42-FE66-C47262459DB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508125" y="15398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5449212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573E34-3815-8C36-F5D4-34088344E0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36D00AFC-E5CD-83AD-A1A3-1107762DB1AF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630D631-CBD8-7849-113B-41CB81B517F4}"/>
              </a:ext>
            </a:extLst>
          </p:cNvPr>
          <p:cNvSpPr txBox="1"/>
          <p:nvPr/>
        </p:nvSpPr>
        <p:spPr>
          <a:xfrm>
            <a:off x="1478837" y="4128490"/>
            <a:ext cx="6186322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helped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Jane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with </a:t>
            </a:r>
            <a:r>
              <a:rPr kumimoji="1" lang="en-US" altLang="ja-JP" sz="4400" u="sng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her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homework.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12FE0785-1AE5-2387-AF04-9A5639925591}"/>
              </a:ext>
            </a:extLst>
          </p:cNvPr>
          <p:cNvSpPr txBox="1"/>
          <p:nvPr/>
        </p:nvSpPr>
        <p:spPr>
          <a:xfrm>
            <a:off x="177623" y="690490"/>
            <a:ext cx="878875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私は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手伝いました</a:t>
            </a:r>
            <a:endParaRPr kumimoji="1" lang="en-US" altLang="ja-JP" sz="4800" b="1" u="sng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en-US" altLang="ja-JP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(</a:t>
            </a: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ジェーンを</a:t>
            </a:r>
            <a:r>
              <a:rPr kumimoji="1" lang="en-US" altLang="ja-JP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)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彼女の宿題を</a:t>
            </a:r>
            <a:r>
              <a:rPr kumimoji="1" lang="en-US" altLang="ja-JP" sz="48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endParaRPr kumimoji="1" lang="en-US" altLang="ja-JP" sz="4800" b="1" dirty="0">
              <a:solidFill>
                <a:srgbClr val="00B0F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2" name="2I helped Jane with her homework.">
            <a:hlinkClick r:id="" action="ppaction://media"/>
            <a:extLst>
              <a:ext uri="{FF2B5EF4-FFF2-40B4-BE49-F238E27FC236}">
                <a16:creationId xmlns:a16="http://schemas.microsoft.com/office/drawing/2014/main" id="{5B233924-BA82-73C6-F697-E70EFFC834D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533525" y="9937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882137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5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4629FA-5481-F424-D38F-69BFC9741C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0B997821-F9DE-3766-630C-417B71BB914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BE354D04-6740-4FF4-7D9B-E5BDCC4DA59E}"/>
              </a:ext>
            </a:extLst>
          </p:cNvPr>
          <p:cNvSpPr txBox="1"/>
          <p:nvPr/>
        </p:nvSpPr>
        <p:spPr>
          <a:xfrm>
            <a:off x="938435" y="2409490"/>
            <a:ext cx="7267130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h-----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 </a:t>
            </a: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Jane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[w---] [</a:t>
            </a:r>
            <a:r>
              <a:rPr kumimoji="1" lang="en-US" altLang="ja-JP" sz="4400" u="sng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h--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 homework.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3" name="2I helped Jane with her homework.">
            <a:hlinkClick r:id="" action="ppaction://media"/>
            <a:extLst>
              <a:ext uri="{FF2B5EF4-FFF2-40B4-BE49-F238E27FC236}">
                <a16:creationId xmlns:a16="http://schemas.microsoft.com/office/drawing/2014/main" id="{9303E455-BEEF-36FB-64F3-1AB4AE4FAD5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533525" y="9937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5533180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5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50F51B-5B8B-0DA6-17DB-13A5B584D6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77C7CA6A-2E81-E745-E8A3-0D9C58E21A9C}"/>
              </a:ext>
            </a:extLst>
          </p:cNvPr>
          <p:cNvSpPr/>
          <p:nvPr/>
        </p:nvSpPr>
        <p:spPr>
          <a:xfrm>
            <a:off x="0" y="-1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EBB030C4-3E01-4A09-B52D-8D4E93983166}"/>
              </a:ext>
            </a:extLst>
          </p:cNvPr>
          <p:cNvSpPr txBox="1"/>
          <p:nvPr/>
        </p:nvSpPr>
        <p:spPr>
          <a:xfrm>
            <a:off x="177625" y="2321003"/>
            <a:ext cx="878875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私は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手伝いました</a:t>
            </a:r>
            <a:endParaRPr kumimoji="1" lang="en-US" altLang="ja-JP" sz="4800" b="1" u="sng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en-US" altLang="ja-JP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(</a:t>
            </a: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ジェーンを</a:t>
            </a:r>
            <a:r>
              <a:rPr kumimoji="1" lang="en-US" altLang="ja-JP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)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彼女の宿題を</a:t>
            </a:r>
            <a:r>
              <a:rPr kumimoji="1" lang="en-US" altLang="ja-JP" sz="48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endParaRPr kumimoji="1" lang="en-US" altLang="ja-JP" sz="4800" b="1" dirty="0">
              <a:solidFill>
                <a:srgbClr val="00B0F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3" name="2I helped Jane with her homework.">
            <a:hlinkClick r:id="" action="ppaction://media"/>
            <a:extLst>
              <a:ext uri="{FF2B5EF4-FFF2-40B4-BE49-F238E27FC236}">
                <a16:creationId xmlns:a16="http://schemas.microsoft.com/office/drawing/2014/main" id="{CB433C99-492A-59DD-F872-9282996835B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533525" y="9937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5353974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5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18135</TotalTime>
  <Words>976</Words>
  <Application>Microsoft Office PowerPoint</Application>
  <PresentationFormat>画面に合わせる (4:3)</PresentationFormat>
  <Paragraphs>172</Paragraphs>
  <Slides>45</Slides>
  <Notes>36</Notes>
  <HiddenSlides>0</HiddenSlides>
  <MMClips>36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45</vt:i4>
      </vt:variant>
    </vt:vector>
  </HeadingPairs>
  <TitlesOfParts>
    <vt:vector size="53" baseType="lpstr">
      <vt:lpstr>ＭＳ Ｐゴシック</vt:lpstr>
      <vt:lpstr>ＭＳ Ｐ明朝</vt:lpstr>
      <vt:lpstr>メイリオ</vt:lpstr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平河泰行</dc:creator>
  <cp:lastModifiedBy>prof501</cp:lastModifiedBy>
  <cp:revision>2154</cp:revision>
  <cp:lastPrinted>2016-06-23T16:36:17Z</cp:lastPrinted>
  <dcterms:created xsi:type="dcterms:W3CDTF">2016-05-30T03:13:09Z</dcterms:created>
  <dcterms:modified xsi:type="dcterms:W3CDTF">2025-12-17T08:25:22Z</dcterms:modified>
</cp:coreProperties>
</file>