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handoutMasterIdLst>
    <p:handoutMasterId r:id="rId14"/>
  </p:handoutMasterIdLst>
  <p:sldIdLst>
    <p:sldId id="3672" r:id="rId2"/>
    <p:sldId id="3678" r:id="rId3"/>
    <p:sldId id="4435" r:id="rId4"/>
    <p:sldId id="4436" r:id="rId5"/>
    <p:sldId id="3780" r:id="rId6"/>
    <p:sldId id="4438" r:id="rId7"/>
    <p:sldId id="4439" r:id="rId8"/>
    <p:sldId id="4440" r:id="rId9"/>
    <p:sldId id="4441" r:id="rId10"/>
    <p:sldId id="3661" r:id="rId11"/>
    <p:sldId id="3681" r:id="rId12"/>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FF3399"/>
    <a:srgbClr val="0043C8"/>
    <a:srgbClr val="005C2A"/>
    <a:srgbClr val="CC3399"/>
    <a:srgbClr val="00FF00"/>
    <a:srgbClr val="F8CBAD"/>
    <a:srgbClr val="FFFF8B"/>
    <a:srgbClr val="B4FEB4"/>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793" autoAdjust="0"/>
    <p:restoredTop sz="94270" autoAdjust="0"/>
  </p:normalViewPr>
  <p:slideViewPr>
    <p:cSldViewPr snapToGrid="0">
      <p:cViewPr varScale="1">
        <p:scale>
          <a:sx n="113" d="100"/>
          <a:sy n="113" d="100"/>
        </p:scale>
        <p:origin x="1446" y="108"/>
      </p:cViewPr>
      <p:guideLst>
        <p:guide orient="horz" pos="2160"/>
        <p:guide pos="2880"/>
      </p:guideLst>
    </p:cSldViewPr>
  </p:slideViewPr>
  <p:notesTextViewPr>
    <p:cViewPr>
      <p:scale>
        <a:sx n="150" d="100"/>
        <a:sy n="15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5659" cy="498056"/>
          </a:xfrm>
          <a:prstGeom prst="rect">
            <a:avLst/>
          </a:prstGeom>
        </p:spPr>
        <p:txBody>
          <a:bodyPr vert="horz" lIns="92034" tIns="46017" rIns="92034" bIns="46017"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0443" y="0"/>
            <a:ext cx="2945659" cy="498056"/>
          </a:xfrm>
          <a:prstGeom prst="rect">
            <a:avLst/>
          </a:prstGeom>
        </p:spPr>
        <p:txBody>
          <a:bodyPr vert="horz" lIns="92034" tIns="46017" rIns="92034" bIns="46017" rtlCol="0"/>
          <a:lstStyle>
            <a:lvl1pPr algn="r">
              <a:defRPr sz="1200"/>
            </a:lvl1pPr>
          </a:lstStyle>
          <a:p>
            <a:fld id="{2B1F34B9-0AC5-4E73-BF1F-21CCB564203A}" type="datetimeFigureOut">
              <a:rPr kumimoji="1" lang="ja-JP" altLang="en-US" smtClean="0"/>
              <a:t>2025/12/17</a:t>
            </a:fld>
            <a:endParaRPr kumimoji="1" lang="ja-JP" altLang="en-US"/>
          </a:p>
        </p:txBody>
      </p:sp>
      <p:sp>
        <p:nvSpPr>
          <p:cNvPr id="4" name="フッター プレースホルダー 3"/>
          <p:cNvSpPr>
            <a:spLocks noGrp="1"/>
          </p:cNvSpPr>
          <p:nvPr>
            <p:ph type="ftr" sz="quarter" idx="2"/>
          </p:nvPr>
        </p:nvSpPr>
        <p:spPr>
          <a:xfrm>
            <a:off x="0" y="9428584"/>
            <a:ext cx="2945659" cy="498055"/>
          </a:xfrm>
          <a:prstGeom prst="rect">
            <a:avLst/>
          </a:prstGeom>
        </p:spPr>
        <p:txBody>
          <a:bodyPr vert="horz" lIns="92034" tIns="46017" rIns="92034" bIns="46017"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0443" y="9428584"/>
            <a:ext cx="2945659" cy="498055"/>
          </a:xfrm>
          <a:prstGeom prst="rect">
            <a:avLst/>
          </a:prstGeom>
        </p:spPr>
        <p:txBody>
          <a:bodyPr vert="horz" lIns="92034" tIns="46017" rIns="92034" bIns="46017" rtlCol="0" anchor="b"/>
          <a:lstStyle>
            <a:lvl1pPr algn="r">
              <a:defRPr sz="1200"/>
            </a:lvl1pPr>
          </a:lstStyle>
          <a:p>
            <a:fld id="{9E2676CF-156D-46B0-A308-5BE7C3EAC667}" type="slidenum">
              <a:rPr kumimoji="1" lang="ja-JP" altLang="en-US" smtClean="0"/>
              <a:t>‹#›</a:t>
            </a:fld>
            <a:endParaRPr kumimoji="1" lang="ja-JP" altLang="en-US"/>
          </a:p>
        </p:txBody>
      </p:sp>
    </p:spTree>
    <p:extLst>
      <p:ext uri="{BB962C8B-B14F-4D97-AF65-F5344CB8AC3E}">
        <p14:creationId xmlns:p14="http://schemas.microsoft.com/office/powerpoint/2010/main" val="39651490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5072" cy="498008"/>
          </a:xfrm>
          <a:prstGeom prst="rect">
            <a:avLst/>
          </a:prstGeom>
        </p:spPr>
        <p:txBody>
          <a:bodyPr vert="horz" lIns="92034" tIns="46017" rIns="92034" bIns="46017"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1002" y="0"/>
            <a:ext cx="2945072" cy="498008"/>
          </a:xfrm>
          <a:prstGeom prst="rect">
            <a:avLst/>
          </a:prstGeom>
        </p:spPr>
        <p:txBody>
          <a:bodyPr vert="horz" lIns="92034" tIns="46017" rIns="92034" bIns="46017" rtlCol="0"/>
          <a:lstStyle>
            <a:lvl1pPr algn="r">
              <a:defRPr sz="1200"/>
            </a:lvl1pPr>
          </a:lstStyle>
          <a:p>
            <a:fld id="{594C8D1A-E903-4CC0-AEC9-4041A386BBE5}" type="datetimeFigureOut">
              <a:rPr kumimoji="1" lang="ja-JP" altLang="en-US" smtClean="0"/>
              <a:t>2025/12/17</a:t>
            </a:fld>
            <a:endParaRPr kumimoji="1" lang="ja-JP" altLang="en-US"/>
          </a:p>
        </p:txBody>
      </p:sp>
      <p:sp>
        <p:nvSpPr>
          <p:cNvPr id="4" name="スライド イメージ プレースホルダー 3"/>
          <p:cNvSpPr>
            <a:spLocks noGrp="1" noRot="1" noChangeAspect="1"/>
          </p:cNvSpPr>
          <p:nvPr>
            <p:ph type="sldImg" idx="2"/>
          </p:nvPr>
        </p:nvSpPr>
        <p:spPr>
          <a:xfrm>
            <a:off x="1165225" y="1239838"/>
            <a:ext cx="4467225" cy="3351212"/>
          </a:xfrm>
          <a:prstGeom prst="rect">
            <a:avLst/>
          </a:prstGeom>
          <a:noFill/>
          <a:ln w="12700">
            <a:solidFill>
              <a:prstClr val="black"/>
            </a:solidFill>
          </a:ln>
        </p:spPr>
        <p:txBody>
          <a:bodyPr vert="horz" lIns="92034" tIns="46017" rIns="92034" bIns="46017" rtlCol="0" anchor="ctr"/>
          <a:lstStyle/>
          <a:p>
            <a:endParaRPr lang="ja-JP" altLang="en-US"/>
          </a:p>
        </p:txBody>
      </p:sp>
      <p:sp>
        <p:nvSpPr>
          <p:cNvPr id="5" name="ノート プレースホルダー 4"/>
          <p:cNvSpPr>
            <a:spLocks noGrp="1"/>
          </p:cNvSpPr>
          <p:nvPr>
            <p:ph type="body" sz="quarter" idx="3"/>
          </p:nvPr>
        </p:nvSpPr>
        <p:spPr>
          <a:xfrm>
            <a:off x="680249" y="4777365"/>
            <a:ext cx="5437179" cy="3909042"/>
          </a:xfrm>
          <a:prstGeom prst="rect">
            <a:avLst/>
          </a:prstGeom>
        </p:spPr>
        <p:txBody>
          <a:bodyPr vert="horz" lIns="92034" tIns="46017" rIns="92034" bIns="46017"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28630"/>
            <a:ext cx="2945072" cy="498008"/>
          </a:xfrm>
          <a:prstGeom prst="rect">
            <a:avLst/>
          </a:prstGeom>
        </p:spPr>
        <p:txBody>
          <a:bodyPr vert="horz" lIns="92034" tIns="46017" rIns="92034" bIns="46017"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1002" y="9428630"/>
            <a:ext cx="2945072" cy="498008"/>
          </a:xfrm>
          <a:prstGeom prst="rect">
            <a:avLst/>
          </a:prstGeom>
        </p:spPr>
        <p:txBody>
          <a:bodyPr vert="horz" lIns="92034" tIns="46017" rIns="92034" bIns="46017" rtlCol="0" anchor="b"/>
          <a:lstStyle>
            <a:lvl1pPr algn="r">
              <a:defRPr sz="1200"/>
            </a:lvl1pPr>
          </a:lstStyle>
          <a:p>
            <a:fld id="{EE94831B-95E8-4741-AC9E-FAE0388C9AD4}" type="slidenum">
              <a:rPr kumimoji="1" lang="ja-JP" altLang="en-US" smtClean="0"/>
              <a:t>‹#›</a:t>
            </a:fld>
            <a:endParaRPr kumimoji="1" lang="ja-JP" altLang="en-US"/>
          </a:p>
        </p:txBody>
      </p:sp>
    </p:spTree>
    <p:extLst>
      <p:ext uri="{BB962C8B-B14F-4D97-AF65-F5344CB8AC3E}">
        <p14:creationId xmlns:p14="http://schemas.microsoft.com/office/powerpoint/2010/main" val="257609298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F481BB68-B616-4D86-9C97-9FCD2C2CF585}" type="datetimeFigureOut">
              <a:rPr kumimoji="1" lang="ja-JP" altLang="en-US" smtClean="0"/>
              <a:t>2025/12/17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95E725A-AB95-4751-B3B4-75D93484A166}" type="slidenum">
              <a:rPr kumimoji="1" lang="ja-JP" altLang="en-US" smtClean="0"/>
              <a:t>‹#›</a:t>
            </a:fld>
            <a:endParaRPr kumimoji="1" lang="ja-JP" altLang="en-US"/>
          </a:p>
        </p:txBody>
      </p:sp>
    </p:spTree>
    <p:extLst>
      <p:ext uri="{BB962C8B-B14F-4D97-AF65-F5344CB8AC3E}">
        <p14:creationId xmlns:p14="http://schemas.microsoft.com/office/powerpoint/2010/main" val="3355752668"/>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481BB68-B616-4D86-9C97-9FCD2C2CF585}" type="datetimeFigureOut">
              <a:rPr kumimoji="1" lang="ja-JP" altLang="en-US" smtClean="0"/>
              <a:t>2025/12/17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95E725A-AB95-4751-B3B4-75D93484A166}" type="slidenum">
              <a:rPr kumimoji="1" lang="ja-JP" altLang="en-US" smtClean="0"/>
              <a:t>‹#›</a:t>
            </a:fld>
            <a:endParaRPr kumimoji="1" lang="ja-JP" altLang="en-US"/>
          </a:p>
        </p:txBody>
      </p:sp>
    </p:spTree>
    <p:extLst>
      <p:ext uri="{BB962C8B-B14F-4D97-AF65-F5344CB8AC3E}">
        <p14:creationId xmlns:p14="http://schemas.microsoft.com/office/powerpoint/2010/main" val="2332317179"/>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481BB68-B616-4D86-9C97-9FCD2C2CF585}" type="datetimeFigureOut">
              <a:rPr kumimoji="1" lang="ja-JP" altLang="en-US" smtClean="0"/>
              <a:t>2025/12/17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95E725A-AB95-4751-B3B4-75D93484A166}" type="slidenum">
              <a:rPr kumimoji="1" lang="ja-JP" altLang="en-US" smtClean="0"/>
              <a:t>‹#›</a:t>
            </a:fld>
            <a:endParaRPr kumimoji="1" lang="ja-JP" altLang="en-US"/>
          </a:p>
        </p:txBody>
      </p:sp>
    </p:spTree>
    <p:extLst>
      <p:ext uri="{BB962C8B-B14F-4D97-AF65-F5344CB8AC3E}">
        <p14:creationId xmlns:p14="http://schemas.microsoft.com/office/powerpoint/2010/main" val="1579450813"/>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481BB68-B616-4D86-9C97-9FCD2C2CF585}" type="datetimeFigureOut">
              <a:rPr kumimoji="1" lang="ja-JP" altLang="en-US" smtClean="0"/>
              <a:t>2025/12/17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95E725A-AB95-4751-B3B4-75D93484A166}" type="slidenum">
              <a:rPr kumimoji="1" lang="ja-JP" altLang="en-US" smtClean="0"/>
              <a:t>‹#›</a:t>
            </a:fld>
            <a:endParaRPr kumimoji="1" lang="ja-JP" altLang="en-US"/>
          </a:p>
        </p:txBody>
      </p:sp>
    </p:spTree>
    <p:extLst>
      <p:ext uri="{BB962C8B-B14F-4D97-AF65-F5344CB8AC3E}">
        <p14:creationId xmlns:p14="http://schemas.microsoft.com/office/powerpoint/2010/main" val="2417482685"/>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F481BB68-B616-4D86-9C97-9FCD2C2CF585}" type="datetimeFigureOut">
              <a:rPr kumimoji="1" lang="ja-JP" altLang="en-US" smtClean="0"/>
              <a:t>2025/12/17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95E725A-AB95-4751-B3B4-75D93484A166}" type="slidenum">
              <a:rPr kumimoji="1" lang="ja-JP" altLang="en-US" smtClean="0"/>
              <a:t>‹#›</a:t>
            </a:fld>
            <a:endParaRPr kumimoji="1" lang="ja-JP" altLang="en-US"/>
          </a:p>
        </p:txBody>
      </p:sp>
    </p:spTree>
    <p:extLst>
      <p:ext uri="{BB962C8B-B14F-4D97-AF65-F5344CB8AC3E}">
        <p14:creationId xmlns:p14="http://schemas.microsoft.com/office/powerpoint/2010/main" val="2631753082"/>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F481BB68-B616-4D86-9C97-9FCD2C2CF585}" type="datetimeFigureOut">
              <a:rPr kumimoji="1" lang="ja-JP" altLang="en-US" smtClean="0"/>
              <a:t>2025/12/17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95E725A-AB95-4751-B3B4-75D93484A166}" type="slidenum">
              <a:rPr kumimoji="1" lang="ja-JP" altLang="en-US" smtClean="0"/>
              <a:t>‹#›</a:t>
            </a:fld>
            <a:endParaRPr kumimoji="1" lang="ja-JP" altLang="en-US"/>
          </a:p>
        </p:txBody>
      </p:sp>
    </p:spTree>
    <p:extLst>
      <p:ext uri="{BB962C8B-B14F-4D97-AF65-F5344CB8AC3E}">
        <p14:creationId xmlns:p14="http://schemas.microsoft.com/office/powerpoint/2010/main" val="259957111"/>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F481BB68-B616-4D86-9C97-9FCD2C2CF585}" type="datetimeFigureOut">
              <a:rPr kumimoji="1" lang="ja-JP" altLang="en-US" smtClean="0"/>
              <a:t>2025/12/17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F95E725A-AB95-4751-B3B4-75D93484A166}" type="slidenum">
              <a:rPr kumimoji="1" lang="ja-JP" altLang="en-US" smtClean="0"/>
              <a:t>‹#›</a:t>
            </a:fld>
            <a:endParaRPr kumimoji="1" lang="ja-JP" altLang="en-US"/>
          </a:p>
        </p:txBody>
      </p:sp>
    </p:spTree>
    <p:extLst>
      <p:ext uri="{BB962C8B-B14F-4D97-AF65-F5344CB8AC3E}">
        <p14:creationId xmlns:p14="http://schemas.microsoft.com/office/powerpoint/2010/main" val="2019854406"/>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F481BB68-B616-4D86-9C97-9FCD2C2CF585}" type="datetimeFigureOut">
              <a:rPr kumimoji="1" lang="ja-JP" altLang="en-US" smtClean="0"/>
              <a:t>2025/12/17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F95E725A-AB95-4751-B3B4-75D93484A166}" type="slidenum">
              <a:rPr kumimoji="1" lang="ja-JP" altLang="en-US" smtClean="0"/>
              <a:t>‹#›</a:t>
            </a:fld>
            <a:endParaRPr kumimoji="1" lang="ja-JP" altLang="en-US"/>
          </a:p>
        </p:txBody>
      </p:sp>
    </p:spTree>
    <p:extLst>
      <p:ext uri="{BB962C8B-B14F-4D97-AF65-F5344CB8AC3E}">
        <p14:creationId xmlns:p14="http://schemas.microsoft.com/office/powerpoint/2010/main" val="3307942285"/>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81BB68-B616-4D86-9C97-9FCD2C2CF585}" type="datetimeFigureOut">
              <a:rPr kumimoji="1" lang="ja-JP" altLang="en-US" smtClean="0"/>
              <a:t>2025/12/17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F95E725A-AB95-4751-B3B4-75D93484A166}" type="slidenum">
              <a:rPr kumimoji="1" lang="ja-JP" altLang="en-US" smtClean="0"/>
              <a:t>‹#›</a:t>
            </a:fld>
            <a:endParaRPr kumimoji="1" lang="ja-JP" altLang="en-US"/>
          </a:p>
        </p:txBody>
      </p:sp>
    </p:spTree>
    <p:extLst>
      <p:ext uri="{BB962C8B-B14F-4D97-AF65-F5344CB8AC3E}">
        <p14:creationId xmlns:p14="http://schemas.microsoft.com/office/powerpoint/2010/main" val="2568361322"/>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481BB68-B616-4D86-9C97-9FCD2C2CF585}" type="datetimeFigureOut">
              <a:rPr kumimoji="1" lang="ja-JP" altLang="en-US" smtClean="0"/>
              <a:t>2025/12/17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95E725A-AB95-4751-B3B4-75D93484A166}" type="slidenum">
              <a:rPr kumimoji="1" lang="ja-JP" altLang="en-US" smtClean="0"/>
              <a:t>‹#›</a:t>
            </a:fld>
            <a:endParaRPr kumimoji="1" lang="ja-JP" altLang="en-US"/>
          </a:p>
        </p:txBody>
      </p:sp>
    </p:spTree>
    <p:extLst>
      <p:ext uri="{BB962C8B-B14F-4D97-AF65-F5344CB8AC3E}">
        <p14:creationId xmlns:p14="http://schemas.microsoft.com/office/powerpoint/2010/main" val="410037060"/>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481BB68-B616-4D86-9C97-9FCD2C2CF585}" type="datetimeFigureOut">
              <a:rPr kumimoji="1" lang="ja-JP" altLang="en-US" smtClean="0"/>
              <a:t>2025/12/17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95E725A-AB95-4751-B3B4-75D93484A166}" type="slidenum">
              <a:rPr kumimoji="1" lang="ja-JP" altLang="en-US" smtClean="0"/>
              <a:t>‹#›</a:t>
            </a:fld>
            <a:endParaRPr kumimoji="1" lang="ja-JP" altLang="en-US"/>
          </a:p>
        </p:txBody>
      </p:sp>
    </p:spTree>
    <p:extLst>
      <p:ext uri="{BB962C8B-B14F-4D97-AF65-F5344CB8AC3E}">
        <p14:creationId xmlns:p14="http://schemas.microsoft.com/office/powerpoint/2010/main" val="2515527187"/>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81BB68-B616-4D86-9C97-9FCD2C2CF585}" type="datetimeFigureOut">
              <a:rPr kumimoji="1" lang="ja-JP" altLang="en-US" smtClean="0"/>
              <a:t>2025/12/17</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5E725A-AB95-4751-B3B4-75D93484A166}" type="slidenum">
              <a:rPr kumimoji="1" lang="ja-JP" altLang="en-US" smtClean="0"/>
              <a:t>‹#›</a:t>
            </a:fld>
            <a:endParaRPr kumimoji="1" lang="ja-JP" altLang="en-US"/>
          </a:p>
        </p:txBody>
      </p:sp>
    </p:spTree>
    <p:extLst>
      <p:ext uri="{BB962C8B-B14F-4D97-AF65-F5344CB8AC3E}">
        <p14:creationId xmlns:p14="http://schemas.microsoft.com/office/powerpoint/2010/main" val="31944093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push dir="u"/>
  </p:transition>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4.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62E754-2A77-2F41-5116-DD89B5631FC5}"/>
            </a:ext>
          </a:extLst>
        </p:cNvPr>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0648F03B-C962-3D60-4677-0FF25B9F9A28}"/>
              </a:ext>
            </a:extLst>
          </p:cNvPr>
          <p:cNvSpPr txBox="1"/>
          <p:nvPr/>
        </p:nvSpPr>
        <p:spPr>
          <a:xfrm>
            <a:off x="446847" y="2037213"/>
            <a:ext cx="8440806" cy="923330"/>
          </a:xfrm>
          <a:prstGeom prst="rect">
            <a:avLst/>
          </a:prstGeom>
          <a:noFill/>
        </p:spPr>
        <p:txBody>
          <a:bodyPr wrap="square" rtlCol="0">
            <a:spAutoFit/>
          </a:bodyPr>
          <a:lstStyle/>
          <a:p>
            <a:pPr algn="ctr"/>
            <a:r>
              <a:rPr kumimoji="1" lang="ja-JP" altLang="en-US" sz="5400" b="1" dirty="0">
                <a:solidFill>
                  <a:schemeClr val="tx1">
                    <a:lumMod val="85000"/>
                    <a:lumOff val="15000"/>
                  </a:schemeClr>
                </a:solidFill>
                <a:latin typeface="メイリオ" panose="020B0604030504040204" pitchFamily="50" charset="-128"/>
                <a:ea typeface="メイリオ" panose="020B0604030504040204" pitchFamily="50" charset="-128"/>
              </a:rPr>
              <a:t>構造を確認しましょう。</a:t>
            </a:r>
          </a:p>
        </p:txBody>
      </p:sp>
      <p:sp>
        <p:nvSpPr>
          <p:cNvPr id="3" name="正方形/長方形 2">
            <a:extLst>
              <a:ext uri="{FF2B5EF4-FFF2-40B4-BE49-F238E27FC236}">
                <a16:creationId xmlns:a16="http://schemas.microsoft.com/office/drawing/2014/main" id="{3DD9FE13-4172-2969-BAB2-3609D3A1F728}"/>
              </a:ext>
            </a:extLst>
          </p:cNvPr>
          <p:cNvSpPr/>
          <p:nvPr/>
        </p:nvSpPr>
        <p:spPr>
          <a:xfrm>
            <a:off x="66261" y="0"/>
            <a:ext cx="9011478" cy="6857999"/>
          </a:xfrm>
          <a:prstGeom prst="rect">
            <a:avLst/>
          </a:prstGeom>
          <a:noFill/>
          <a:ln w="1270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602498486"/>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AAFB38-8D11-360D-BD64-3CC592B4360F}"/>
            </a:ext>
          </a:extLst>
        </p:cNvPr>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9CDEA442-D1BE-2E5D-BD7C-9E8C12175852}"/>
              </a:ext>
            </a:extLst>
          </p:cNvPr>
          <p:cNvSpPr txBox="1"/>
          <p:nvPr/>
        </p:nvSpPr>
        <p:spPr>
          <a:xfrm>
            <a:off x="446847" y="2037213"/>
            <a:ext cx="8440806" cy="1754326"/>
          </a:xfrm>
          <a:prstGeom prst="rect">
            <a:avLst/>
          </a:prstGeom>
          <a:noFill/>
        </p:spPr>
        <p:txBody>
          <a:bodyPr wrap="square" rtlCol="0">
            <a:spAutoFit/>
          </a:bodyPr>
          <a:lstStyle/>
          <a:p>
            <a:pPr algn="just"/>
            <a:r>
              <a:rPr kumimoji="1" lang="ja-JP" altLang="en-US" sz="5400" b="1" dirty="0">
                <a:solidFill>
                  <a:schemeClr val="tx1">
                    <a:lumMod val="85000"/>
                    <a:lumOff val="15000"/>
                  </a:schemeClr>
                </a:solidFill>
                <a:latin typeface="メイリオ" panose="020B0604030504040204" pitchFamily="50" charset="-128"/>
                <a:ea typeface="メイリオ" panose="020B0604030504040204" pitchFamily="50" charset="-128"/>
              </a:rPr>
              <a:t>語順を意識しながら</a:t>
            </a:r>
            <a:endParaRPr kumimoji="1" lang="en-US" altLang="ja-JP" sz="5400" b="1" dirty="0">
              <a:solidFill>
                <a:schemeClr val="tx1">
                  <a:lumMod val="85000"/>
                  <a:lumOff val="15000"/>
                </a:schemeClr>
              </a:solidFill>
              <a:latin typeface="メイリオ" panose="020B0604030504040204" pitchFamily="50" charset="-128"/>
              <a:ea typeface="メイリオ" panose="020B0604030504040204" pitchFamily="50" charset="-128"/>
            </a:endParaRPr>
          </a:p>
          <a:p>
            <a:pPr algn="just"/>
            <a:r>
              <a:rPr kumimoji="1" lang="ja-JP" altLang="en-US" sz="5400" b="1" dirty="0">
                <a:solidFill>
                  <a:schemeClr val="tx1">
                    <a:lumMod val="85000"/>
                    <a:lumOff val="15000"/>
                  </a:schemeClr>
                </a:solidFill>
                <a:latin typeface="メイリオ" panose="020B0604030504040204" pitchFamily="50" charset="-128"/>
                <a:ea typeface="メイリオ" panose="020B0604030504040204" pitchFamily="50" charset="-128"/>
              </a:rPr>
              <a:t>音声を聞いてみましょう。</a:t>
            </a:r>
          </a:p>
        </p:txBody>
      </p:sp>
      <p:sp>
        <p:nvSpPr>
          <p:cNvPr id="3" name="正方形/長方形 2">
            <a:extLst>
              <a:ext uri="{FF2B5EF4-FFF2-40B4-BE49-F238E27FC236}">
                <a16:creationId xmlns:a16="http://schemas.microsoft.com/office/drawing/2014/main" id="{4FEEE4E7-8BC6-2A5F-9992-08A49D4A3BD3}"/>
              </a:ext>
            </a:extLst>
          </p:cNvPr>
          <p:cNvSpPr/>
          <p:nvPr/>
        </p:nvSpPr>
        <p:spPr>
          <a:xfrm>
            <a:off x="66261" y="0"/>
            <a:ext cx="9011478" cy="6857999"/>
          </a:xfrm>
          <a:prstGeom prst="rect">
            <a:avLst/>
          </a:prstGeom>
          <a:noFill/>
          <a:ln w="1270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869758443"/>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4407AF-B6C4-11E3-E5FC-AA672C35101F}"/>
            </a:ext>
          </a:extLst>
        </p:cNvPr>
        <p:cNvGrpSpPr/>
        <p:nvPr/>
      </p:nvGrpSpPr>
      <p:grpSpPr>
        <a:xfrm>
          <a:off x="0" y="0"/>
          <a:ext cx="0" cy="0"/>
          <a:chOff x="0" y="0"/>
          <a:chExt cx="0" cy="0"/>
        </a:xfrm>
      </p:grpSpPr>
      <p:sp>
        <p:nvSpPr>
          <p:cNvPr id="2" name="正方形/長方形 1">
            <a:extLst>
              <a:ext uri="{FF2B5EF4-FFF2-40B4-BE49-F238E27FC236}">
                <a16:creationId xmlns:a16="http://schemas.microsoft.com/office/drawing/2014/main" id="{5A468B55-0853-5E17-740D-AD6E364A9D88}"/>
              </a:ext>
            </a:extLst>
          </p:cNvPr>
          <p:cNvSpPr/>
          <p:nvPr/>
        </p:nvSpPr>
        <p:spPr>
          <a:xfrm>
            <a:off x="0" y="0"/>
            <a:ext cx="9144000" cy="6858000"/>
          </a:xfrm>
          <a:prstGeom prst="rect">
            <a:avLst/>
          </a:prstGeom>
          <a:solidFill>
            <a:srgbClr val="FFF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 name="AS_G3_25_09_reading_str">
            <a:hlinkClick r:id="" action="ppaction://media"/>
            <a:extLst>
              <a:ext uri="{FF2B5EF4-FFF2-40B4-BE49-F238E27FC236}">
                <a16:creationId xmlns:a16="http://schemas.microsoft.com/office/drawing/2014/main" id="{526801E3-4876-F462-A88F-ED603D67E0F6}"/>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242675" y="777875"/>
            <a:ext cx="406400" cy="406400"/>
          </a:xfrm>
          <a:prstGeom prst="rect">
            <a:avLst/>
          </a:prstGeom>
        </p:spPr>
      </p:pic>
      <p:pic>
        <p:nvPicPr>
          <p:cNvPr id="6" name="図 5">
            <a:extLst>
              <a:ext uri="{FF2B5EF4-FFF2-40B4-BE49-F238E27FC236}">
                <a16:creationId xmlns:a16="http://schemas.microsoft.com/office/drawing/2014/main" id="{060C6106-3EF9-8A3E-3AEB-88F51D7CD6F9}"/>
              </a:ext>
            </a:extLst>
          </p:cNvPr>
          <p:cNvPicPr>
            <a:picLocks noChangeAspect="1"/>
          </p:cNvPicPr>
          <p:nvPr/>
        </p:nvPicPr>
        <p:blipFill>
          <a:blip r:embed="rId5"/>
          <a:stretch>
            <a:fillRect/>
          </a:stretch>
        </p:blipFill>
        <p:spPr>
          <a:xfrm>
            <a:off x="1315800" y="42443"/>
            <a:ext cx="6512400" cy="6773114"/>
          </a:xfrm>
          <a:prstGeom prst="rect">
            <a:avLst/>
          </a:prstGeom>
        </p:spPr>
      </p:pic>
    </p:spTree>
    <p:extLst>
      <p:ext uri="{BB962C8B-B14F-4D97-AF65-F5344CB8AC3E}">
        <p14:creationId xmlns:p14="http://schemas.microsoft.com/office/powerpoint/2010/main" val="26024784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4775"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cond evt="onNext" delay="0">
                      <p:tgtEl>
                        <p:sldTgt/>
                      </p:tgtEl>
                    </p:cond>
                  </p:endCondLst>
                </p:cTn>
                <p:tgtEl>
                  <p:spTgt spid="3"/>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411C43-1BF1-1E8F-05AE-376724EA02C3}"/>
            </a:ext>
          </a:extLst>
        </p:cNvPr>
        <p:cNvGrpSpPr/>
        <p:nvPr/>
      </p:nvGrpSpPr>
      <p:grpSpPr>
        <a:xfrm>
          <a:off x="0" y="0"/>
          <a:ext cx="0" cy="0"/>
          <a:chOff x="0" y="0"/>
          <a:chExt cx="0" cy="0"/>
        </a:xfrm>
      </p:grpSpPr>
      <p:pic>
        <p:nvPicPr>
          <p:cNvPr id="7" name="図 6">
            <a:extLst>
              <a:ext uri="{FF2B5EF4-FFF2-40B4-BE49-F238E27FC236}">
                <a16:creationId xmlns:a16="http://schemas.microsoft.com/office/drawing/2014/main" id="{442940EB-B85E-EDC8-98F8-F2D6EC29DE87}"/>
              </a:ext>
            </a:extLst>
          </p:cNvPr>
          <p:cNvPicPr>
            <a:picLocks noChangeAspect="1"/>
          </p:cNvPicPr>
          <p:nvPr/>
        </p:nvPicPr>
        <p:blipFill>
          <a:blip r:embed="rId2"/>
          <a:stretch>
            <a:fillRect/>
          </a:stretch>
        </p:blipFill>
        <p:spPr>
          <a:xfrm>
            <a:off x="284173" y="1022216"/>
            <a:ext cx="8571719" cy="816935"/>
          </a:xfrm>
          <a:prstGeom prst="rect">
            <a:avLst/>
          </a:prstGeom>
        </p:spPr>
      </p:pic>
      <p:sp>
        <p:nvSpPr>
          <p:cNvPr id="35" name="正方形/長方形 34">
            <a:extLst>
              <a:ext uri="{FF2B5EF4-FFF2-40B4-BE49-F238E27FC236}">
                <a16:creationId xmlns:a16="http://schemas.microsoft.com/office/drawing/2014/main" id="{417A6F42-64EC-0B7A-6B01-B2224119437F}"/>
              </a:ext>
            </a:extLst>
          </p:cNvPr>
          <p:cNvSpPr/>
          <p:nvPr/>
        </p:nvSpPr>
        <p:spPr>
          <a:xfrm>
            <a:off x="0" y="2686111"/>
            <a:ext cx="9144000" cy="4171890"/>
          </a:xfrm>
          <a:prstGeom prst="rect">
            <a:avLst/>
          </a:prstGeom>
          <a:solidFill>
            <a:srgbClr val="FFF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テキスト ボックス 35">
            <a:extLst>
              <a:ext uri="{FF2B5EF4-FFF2-40B4-BE49-F238E27FC236}">
                <a16:creationId xmlns:a16="http://schemas.microsoft.com/office/drawing/2014/main" id="{B727E45D-BD1D-C7CF-3570-34D521A7172A}"/>
              </a:ext>
            </a:extLst>
          </p:cNvPr>
          <p:cNvSpPr txBox="1"/>
          <p:nvPr/>
        </p:nvSpPr>
        <p:spPr>
          <a:xfrm>
            <a:off x="537493" y="2934761"/>
            <a:ext cx="8284774" cy="1015663"/>
          </a:xfrm>
          <a:prstGeom prst="rect">
            <a:avLst/>
          </a:prstGeom>
          <a:noFill/>
          <a:ln>
            <a:noFill/>
          </a:ln>
        </p:spPr>
        <p:txBody>
          <a:bodyPr wrap="square" rtlCol="0">
            <a:spAutoFit/>
          </a:bodyPr>
          <a:lstStyle/>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〇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I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が</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S</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（主語）、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am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が</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V</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（動詞）、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Yumi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が</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C</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（補語）です。</a:t>
            </a:r>
            <a:endPar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endParaRPr>
          </a:p>
          <a:p>
            <a:pPr algn="just"/>
            <a:endPar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endParaRPr>
          </a:p>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〇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I = Yumi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の関係です。</a:t>
            </a:r>
          </a:p>
        </p:txBody>
      </p:sp>
      <p:pic>
        <p:nvPicPr>
          <p:cNvPr id="2" name="図 1">
            <a:extLst>
              <a:ext uri="{FF2B5EF4-FFF2-40B4-BE49-F238E27FC236}">
                <a16:creationId xmlns:a16="http://schemas.microsoft.com/office/drawing/2014/main" id="{BBF60122-21A5-8AEB-38E1-7F2B61F6A99B}"/>
              </a:ext>
            </a:extLst>
          </p:cNvPr>
          <p:cNvPicPr>
            <a:picLocks noChangeAspect="1"/>
          </p:cNvPicPr>
          <p:nvPr/>
        </p:nvPicPr>
        <p:blipFill>
          <a:blip r:embed="rId3"/>
          <a:stretch>
            <a:fillRect/>
          </a:stretch>
        </p:blipFill>
        <p:spPr>
          <a:xfrm>
            <a:off x="205673" y="145059"/>
            <a:ext cx="8732655" cy="531020"/>
          </a:xfrm>
          <a:prstGeom prst="rect">
            <a:avLst/>
          </a:prstGeom>
        </p:spPr>
      </p:pic>
      <p:sp>
        <p:nvSpPr>
          <p:cNvPr id="5" name="テキスト ボックス 4">
            <a:extLst>
              <a:ext uri="{FF2B5EF4-FFF2-40B4-BE49-F238E27FC236}">
                <a16:creationId xmlns:a16="http://schemas.microsoft.com/office/drawing/2014/main" id="{32DB0F5D-9E69-EC0E-C003-7B414C679F80}"/>
              </a:ext>
            </a:extLst>
          </p:cNvPr>
          <p:cNvSpPr txBox="1"/>
          <p:nvPr/>
        </p:nvSpPr>
        <p:spPr>
          <a:xfrm>
            <a:off x="537494" y="1993842"/>
            <a:ext cx="1577056" cy="369332"/>
          </a:xfrm>
          <a:prstGeom prst="rect">
            <a:avLst/>
          </a:prstGeom>
          <a:solidFill>
            <a:srgbClr val="F8CBAD"/>
          </a:solidFill>
          <a:ln>
            <a:noFill/>
          </a:ln>
        </p:spPr>
        <p:txBody>
          <a:bodyPr wrap="square" rtlCol="0">
            <a:spAutoFit/>
          </a:bodyPr>
          <a:lstStyle/>
          <a:p>
            <a:pPr algn="just"/>
            <a:r>
              <a:rPr kumimoji="1" lang="ja-JP" altLang="en-US"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私はユミです。</a:t>
            </a:r>
          </a:p>
        </p:txBody>
      </p:sp>
    </p:spTree>
    <p:extLst>
      <p:ext uri="{BB962C8B-B14F-4D97-AF65-F5344CB8AC3E}">
        <p14:creationId xmlns:p14="http://schemas.microsoft.com/office/powerpoint/2010/main" val="488460624"/>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6F1EF7-51BB-B373-0492-8119EF06C43A}"/>
            </a:ext>
          </a:extLst>
        </p:cNvPr>
        <p:cNvGrpSpPr/>
        <p:nvPr/>
      </p:nvGrpSpPr>
      <p:grpSpPr>
        <a:xfrm>
          <a:off x="0" y="0"/>
          <a:ext cx="0" cy="0"/>
          <a:chOff x="0" y="0"/>
          <a:chExt cx="0" cy="0"/>
        </a:xfrm>
      </p:grpSpPr>
      <p:pic>
        <p:nvPicPr>
          <p:cNvPr id="6" name="図 5">
            <a:extLst>
              <a:ext uri="{FF2B5EF4-FFF2-40B4-BE49-F238E27FC236}">
                <a16:creationId xmlns:a16="http://schemas.microsoft.com/office/drawing/2014/main" id="{BC40A624-66D7-7299-A094-DE05030600AD}"/>
              </a:ext>
            </a:extLst>
          </p:cNvPr>
          <p:cNvPicPr>
            <a:picLocks noChangeAspect="1"/>
          </p:cNvPicPr>
          <p:nvPr/>
        </p:nvPicPr>
        <p:blipFill>
          <a:blip r:embed="rId2"/>
          <a:stretch>
            <a:fillRect/>
          </a:stretch>
        </p:blipFill>
        <p:spPr>
          <a:xfrm>
            <a:off x="284173" y="676982"/>
            <a:ext cx="8571719" cy="1597290"/>
          </a:xfrm>
          <a:prstGeom prst="rect">
            <a:avLst/>
          </a:prstGeom>
        </p:spPr>
      </p:pic>
      <p:sp>
        <p:nvSpPr>
          <p:cNvPr id="35" name="正方形/長方形 34">
            <a:extLst>
              <a:ext uri="{FF2B5EF4-FFF2-40B4-BE49-F238E27FC236}">
                <a16:creationId xmlns:a16="http://schemas.microsoft.com/office/drawing/2014/main" id="{2F5858CC-D02B-B388-030C-BA60C49B839D}"/>
              </a:ext>
            </a:extLst>
          </p:cNvPr>
          <p:cNvSpPr/>
          <p:nvPr/>
        </p:nvSpPr>
        <p:spPr>
          <a:xfrm>
            <a:off x="0" y="2686110"/>
            <a:ext cx="9144000" cy="4171890"/>
          </a:xfrm>
          <a:prstGeom prst="rect">
            <a:avLst/>
          </a:prstGeom>
          <a:solidFill>
            <a:srgbClr val="FFF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6" name="テキスト ボックス 35">
            <a:extLst>
              <a:ext uri="{FF2B5EF4-FFF2-40B4-BE49-F238E27FC236}">
                <a16:creationId xmlns:a16="http://schemas.microsoft.com/office/drawing/2014/main" id="{68642D43-6385-F9AA-EAB0-56D3A7E35020}"/>
              </a:ext>
            </a:extLst>
          </p:cNvPr>
          <p:cNvSpPr txBox="1"/>
          <p:nvPr/>
        </p:nvSpPr>
        <p:spPr>
          <a:xfrm>
            <a:off x="537493" y="2840772"/>
            <a:ext cx="8284774" cy="3785652"/>
          </a:xfrm>
          <a:prstGeom prst="rect">
            <a:avLst/>
          </a:prstGeom>
          <a:noFill/>
          <a:ln>
            <a:noFill/>
          </a:ln>
        </p:spPr>
        <p:txBody>
          <a:bodyPr wrap="square" rtlCol="0">
            <a:spAutoFit/>
          </a:bodyPr>
          <a:lstStyle/>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〇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My junior high school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が</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S</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（主語）、</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gives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が</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V</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（動詞）です。</a:t>
            </a:r>
          </a:p>
          <a:p>
            <a:pPr algn="just"/>
            <a:endPar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endParaRPr>
          </a:p>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gives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のあとに、</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2</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種類の</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O</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（目的語）が続いています。</a:t>
            </a:r>
          </a:p>
          <a:p>
            <a:pPr algn="just"/>
            <a:endPar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endParaRPr>
          </a:p>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〇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students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は 「与えられた人：誰（間接</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O</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）」を示しています。</a:t>
            </a:r>
          </a:p>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〇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a chance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は「与えられたもの：何（直接</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O</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）」を示しています。</a:t>
            </a:r>
          </a:p>
          <a:p>
            <a:pPr algn="just"/>
            <a:endPar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endParaRPr>
          </a:p>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〇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to do volunteer activities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は修飾語で形容詞のはたらきです。</a:t>
            </a:r>
          </a:p>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a chance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を説明しています。</a:t>
            </a:r>
          </a:p>
          <a:p>
            <a:pPr algn="just"/>
            <a:endPar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endParaRPr>
          </a:p>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every year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は修飾語で副詞のはたらきです。</a:t>
            </a:r>
          </a:p>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    「毎年」という意味をもち、動詞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gives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の頻度を説明しています。</a:t>
            </a:r>
            <a:endPar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endParaRPr>
          </a:p>
        </p:txBody>
      </p:sp>
      <p:pic>
        <p:nvPicPr>
          <p:cNvPr id="2" name="図 1">
            <a:extLst>
              <a:ext uri="{FF2B5EF4-FFF2-40B4-BE49-F238E27FC236}">
                <a16:creationId xmlns:a16="http://schemas.microsoft.com/office/drawing/2014/main" id="{B05EF2B0-533E-BA88-6397-21A8F81CB7D5}"/>
              </a:ext>
            </a:extLst>
          </p:cNvPr>
          <p:cNvPicPr>
            <a:picLocks noChangeAspect="1"/>
          </p:cNvPicPr>
          <p:nvPr/>
        </p:nvPicPr>
        <p:blipFill>
          <a:blip r:embed="rId3"/>
          <a:stretch>
            <a:fillRect/>
          </a:stretch>
        </p:blipFill>
        <p:spPr>
          <a:xfrm>
            <a:off x="205673" y="145059"/>
            <a:ext cx="8732655" cy="531020"/>
          </a:xfrm>
          <a:prstGeom prst="rect">
            <a:avLst/>
          </a:prstGeom>
        </p:spPr>
      </p:pic>
      <p:sp>
        <p:nvSpPr>
          <p:cNvPr id="5" name="テキスト ボックス 4">
            <a:extLst>
              <a:ext uri="{FF2B5EF4-FFF2-40B4-BE49-F238E27FC236}">
                <a16:creationId xmlns:a16="http://schemas.microsoft.com/office/drawing/2014/main" id="{781655B1-016E-ACB8-7FCE-BAC842BFDD73}"/>
              </a:ext>
            </a:extLst>
          </p:cNvPr>
          <p:cNvSpPr txBox="1"/>
          <p:nvPr/>
        </p:nvSpPr>
        <p:spPr>
          <a:xfrm>
            <a:off x="537493" y="2281009"/>
            <a:ext cx="7568281" cy="369332"/>
          </a:xfrm>
          <a:prstGeom prst="rect">
            <a:avLst/>
          </a:prstGeom>
          <a:solidFill>
            <a:srgbClr val="F8CBAD"/>
          </a:solidFill>
          <a:ln>
            <a:noFill/>
          </a:ln>
        </p:spPr>
        <p:txBody>
          <a:bodyPr wrap="square" rtlCol="0">
            <a:spAutoFit/>
          </a:bodyPr>
          <a:lstStyle/>
          <a:p>
            <a:pPr algn="just"/>
            <a:r>
              <a:rPr kumimoji="1" lang="ja-JP" altLang="en-US"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私の中学校は、毎年生徒たちにボランティア活動を行う機会を与えています。</a:t>
            </a:r>
          </a:p>
        </p:txBody>
      </p:sp>
    </p:spTree>
    <p:extLst>
      <p:ext uri="{BB962C8B-B14F-4D97-AF65-F5344CB8AC3E}">
        <p14:creationId xmlns:p14="http://schemas.microsoft.com/office/powerpoint/2010/main" val="4119148020"/>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95FF35-2D08-4757-A2D0-617032F4ABB0}"/>
            </a:ext>
          </a:extLst>
        </p:cNvPr>
        <p:cNvGrpSpPr/>
        <p:nvPr/>
      </p:nvGrpSpPr>
      <p:grpSpPr>
        <a:xfrm>
          <a:off x="0" y="0"/>
          <a:ext cx="0" cy="0"/>
          <a:chOff x="0" y="0"/>
          <a:chExt cx="0" cy="0"/>
        </a:xfrm>
      </p:grpSpPr>
      <p:pic>
        <p:nvPicPr>
          <p:cNvPr id="4" name="図 3">
            <a:extLst>
              <a:ext uri="{FF2B5EF4-FFF2-40B4-BE49-F238E27FC236}">
                <a16:creationId xmlns:a16="http://schemas.microsoft.com/office/drawing/2014/main" id="{B0EDD185-F129-20C9-FD53-C2338E6A1471}"/>
              </a:ext>
            </a:extLst>
          </p:cNvPr>
          <p:cNvPicPr>
            <a:picLocks noChangeAspect="1"/>
          </p:cNvPicPr>
          <p:nvPr/>
        </p:nvPicPr>
        <p:blipFill>
          <a:blip r:embed="rId2"/>
          <a:srcRect t="22215" b="57721"/>
          <a:stretch/>
        </p:blipFill>
        <p:spPr>
          <a:xfrm>
            <a:off x="284173" y="669262"/>
            <a:ext cx="8575200" cy="1789469"/>
          </a:xfrm>
          <a:prstGeom prst="rect">
            <a:avLst/>
          </a:prstGeom>
        </p:spPr>
      </p:pic>
      <p:sp>
        <p:nvSpPr>
          <p:cNvPr id="35" name="正方形/長方形 34">
            <a:extLst>
              <a:ext uri="{FF2B5EF4-FFF2-40B4-BE49-F238E27FC236}">
                <a16:creationId xmlns:a16="http://schemas.microsoft.com/office/drawing/2014/main" id="{414F2688-F90B-1DF8-FE57-3C72354A1A4F}"/>
              </a:ext>
            </a:extLst>
          </p:cNvPr>
          <p:cNvSpPr/>
          <p:nvPr/>
        </p:nvSpPr>
        <p:spPr>
          <a:xfrm>
            <a:off x="0" y="3057525"/>
            <a:ext cx="9144000" cy="3800475"/>
          </a:xfrm>
          <a:prstGeom prst="rect">
            <a:avLst/>
          </a:prstGeom>
          <a:solidFill>
            <a:srgbClr val="FFF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テキスト ボックス 35">
            <a:extLst>
              <a:ext uri="{FF2B5EF4-FFF2-40B4-BE49-F238E27FC236}">
                <a16:creationId xmlns:a16="http://schemas.microsoft.com/office/drawing/2014/main" id="{1B38B21C-0D68-7182-7312-2F0664F5A89B}"/>
              </a:ext>
            </a:extLst>
          </p:cNvPr>
          <p:cNvSpPr txBox="1"/>
          <p:nvPr/>
        </p:nvSpPr>
        <p:spPr>
          <a:xfrm>
            <a:off x="537493" y="3057525"/>
            <a:ext cx="8284774" cy="3477875"/>
          </a:xfrm>
          <a:prstGeom prst="rect">
            <a:avLst/>
          </a:prstGeom>
          <a:noFill/>
          <a:ln>
            <a:noFill/>
          </a:ln>
        </p:spPr>
        <p:txBody>
          <a:bodyPr wrap="square" rtlCol="0">
            <a:spAutoFit/>
          </a:bodyPr>
          <a:lstStyle/>
          <a:p>
            <a:r>
              <a:rPr lang="ja-JP" altLang="en-US" sz="2000" b="1" u="sng" dirty="0">
                <a:solidFill>
                  <a:srgbClr val="0043C8"/>
                </a:solidFill>
                <a:latin typeface="ＭＳ Ｐゴシック" panose="020B0600070205080204" pitchFamily="50" charset="-128"/>
                <a:ea typeface="ＭＳ Ｐゴシック" panose="020B0600070205080204" pitchFamily="50" charset="-128"/>
              </a:rPr>
              <a:t>① </a:t>
            </a:r>
            <a:r>
              <a:rPr lang="en-US" altLang="ja-JP" sz="2000" b="1" u="sng" dirty="0">
                <a:solidFill>
                  <a:srgbClr val="0043C8"/>
                </a:solidFill>
                <a:latin typeface="ＭＳ Ｐゴシック" panose="020B0600070205080204" pitchFamily="50" charset="-128"/>
                <a:ea typeface="ＭＳ Ｐゴシック" panose="020B0600070205080204" pitchFamily="50" charset="-128"/>
              </a:rPr>
              <a:t>Some visit kindergartens and play (with younger children,</a:t>
            </a:r>
          </a:p>
          <a:p>
            <a:r>
              <a:rPr lang="ja-JP" altLang="en-US" sz="2000" b="1" dirty="0">
                <a:latin typeface="ＭＳ Ｐゴシック" panose="020B0600070205080204" pitchFamily="50" charset="-128"/>
                <a:ea typeface="ＭＳ Ｐゴシック" panose="020B0600070205080204" pitchFamily="50" charset="-128"/>
              </a:rPr>
              <a:t>〇 </a:t>
            </a:r>
            <a:r>
              <a:rPr lang="en-US" altLang="ja-JP" sz="2000" b="1" dirty="0">
                <a:latin typeface="ＭＳ Ｐゴシック" panose="020B0600070205080204" pitchFamily="50" charset="-128"/>
                <a:ea typeface="ＭＳ Ｐゴシック" panose="020B0600070205080204" pitchFamily="50" charset="-128"/>
              </a:rPr>
              <a:t>Some </a:t>
            </a:r>
            <a:r>
              <a:rPr lang="ja-JP" altLang="en-US" sz="2000" b="1" dirty="0">
                <a:latin typeface="ＭＳ Ｐゴシック" panose="020B0600070205080204" pitchFamily="50" charset="-128"/>
                <a:ea typeface="ＭＳ Ｐゴシック" panose="020B0600070205080204" pitchFamily="50" charset="-128"/>
              </a:rPr>
              <a:t>が</a:t>
            </a:r>
            <a:r>
              <a:rPr lang="en-US" altLang="ja-JP" sz="2000" b="1" dirty="0">
                <a:latin typeface="ＭＳ Ｐゴシック" panose="020B0600070205080204" pitchFamily="50" charset="-128"/>
                <a:ea typeface="ＭＳ Ｐゴシック" panose="020B0600070205080204" pitchFamily="50" charset="-128"/>
              </a:rPr>
              <a:t>S</a:t>
            </a:r>
            <a:r>
              <a:rPr lang="ja-JP" altLang="en-US" sz="2000" b="1" dirty="0">
                <a:latin typeface="ＭＳ Ｐゴシック" panose="020B0600070205080204" pitchFamily="50" charset="-128"/>
                <a:ea typeface="ＭＳ Ｐゴシック" panose="020B0600070205080204" pitchFamily="50" charset="-128"/>
              </a:rPr>
              <a:t>（主語）、</a:t>
            </a:r>
            <a:r>
              <a:rPr lang="en-US" altLang="ja-JP" sz="2000" b="1" dirty="0">
                <a:latin typeface="ＭＳ Ｐゴシック" panose="020B0600070205080204" pitchFamily="50" charset="-128"/>
                <a:ea typeface="ＭＳ Ｐゴシック" panose="020B0600070205080204" pitchFamily="50" charset="-128"/>
              </a:rPr>
              <a:t>visit </a:t>
            </a:r>
            <a:r>
              <a:rPr lang="ja-JP" altLang="en-US" sz="2000" b="1" dirty="0">
                <a:latin typeface="ＭＳ Ｐゴシック" panose="020B0600070205080204" pitchFamily="50" charset="-128"/>
                <a:ea typeface="ＭＳ Ｐゴシック" panose="020B0600070205080204" pitchFamily="50" charset="-128"/>
              </a:rPr>
              <a:t>が</a:t>
            </a:r>
            <a:r>
              <a:rPr lang="en-US" altLang="ja-JP" sz="2000" b="1" dirty="0">
                <a:latin typeface="ＭＳ Ｐゴシック" panose="020B0600070205080204" pitchFamily="50" charset="-128"/>
                <a:ea typeface="ＭＳ Ｐゴシック" panose="020B0600070205080204" pitchFamily="50" charset="-128"/>
              </a:rPr>
              <a:t>1</a:t>
            </a:r>
            <a:r>
              <a:rPr lang="ja-JP" altLang="en-US" sz="2000" b="1" dirty="0">
                <a:latin typeface="ＭＳ Ｐゴシック" panose="020B0600070205080204" pitchFamily="50" charset="-128"/>
                <a:ea typeface="ＭＳ Ｐゴシック" panose="020B0600070205080204" pitchFamily="50" charset="-128"/>
              </a:rPr>
              <a:t>つ目の</a:t>
            </a:r>
            <a:r>
              <a:rPr lang="en-US" altLang="ja-JP" sz="2000" b="1" dirty="0">
                <a:latin typeface="ＭＳ Ｐゴシック" panose="020B0600070205080204" pitchFamily="50" charset="-128"/>
                <a:ea typeface="ＭＳ Ｐゴシック" panose="020B0600070205080204" pitchFamily="50" charset="-128"/>
              </a:rPr>
              <a:t>V</a:t>
            </a:r>
            <a:r>
              <a:rPr lang="ja-JP" altLang="en-US" sz="2000" b="1" dirty="0">
                <a:latin typeface="ＭＳ Ｐゴシック" panose="020B0600070205080204" pitchFamily="50" charset="-128"/>
                <a:ea typeface="ＭＳ Ｐゴシック" panose="020B0600070205080204" pitchFamily="50" charset="-128"/>
              </a:rPr>
              <a:t>（動詞）、</a:t>
            </a:r>
            <a:endParaRPr lang="en-US" altLang="ja-JP" sz="2000" b="1" dirty="0">
              <a:latin typeface="ＭＳ Ｐゴシック" panose="020B0600070205080204" pitchFamily="50" charset="-128"/>
              <a:ea typeface="ＭＳ Ｐゴシック" panose="020B0600070205080204" pitchFamily="50" charset="-128"/>
            </a:endParaRPr>
          </a:p>
          <a:p>
            <a:r>
              <a:rPr lang="ja-JP" altLang="en-US" sz="2000" b="1" dirty="0">
                <a:latin typeface="ＭＳ Ｐゴシック" panose="020B0600070205080204" pitchFamily="50" charset="-128"/>
                <a:ea typeface="ＭＳ Ｐゴシック" panose="020B0600070205080204" pitchFamily="50" charset="-128"/>
              </a:rPr>
              <a:t>　　</a:t>
            </a:r>
            <a:r>
              <a:rPr lang="en-US" altLang="ja-JP" sz="2000" b="1" dirty="0">
                <a:latin typeface="ＭＳ Ｐゴシック" panose="020B0600070205080204" pitchFamily="50" charset="-128"/>
                <a:ea typeface="ＭＳ Ｐゴシック" panose="020B0600070205080204" pitchFamily="50" charset="-128"/>
              </a:rPr>
              <a:t>kindergartens </a:t>
            </a:r>
            <a:r>
              <a:rPr lang="ja-JP" altLang="en-US" sz="2000" b="1" dirty="0">
                <a:latin typeface="ＭＳ Ｐゴシック" panose="020B0600070205080204" pitchFamily="50" charset="-128"/>
                <a:ea typeface="ＭＳ Ｐゴシック" panose="020B0600070205080204" pitchFamily="50" charset="-128"/>
              </a:rPr>
              <a:t>が</a:t>
            </a:r>
            <a:r>
              <a:rPr lang="en-US" altLang="ja-JP" sz="2000" b="1" dirty="0">
                <a:latin typeface="ＭＳ Ｐゴシック" panose="020B0600070205080204" pitchFamily="50" charset="-128"/>
                <a:ea typeface="ＭＳ Ｐゴシック" panose="020B0600070205080204" pitchFamily="50" charset="-128"/>
              </a:rPr>
              <a:t>O</a:t>
            </a:r>
            <a:r>
              <a:rPr lang="ja-JP" altLang="en-US" sz="2000" b="1" dirty="0">
                <a:latin typeface="ＭＳ Ｐゴシック" panose="020B0600070205080204" pitchFamily="50" charset="-128"/>
                <a:ea typeface="ＭＳ Ｐゴシック" panose="020B0600070205080204" pitchFamily="50" charset="-128"/>
              </a:rPr>
              <a:t>（目的語）です。</a:t>
            </a:r>
          </a:p>
          <a:p>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〇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play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が</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2</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つ目の</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V</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（動詞）で、主語は、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Some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です。</a:t>
            </a:r>
          </a:p>
          <a:p>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〇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with younger children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は修飾語で副詞のはたらきです。</a:t>
            </a:r>
          </a:p>
          <a:p>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　　「幼い子どもたちと」という意味をもち、動詞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play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を修飾しています。</a:t>
            </a:r>
            <a:endPar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endParaRPr>
          </a:p>
          <a:p>
            <a:endParaRPr lang="ja-JP" altLang="en-US" sz="2000" b="1" dirty="0">
              <a:latin typeface="ＭＳ Ｐ明朝" panose="02020600040205080304" pitchFamily="18" charset="-128"/>
              <a:ea typeface="ＭＳ Ｐ明朝" panose="02020600040205080304" pitchFamily="18" charset="-128"/>
            </a:endParaRPr>
          </a:p>
          <a:p>
            <a:r>
              <a:rPr lang="ja-JP" altLang="en-US" sz="2000" b="1" u="sng" dirty="0">
                <a:solidFill>
                  <a:srgbClr val="0043C8"/>
                </a:solidFill>
                <a:latin typeface="ＭＳ Ｐゴシック" panose="020B0600070205080204" pitchFamily="50" charset="-128"/>
                <a:ea typeface="ＭＳ Ｐゴシック" panose="020B0600070205080204" pitchFamily="50" charset="-128"/>
              </a:rPr>
              <a:t>② </a:t>
            </a:r>
            <a:r>
              <a:rPr lang="en-US" altLang="ja-JP" sz="2000" b="1" u="sng" dirty="0">
                <a:solidFill>
                  <a:srgbClr val="0043C8"/>
                </a:solidFill>
                <a:latin typeface="ＭＳ Ｐゴシック" panose="020B0600070205080204" pitchFamily="50" charset="-128"/>
                <a:ea typeface="ＭＳ Ｐゴシック" panose="020B0600070205080204" pitchFamily="50" charset="-128"/>
              </a:rPr>
              <a:t>others join the activities to clean our city.</a:t>
            </a:r>
          </a:p>
          <a:p>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〇 </a:t>
            </a:r>
            <a:r>
              <a:rPr lang="en-US" altLang="ja-JP" sz="2000" b="1" dirty="0">
                <a:latin typeface="ＭＳ Ｐゴシック" panose="020B0600070205080204" pitchFamily="50" charset="-128"/>
                <a:ea typeface="ＭＳ Ｐゴシック" panose="020B0600070205080204" pitchFamily="50" charset="-128"/>
              </a:rPr>
              <a:t>others </a:t>
            </a:r>
            <a:r>
              <a:rPr lang="ja-JP" altLang="en-US" sz="2000" b="1" dirty="0">
                <a:latin typeface="ＭＳ Ｐゴシック" panose="020B0600070205080204" pitchFamily="50" charset="-128"/>
                <a:ea typeface="ＭＳ Ｐゴシック" panose="020B0600070205080204" pitchFamily="50" charset="-128"/>
              </a:rPr>
              <a:t>が</a:t>
            </a:r>
            <a:r>
              <a:rPr lang="en-US" altLang="ja-JP" sz="2000" b="1" dirty="0">
                <a:latin typeface="ＭＳ Ｐゴシック" panose="020B0600070205080204" pitchFamily="50" charset="-128"/>
                <a:ea typeface="ＭＳ Ｐゴシック" panose="020B0600070205080204" pitchFamily="50" charset="-128"/>
              </a:rPr>
              <a:t>S</a:t>
            </a:r>
            <a:r>
              <a:rPr lang="ja-JP" altLang="en-US" sz="2000" b="1" dirty="0">
                <a:latin typeface="ＭＳ Ｐゴシック" panose="020B0600070205080204" pitchFamily="50" charset="-128"/>
                <a:ea typeface="ＭＳ Ｐゴシック" panose="020B0600070205080204" pitchFamily="50" charset="-128"/>
              </a:rPr>
              <a:t>（主語）、</a:t>
            </a:r>
            <a:r>
              <a:rPr lang="en-US" altLang="ja-JP" sz="2000" b="1" dirty="0">
                <a:latin typeface="ＭＳ Ｐゴシック" panose="020B0600070205080204" pitchFamily="50" charset="-128"/>
                <a:ea typeface="ＭＳ Ｐゴシック" panose="020B0600070205080204" pitchFamily="50" charset="-128"/>
              </a:rPr>
              <a:t> join </a:t>
            </a:r>
            <a:r>
              <a:rPr lang="ja-JP" altLang="en-US" sz="2000" b="1" dirty="0">
                <a:latin typeface="ＭＳ Ｐゴシック" panose="020B0600070205080204" pitchFamily="50" charset="-128"/>
                <a:ea typeface="ＭＳ Ｐゴシック" panose="020B0600070205080204" pitchFamily="50" charset="-128"/>
              </a:rPr>
              <a:t>が</a:t>
            </a:r>
            <a:r>
              <a:rPr lang="en-US" altLang="ja-JP" sz="2000" b="1" dirty="0">
                <a:latin typeface="ＭＳ Ｐゴシック" panose="020B0600070205080204" pitchFamily="50" charset="-128"/>
                <a:ea typeface="ＭＳ Ｐゴシック" panose="020B0600070205080204" pitchFamily="50" charset="-128"/>
              </a:rPr>
              <a:t>V</a:t>
            </a:r>
            <a:r>
              <a:rPr lang="ja-JP" altLang="en-US" sz="2000" b="1" dirty="0">
                <a:latin typeface="ＭＳ Ｐゴシック" panose="020B0600070205080204" pitchFamily="50" charset="-128"/>
                <a:ea typeface="ＭＳ Ｐゴシック" panose="020B0600070205080204" pitchFamily="50" charset="-128"/>
              </a:rPr>
              <a:t>（動詞）、 </a:t>
            </a:r>
            <a:r>
              <a:rPr lang="en-US" altLang="ja-JP" sz="2000" b="1" dirty="0">
                <a:latin typeface="ＭＳ Ｐゴシック" panose="020B0600070205080204" pitchFamily="50" charset="-128"/>
                <a:ea typeface="ＭＳ Ｐゴシック" panose="020B0600070205080204" pitchFamily="50" charset="-128"/>
              </a:rPr>
              <a:t>the activities </a:t>
            </a:r>
            <a:r>
              <a:rPr lang="ja-JP" altLang="en-US" sz="2000" b="1" dirty="0">
                <a:latin typeface="ＭＳ Ｐゴシック" panose="020B0600070205080204" pitchFamily="50" charset="-128"/>
                <a:ea typeface="ＭＳ Ｐゴシック" panose="020B0600070205080204" pitchFamily="50" charset="-128"/>
              </a:rPr>
              <a:t>が</a:t>
            </a:r>
            <a:r>
              <a:rPr lang="en-US" altLang="ja-JP" sz="2000" b="1" dirty="0">
                <a:latin typeface="ＭＳ Ｐゴシック" panose="020B0600070205080204" pitchFamily="50" charset="-128"/>
                <a:ea typeface="ＭＳ Ｐゴシック" panose="020B0600070205080204" pitchFamily="50" charset="-128"/>
              </a:rPr>
              <a:t>O</a:t>
            </a:r>
            <a:r>
              <a:rPr lang="ja-JP" altLang="en-US" sz="2000" b="1" dirty="0">
                <a:latin typeface="ＭＳ Ｐゴシック" panose="020B0600070205080204" pitchFamily="50" charset="-128"/>
                <a:ea typeface="ＭＳ Ｐゴシック" panose="020B0600070205080204" pitchFamily="50" charset="-128"/>
              </a:rPr>
              <a:t>（目的語）です。</a:t>
            </a:r>
            <a:endParaRPr lang="en-US" altLang="ja-JP" sz="2000" b="1" dirty="0">
              <a:latin typeface="ＭＳ Ｐゴシック" panose="020B0600070205080204" pitchFamily="50" charset="-128"/>
              <a:ea typeface="ＭＳ Ｐゴシック" panose="020B0600070205080204" pitchFamily="50" charset="-128"/>
            </a:endParaRPr>
          </a:p>
          <a:p>
            <a:r>
              <a:rPr lang="ja-JP" altLang="en-US" sz="2000" b="1" dirty="0">
                <a:latin typeface="ＭＳ Ｐゴシック" panose="020B0600070205080204" pitchFamily="50" charset="-128"/>
                <a:ea typeface="ＭＳ Ｐゴシック" panose="020B0600070205080204" pitchFamily="50" charset="-128"/>
              </a:rPr>
              <a:t>〇 </a:t>
            </a:r>
            <a:r>
              <a:rPr lang="en-US" altLang="ja-JP" sz="2000" b="1" dirty="0">
                <a:latin typeface="ＭＳ Ｐゴシック" panose="020B0600070205080204" pitchFamily="50" charset="-128"/>
                <a:ea typeface="ＭＳ Ｐゴシック" panose="020B0600070205080204" pitchFamily="50" charset="-128"/>
              </a:rPr>
              <a:t>to clean our city </a:t>
            </a:r>
            <a:r>
              <a:rPr lang="ja-JP" altLang="en-US" sz="2000" b="1" dirty="0">
                <a:latin typeface="ＭＳ Ｐゴシック" panose="020B0600070205080204" pitchFamily="50" charset="-128"/>
                <a:ea typeface="ＭＳ Ｐゴシック" panose="020B0600070205080204" pitchFamily="50" charset="-128"/>
              </a:rPr>
              <a:t>は「私たちの町を掃除するための」という意味で、</a:t>
            </a:r>
          </a:p>
          <a:p>
            <a:r>
              <a:rPr lang="ja-JP" altLang="en-US" sz="2000" b="1" dirty="0">
                <a:latin typeface="ＭＳ Ｐゴシック" panose="020B0600070205080204" pitchFamily="50" charset="-128"/>
                <a:ea typeface="ＭＳ Ｐゴシック" panose="020B0600070205080204" pitchFamily="50" charset="-128"/>
              </a:rPr>
              <a:t>　　形容詞のはたらきです。</a:t>
            </a:r>
            <a:r>
              <a:rPr lang="en-US" altLang="ja-JP" sz="2000" b="1" dirty="0">
                <a:latin typeface="ＭＳ Ｐゴシック" panose="020B0600070205080204" pitchFamily="50" charset="-128"/>
                <a:ea typeface="ＭＳ Ｐゴシック" panose="020B0600070205080204" pitchFamily="50" charset="-128"/>
              </a:rPr>
              <a:t>the activities </a:t>
            </a:r>
            <a:r>
              <a:rPr lang="ja-JP" altLang="en-US" sz="2000" b="1" dirty="0">
                <a:latin typeface="ＭＳ Ｐゴシック" panose="020B0600070205080204" pitchFamily="50" charset="-128"/>
                <a:ea typeface="ＭＳ Ｐゴシック" panose="020B0600070205080204" pitchFamily="50" charset="-128"/>
              </a:rPr>
              <a:t>を修飾しています。</a:t>
            </a:r>
          </a:p>
        </p:txBody>
      </p:sp>
      <p:pic>
        <p:nvPicPr>
          <p:cNvPr id="2" name="図 1">
            <a:extLst>
              <a:ext uri="{FF2B5EF4-FFF2-40B4-BE49-F238E27FC236}">
                <a16:creationId xmlns:a16="http://schemas.microsoft.com/office/drawing/2014/main" id="{E2CC01F5-D400-48F9-FBF2-D369D2A2CFAB}"/>
              </a:ext>
            </a:extLst>
          </p:cNvPr>
          <p:cNvPicPr>
            <a:picLocks noChangeAspect="1"/>
          </p:cNvPicPr>
          <p:nvPr/>
        </p:nvPicPr>
        <p:blipFill>
          <a:blip r:embed="rId3"/>
          <a:stretch>
            <a:fillRect/>
          </a:stretch>
        </p:blipFill>
        <p:spPr>
          <a:xfrm>
            <a:off x="205673" y="145059"/>
            <a:ext cx="8732655" cy="531020"/>
          </a:xfrm>
          <a:prstGeom prst="rect">
            <a:avLst/>
          </a:prstGeom>
        </p:spPr>
      </p:pic>
      <p:sp>
        <p:nvSpPr>
          <p:cNvPr id="5" name="テキスト ボックス 4">
            <a:extLst>
              <a:ext uri="{FF2B5EF4-FFF2-40B4-BE49-F238E27FC236}">
                <a16:creationId xmlns:a16="http://schemas.microsoft.com/office/drawing/2014/main" id="{E993A7D2-606B-50F8-BE02-B7A9B33603D7}"/>
              </a:ext>
            </a:extLst>
          </p:cNvPr>
          <p:cNvSpPr txBox="1"/>
          <p:nvPr/>
        </p:nvSpPr>
        <p:spPr>
          <a:xfrm>
            <a:off x="356130" y="2530409"/>
            <a:ext cx="8431741" cy="353943"/>
          </a:xfrm>
          <a:prstGeom prst="rect">
            <a:avLst/>
          </a:prstGeom>
          <a:solidFill>
            <a:srgbClr val="F8CBAD"/>
          </a:solidFill>
          <a:ln>
            <a:noFill/>
          </a:ln>
        </p:spPr>
        <p:txBody>
          <a:bodyPr wrap="square" rtlCol="0">
            <a:spAutoFit/>
          </a:bodyPr>
          <a:lstStyle/>
          <a:p>
            <a:pPr algn="just"/>
            <a:r>
              <a:rPr kumimoji="1" lang="ja-JP" altLang="en-US" sz="17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幼稚園を訪問して幼児と遊ぶ生徒もいれば、市の掃除をする活動に参加する生徒もいます。</a:t>
            </a:r>
          </a:p>
        </p:txBody>
      </p:sp>
    </p:spTree>
    <p:extLst>
      <p:ext uri="{BB962C8B-B14F-4D97-AF65-F5344CB8AC3E}">
        <p14:creationId xmlns:p14="http://schemas.microsoft.com/office/powerpoint/2010/main" val="493194105"/>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48C510-D7E4-A34A-EA64-9288E1A6DE33}"/>
            </a:ext>
          </a:extLst>
        </p:cNvPr>
        <p:cNvGrpSpPr/>
        <p:nvPr/>
      </p:nvGrpSpPr>
      <p:grpSpPr>
        <a:xfrm>
          <a:off x="0" y="0"/>
          <a:ext cx="0" cy="0"/>
          <a:chOff x="0" y="0"/>
          <a:chExt cx="0" cy="0"/>
        </a:xfrm>
      </p:grpSpPr>
      <p:pic>
        <p:nvPicPr>
          <p:cNvPr id="4" name="図 3">
            <a:extLst>
              <a:ext uri="{FF2B5EF4-FFF2-40B4-BE49-F238E27FC236}">
                <a16:creationId xmlns:a16="http://schemas.microsoft.com/office/drawing/2014/main" id="{E5473538-4319-688B-676F-46FFA661F9BD}"/>
              </a:ext>
            </a:extLst>
          </p:cNvPr>
          <p:cNvPicPr>
            <a:picLocks noChangeAspect="1"/>
          </p:cNvPicPr>
          <p:nvPr/>
        </p:nvPicPr>
        <p:blipFill>
          <a:blip r:embed="rId2"/>
          <a:srcRect t="42600" b="43672"/>
          <a:stretch/>
        </p:blipFill>
        <p:spPr>
          <a:xfrm>
            <a:off x="292216" y="620957"/>
            <a:ext cx="8596800" cy="1227427"/>
          </a:xfrm>
          <a:prstGeom prst="rect">
            <a:avLst/>
          </a:prstGeom>
        </p:spPr>
      </p:pic>
      <p:sp>
        <p:nvSpPr>
          <p:cNvPr id="15" name="正方形/長方形 14">
            <a:extLst>
              <a:ext uri="{FF2B5EF4-FFF2-40B4-BE49-F238E27FC236}">
                <a16:creationId xmlns:a16="http://schemas.microsoft.com/office/drawing/2014/main" id="{EB1DA73A-AB12-7838-8CCE-1EBCC469E2CF}"/>
              </a:ext>
            </a:extLst>
          </p:cNvPr>
          <p:cNvSpPr/>
          <p:nvPr/>
        </p:nvSpPr>
        <p:spPr>
          <a:xfrm>
            <a:off x="0" y="2483788"/>
            <a:ext cx="9144000" cy="4358440"/>
          </a:xfrm>
          <a:prstGeom prst="rect">
            <a:avLst/>
          </a:prstGeom>
          <a:solidFill>
            <a:srgbClr val="FFF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D1FB98A5-3AB4-AA03-297F-49E6FFD17EE6}"/>
              </a:ext>
            </a:extLst>
          </p:cNvPr>
          <p:cNvSpPr txBox="1"/>
          <p:nvPr/>
        </p:nvSpPr>
        <p:spPr>
          <a:xfrm>
            <a:off x="537493" y="2732438"/>
            <a:ext cx="8069014" cy="3477875"/>
          </a:xfrm>
          <a:prstGeom prst="rect">
            <a:avLst/>
          </a:prstGeom>
          <a:noFill/>
          <a:ln>
            <a:noFill/>
          </a:ln>
        </p:spPr>
        <p:txBody>
          <a:bodyPr wrap="square" rtlCol="0">
            <a:spAutoFit/>
          </a:bodyPr>
          <a:lstStyle/>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〇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I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が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S</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（主語）、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think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が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V</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（動詞）、 </a:t>
            </a:r>
          </a:p>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they are good experiences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が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O</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（目的語）です。</a:t>
            </a:r>
          </a:p>
          <a:p>
            <a:pPr algn="just"/>
            <a:endPar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endParaRPr>
          </a:p>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〇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they are good experiences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は</a:t>
            </a:r>
          </a:p>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　　主語と動詞をふくむ節（名詞節）です。</a:t>
            </a:r>
          </a:p>
          <a:p>
            <a:pPr algn="just"/>
            <a:endPar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endParaRPr>
          </a:p>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〇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they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が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S</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（主語）、</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are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が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V</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（動詞）、 </a:t>
            </a:r>
          </a:p>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good experiences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が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C</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（補語）です。</a:t>
            </a:r>
          </a:p>
          <a:p>
            <a:pPr algn="just"/>
            <a:endPar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endParaRPr>
          </a:p>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〇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that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は、名詞節を導く接続詞で「～ということ」という</a:t>
            </a:r>
          </a:p>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　　意味をもちます。（省略されることも多いです）</a:t>
            </a:r>
          </a:p>
        </p:txBody>
      </p:sp>
      <p:pic>
        <p:nvPicPr>
          <p:cNvPr id="17" name="図 16">
            <a:extLst>
              <a:ext uri="{FF2B5EF4-FFF2-40B4-BE49-F238E27FC236}">
                <a16:creationId xmlns:a16="http://schemas.microsoft.com/office/drawing/2014/main" id="{1FCAB2E1-C4DE-299A-F384-FED8E991272F}"/>
              </a:ext>
            </a:extLst>
          </p:cNvPr>
          <p:cNvPicPr>
            <a:picLocks noChangeAspect="1"/>
          </p:cNvPicPr>
          <p:nvPr/>
        </p:nvPicPr>
        <p:blipFill>
          <a:blip r:embed="rId3"/>
          <a:stretch>
            <a:fillRect/>
          </a:stretch>
        </p:blipFill>
        <p:spPr>
          <a:xfrm>
            <a:off x="205673" y="145059"/>
            <a:ext cx="8732655" cy="531020"/>
          </a:xfrm>
          <a:prstGeom prst="rect">
            <a:avLst/>
          </a:prstGeom>
        </p:spPr>
      </p:pic>
      <p:sp>
        <p:nvSpPr>
          <p:cNvPr id="3" name="テキスト ボックス 2">
            <a:extLst>
              <a:ext uri="{FF2B5EF4-FFF2-40B4-BE49-F238E27FC236}">
                <a16:creationId xmlns:a16="http://schemas.microsoft.com/office/drawing/2014/main" id="{D424D646-47DE-3C9F-F568-7A22B17AC070}"/>
              </a:ext>
            </a:extLst>
          </p:cNvPr>
          <p:cNvSpPr txBox="1"/>
          <p:nvPr/>
        </p:nvSpPr>
        <p:spPr>
          <a:xfrm>
            <a:off x="537494" y="1727702"/>
            <a:ext cx="3924439" cy="369332"/>
          </a:xfrm>
          <a:prstGeom prst="rect">
            <a:avLst/>
          </a:prstGeom>
          <a:solidFill>
            <a:srgbClr val="F8CBAD"/>
          </a:solidFill>
          <a:ln>
            <a:noFill/>
          </a:ln>
        </p:spPr>
        <p:txBody>
          <a:bodyPr wrap="square" rtlCol="0">
            <a:spAutoFit/>
          </a:bodyPr>
          <a:lstStyle/>
          <a:p>
            <a:pPr algn="just"/>
            <a:r>
              <a:rPr kumimoji="1" lang="ja-JP" altLang="en-US"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私は、それらはよい経験だと思います。</a:t>
            </a:r>
          </a:p>
        </p:txBody>
      </p:sp>
    </p:spTree>
    <p:extLst>
      <p:ext uri="{BB962C8B-B14F-4D97-AF65-F5344CB8AC3E}">
        <p14:creationId xmlns:p14="http://schemas.microsoft.com/office/powerpoint/2010/main" val="2669999141"/>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28549E-04C1-A78F-ED94-F4D27BC8B9C3}"/>
            </a:ext>
          </a:extLst>
        </p:cNvPr>
        <p:cNvGrpSpPr/>
        <p:nvPr/>
      </p:nvGrpSpPr>
      <p:grpSpPr>
        <a:xfrm>
          <a:off x="0" y="0"/>
          <a:ext cx="0" cy="0"/>
          <a:chOff x="0" y="0"/>
          <a:chExt cx="0" cy="0"/>
        </a:xfrm>
      </p:grpSpPr>
      <p:pic>
        <p:nvPicPr>
          <p:cNvPr id="2" name="図 1">
            <a:extLst>
              <a:ext uri="{FF2B5EF4-FFF2-40B4-BE49-F238E27FC236}">
                <a16:creationId xmlns:a16="http://schemas.microsoft.com/office/drawing/2014/main" id="{B6826B25-39F6-CEC6-D86A-7126F9FE1C11}"/>
              </a:ext>
            </a:extLst>
          </p:cNvPr>
          <p:cNvPicPr>
            <a:picLocks noChangeAspect="1"/>
          </p:cNvPicPr>
          <p:nvPr/>
        </p:nvPicPr>
        <p:blipFill>
          <a:blip r:embed="rId2"/>
          <a:srcRect t="56329" b="34176"/>
          <a:stretch/>
        </p:blipFill>
        <p:spPr>
          <a:xfrm>
            <a:off x="292216" y="688693"/>
            <a:ext cx="8596800" cy="848962"/>
          </a:xfrm>
          <a:prstGeom prst="rect">
            <a:avLst/>
          </a:prstGeom>
        </p:spPr>
      </p:pic>
      <p:sp>
        <p:nvSpPr>
          <p:cNvPr id="15" name="正方形/長方形 14">
            <a:extLst>
              <a:ext uri="{FF2B5EF4-FFF2-40B4-BE49-F238E27FC236}">
                <a16:creationId xmlns:a16="http://schemas.microsoft.com/office/drawing/2014/main" id="{30B18876-BA4C-6B24-E589-9D4195CA055B}"/>
              </a:ext>
            </a:extLst>
          </p:cNvPr>
          <p:cNvSpPr/>
          <p:nvPr/>
        </p:nvSpPr>
        <p:spPr>
          <a:xfrm>
            <a:off x="0" y="2483788"/>
            <a:ext cx="9144000" cy="4358440"/>
          </a:xfrm>
          <a:prstGeom prst="rect">
            <a:avLst/>
          </a:prstGeom>
          <a:solidFill>
            <a:srgbClr val="FFF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E46E0EE8-0CEA-5FC6-41EE-7597B5314DEA}"/>
              </a:ext>
            </a:extLst>
          </p:cNvPr>
          <p:cNvSpPr txBox="1"/>
          <p:nvPr/>
        </p:nvSpPr>
        <p:spPr>
          <a:xfrm>
            <a:off x="537493" y="2732438"/>
            <a:ext cx="8069014" cy="1938992"/>
          </a:xfrm>
          <a:prstGeom prst="rect">
            <a:avLst/>
          </a:prstGeom>
          <a:noFill/>
          <a:ln>
            <a:noFill/>
          </a:ln>
        </p:spPr>
        <p:txBody>
          <a:bodyPr wrap="square" rtlCol="0">
            <a:spAutoFit/>
          </a:bodyPr>
          <a:lstStyle/>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〇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These experiences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が</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S</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（主語）、</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will help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が</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V</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（動詞）、</a:t>
            </a:r>
          </a:p>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us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が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O</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（目的語）です。　</a:t>
            </a:r>
          </a:p>
          <a:p>
            <a:pPr algn="just"/>
            <a:endPar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endParaRPr>
          </a:p>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〇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understand society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は、目的語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us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の動作を</a:t>
            </a:r>
          </a:p>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　　表しています。</a:t>
            </a:r>
          </a:p>
          <a:p>
            <a:pPr algn="just"/>
            <a:endPar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endParaRPr>
          </a:p>
        </p:txBody>
      </p:sp>
      <p:pic>
        <p:nvPicPr>
          <p:cNvPr id="17" name="図 16">
            <a:extLst>
              <a:ext uri="{FF2B5EF4-FFF2-40B4-BE49-F238E27FC236}">
                <a16:creationId xmlns:a16="http://schemas.microsoft.com/office/drawing/2014/main" id="{17F0CF4A-D2A2-B25A-DB1D-96EBFB7C485A}"/>
              </a:ext>
            </a:extLst>
          </p:cNvPr>
          <p:cNvPicPr>
            <a:picLocks noChangeAspect="1"/>
          </p:cNvPicPr>
          <p:nvPr/>
        </p:nvPicPr>
        <p:blipFill>
          <a:blip r:embed="rId3"/>
          <a:stretch>
            <a:fillRect/>
          </a:stretch>
        </p:blipFill>
        <p:spPr>
          <a:xfrm>
            <a:off x="205673" y="145059"/>
            <a:ext cx="8732655" cy="531020"/>
          </a:xfrm>
          <a:prstGeom prst="rect">
            <a:avLst/>
          </a:prstGeom>
        </p:spPr>
      </p:pic>
      <p:sp>
        <p:nvSpPr>
          <p:cNvPr id="3" name="テキスト ボックス 2">
            <a:extLst>
              <a:ext uri="{FF2B5EF4-FFF2-40B4-BE49-F238E27FC236}">
                <a16:creationId xmlns:a16="http://schemas.microsoft.com/office/drawing/2014/main" id="{D0908267-61D8-CC87-2851-DCE410611CD6}"/>
              </a:ext>
            </a:extLst>
          </p:cNvPr>
          <p:cNvSpPr txBox="1"/>
          <p:nvPr/>
        </p:nvSpPr>
        <p:spPr>
          <a:xfrm>
            <a:off x="537494" y="1727702"/>
            <a:ext cx="6726906" cy="369332"/>
          </a:xfrm>
          <a:prstGeom prst="rect">
            <a:avLst/>
          </a:prstGeom>
          <a:solidFill>
            <a:srgbClr val="F8CBAD"/>
          </a:solidFill>
          <a:ln>
            <a:noFill/>
          </a:ln>
        </p:spPr>
        <p:txBody>
          <a:bodyPr wrap="square" rtlCol="0">
            <a:spAutoFit/>
          </a:bodyPr>
          <a:lstStyle/>
          <a:p>
            <a:pPr algn="just"/>
            <a:r>
              <a:rPr kumimoji="1" lang="ja-JP" altLang="en-US"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これらの経験は私たちが社会を理解することを助けてくれるでしょう。</a:t>
            </a:r>
          </a:p>
        </p:txBody>
      </p:sp>
    </p:spTree>
    <p:extLst>
      <p:ext uri="{BB962C8B-B14F-4D97-AF65-F5344CB8AC3E}">
        <p14:creationId xmlns:p14="http://schemas.microsoft.com/office/powerpoint/2010/main" val="3537461293"/>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AA6E81-E876-B455-8E78-4CB1D0C167D8}"/>
            </a:ext>
          </a:extLst>
        </p:cNvPr>
        <p:cNvGrpSpPr/>
        <p:nvPr/>
      </p:nvGrpSpPr>
      <p:grpSpPr>
        <a:xfrm>
          <a:off x="0" y="0"/>
          <a:ext cx="0" cy="0"/>
          <a:chOff x="0" y="0"/>
          <a:chExt cx="0" cy="0"/>
        </a:xfrm>
      </p:grpSpPr>
      <p:pic>
        <p:nvPicPr>
          <p:cNvPr id="4" name="図 3">
            <a:extLst>
              <a:ext uri="{FF2B5EF4-FFF2-40B4-BE49-F238E27FC236}">
                <a16:creationId xmlns:a16="http://schemas.microsoft.com/office/drawing/2014/main" id="{B5C03C77-A96D-6423-7B09-FFEE72BE9B89}"/>
              </a:ext>
            </a:extLst>
          </p:cNvPr>
          <p:cNvPicPr>
            <a:picLocks noChangeAspect="1"/>
          </p:cNvPicPr>
          <p:nvPr/>
        </p:nvPicPr>
        <p:blipFill>
          <a:blip r:embed="rId2"/>
          <a:srcRect t="68092" b="21985"/>
          <a:stretch/>
        </p:blipFill>
        <p:spPr>
          <a:xfrm>
            <a:off x="292216" y="722561"/>
            <a:ext cx="8596800" cy="887210"/>
          </a:xfrm>
          <a:prstGeom prst="rect">
            <a:avLst/>
          </a:prstGeom>
        </p:spPr>
      </p:pic>
      <p:sp>
        <p:nvSpPr>
          <p:cNvPr id="15" name="正方形/長方形 14">
            <a:extLst>
              <a:ext uri="{FF2B5EF4-FFF2-40B4-BE49-F238E27FC236}">
                <a16:creationId xmlns:a16="http://schemas.microsoft.com/office/drawing/2014/main" id="{082EC81E-30A4-D8B8-7029-E542C0D6A5B7}"/>
              </a:ext>
            </a:extLst>
          </p:cNvPr>
          <p:cNvSpPr/>
          <p:nvPr/>
        </p:nvSpPr>
        <p:spPr>
          <a:xfrm>
            <a:off x="0" y="2483788"/>
            <a:ext cx="9144000" cy="4358440"/>
          </a:xfrm>
          <a:prstGeom prst="rect">
            <a:avLst/>
          </a:prstGeom>
          <a:solidFill>
            <a:srgbClr val="FFF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A7A768FC-5EBB-6588-71C5-71AB4C7FD02B}"/>
              </a:ext>
            </a:extLst>
          </p:cNvPr>
          <p:cNvSpPr txBox="1"/>
          <p:nvPr/>
        </p:nvSpPr>
        <p:spPr>
          <a:xfrm>
            <a:off x="537493" y="2732438"/>
            <a:ext cx="8069014" cy="2862322"/>
          </a:xfrm>
          <a:prstGeom prst="rect">
            <a:avLst/>
          </a:prstGeom>
          <a:noFill/>
          <a:ln>
            <a:noFill/>
          </a:ln>
        </p:spPr>
        <p:txBody>
          <a:bodyPr wrap="square" rtlCol="0">
            <a:spAutoFit/>
          </a:bodyPr>
          <a:lstStyle/>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〇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We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が</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S</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（主語）、</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can communicate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が</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V</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（動詞）です。</a:t>
            </a:r>
          </a:p>
          <a:p>
            <a:pPr algn="just"/>
            <a:endPar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endParaRPr>
          </a:p>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〇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with various kinds of people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は修飾語で副詞のはたらきです。</a:t>
            </a:r>
          </a:p>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　　「さまざまな種類の人たちと」という意味をもち、</a:t>
            </a:r>
            <a:endPar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endParaRPr>
          </a:p>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　　動詞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communicate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を修飾しています。</a:t>
            </a:r>
            <a:endPar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endParaRPr>
          </a:p>
          <a:p>
            <a:pPr algn="just"/>
            <a:endPar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endParaRPr>
          </a:p>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〇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also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は副詞です。</a:t>
            </a:r>
          </a:p>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もまた」という意味をもち、動詞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communicate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を修飾しています。</a:t>
            </a:r>
          </a:p>
          <a:p>
            <a:pPr algn="just"/>
            <a:endPar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endParaRPr>
          </a:p>
        </p:txBody>
      </p:sp>
      <p:pic>
        <p:nvPicPr>
          <p:cNvPr id="17" name="図 16">
            <a:extLst>
              <a:ext uri="{FF2B5EF4-FFF2-40B4-BE49-F238E27FC236}">
                <a16:creationId xmlns:a16="http://schemas.microsoft.com/office/drawing/2014/main" id="{8E6C0E1C-A30C-E1AA-E2E2-4C7280D311BF}"/>
              </a:ext>
            </a:extLst>
          </p:cNvPr>
          <p:cNvPicPr>
            <a:picLocks noChangeAspect="1"/>
          </p:cNvPicPr>
          <p:nvPr/>
        </p:nvPicPr>
        <p:blipFill>
          <a:blip r:embed="rId3"/>
          <a:stretch>
            <a:fillRect/>
          </a:stretch>
        </p:blipFill>
        <p:spPr>
          <a:xfrm>
            <a:off x="205673" y="145059"/>
            <a:ext cx="8732655" cy="531020"/>
          </a:xfrm>
          <a:prstGeom prst="rect">
            <a:avLst/>
          </a:prstGeom>
        </p:spPr>
      </p:pic>
      <p:sp>
        <p:nvSpPr>
          <p:cNvPr id="3" name="テキスト ボックス 2">
            <a:extLst>
              <a:ext uri="{FF2B5EF4-FFF2-40B4-BE49-F238E27FC236}">
                <a16:creationId xmlns:a16="http://schemas.microsoft.com/office/drawing/2014/main" id="{0D0D163A-8E9D-96D9-0525-5C0E956BF0D4}"/>
              </a:ext>
            </a:extLst>
          </p:cNvPr>
          <p:cNvSpPr txBox="1"/>
          <p:nvPr/>
        </p:nvSpPr>
        <p:spPr>
          <a:xfrm>
            <a:off x="537493" y="1727702"/>
            <a:ext cx="7175639" cy="369332"/>
          </a:xfrm>
          <a:prstGeom prst="rect">
            <a:avLst/>
          </a:prstGeom>
          <a:solidFill>
            <a:srgbClr val="F8CBAD"/>
          </a:solidFill>
          <a:ln>
            <a:noFill/>
          </a:ln>
        </p:spPr>
        <p:txBody>
          <a:bodyPr wrap="square" rtlCol="0">
            <a:spAutoFit/>
          </a:bodyPr>
          <a:lstStyle/>
          <a:p>
            <a:pPr algn="just"/>
            <a:r>
              <a:rPr kumimoji="1" lang="ja-JP" altLang="en-US"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また、私たちはさまざまな種類の人たちと意思疎通を図ることができます。</a:t>
            </a:r>
          </a:p>
        </p:txBody>
      </p:sp>
    </p:spTree>
    <p:extLst>
      <p:ext uri="{BB962C8B-B14F-4D97-AF65-F5344CB8AC3E}">
        <p14:creationId xmlns:p14="http://schemas.microsoft.com/office/powerpoint/2010/main" val="3877459836"/>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EBD0EE-B96E-64B4-8663-2DE10872E3E1}"/>
            </a:ext>
          </a:extLst>
        </p:cNvPr>
        <p:cNvGrpSpPr/>
        <p:nvPr/>
      </p:nvGrpSpPr>
      <p:grpSpPr>
        <a:xfrm>
          <a:off x="0" y="0"/>
          <a:ext cx="0" cy="0"/>
          <a:chOff x="0" y="0"/>
          <a:chExt cx="0" cy="0"/>
        </a:xfrm>
      </p:grpSpPr>
      <p:pic>
        <p:nvPicPr>
          <p:cNvPr id="2" name="図 1">
            <a:extLst>
              <a:ext uri="{FF2B5EF4-FFF2-40B4-BE49-F238E27FC236}">
                <a16:creationId xmlns:a16="http://schemas.microsoft.com/office/drawing/2014/main" id="{5C30F9B9-3E73-9DA8-19E1-B67A7CD678EF}"/>
              </a:ext>
            </a:extLst>
          </p:cNvPr>
          <p:cNvPicPr>
            <a:picLocks noChangeAspect="1"/>
          </p:cNvPicPr>
          <p:nvPr/>
        </p:nvPicPr>
        <p:blipFill>
          <a:blip r:embed="rId2"/>
          <a:srcRect t="79444" b="1049"/>
          <a:stretch/>
        </p:blipFill>
        <p:spPr>
          <a:xfrm>
            <a:off x="292216" y="739495"/>
            <a:ext cx="8596800" cy="1744133"/>
          </a:xfrm>
          <a:prstGeom prst="rect">
            <a:avLst/>
          </a:prstGeom>
        </p:spPr>
      </p:pic>
      <p:sp>
        <p:nvSpPr>
          <p:cNvPr id="15" name="正方形/長方形 14">
            <a:extLst>
              <a:ext uri="{FF2B5EF4-FFF2-40B4-BE49-F238E27FC236}">
                <a16:creationId xmlns:a16="http://schemas.microsoft.com/office/drawing/2014/main" id="{65F66894-43E7-D399-E2A5-4F0409DE9F90}"/>
              </a:ext>
            </a:extLst>
          </p:cNvPr>
          <p:cNvSpPr/>
          <p:nvPr/>
        </p:nvSpPr>
        <p:spPr>
          <a:xfrm>
            <a:off x="0" y="3303130"/>
            <a:ext cx="9144000" cy="3554870"/>
          </a:xfrm>
          <a:prstGeom prst="rect">
            <a:avLst/>
          </a:prstGeom>
          <a:solidFill>
            <a:srgbClr val="FFF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13B71E59-045A-F240-4432-678AC2ED714E}"/>
              </a:ext>
            </a:extLst>
          </p:cNvPr>
          <p:cNvSpPr txBox="1"/>
          <p:nvPr/>
        </p:nvSpPr>
        <p:spPr>
          <a:xfrm>
            <a:off x="537493" y="3513680"/>
            <a:ext cx="8069014" cy="3170099"/>
          </a:xfrm>
          <a:prstGeom prst="rect">
            <a:avLst/>
          </a:prstGeom>
          <a:noFill/>
          <a:ln>
            <a:noFill/>
          </a:ln>
        </p:spPr>
        <p:txBody>
          <a:bodyPr wrap="square" rtlCol="0">
            <a:spAutoFit/>
          </a:bodyPr>
          <a:lstStyle/>
          <a:p>
            <a:r>
              <a:rPr lang="ja-JP" altLang="en-US" sz="2000" b="1" u="sng" dirty="0">
                <a:solidFill>
                  <a:srgbClr val="0043C8"/>
                </a:solidFill>
                <a:latin typeface="ＭＳ Ｐゴシック" panose="020B0600070205080204" pitchFamily="50" charset="-128"/>
                <a:ea typeface="ＭＳ Ｐゴシック" panose="020B0600070205080204" pitchFamily="50" charset="-128"/>
              </a:rPr>
              <a:t>① </a:t>
            </a:r>
            <a:r>
              <a:rPr lang="en-US" altLang="ja-JP" sz="2000" b="1" u="sng" dirty="0">
                <a:solidFill>
                  <a:srgbClr val="0043C8"/>
                </a:solidFill>
                <a:latin typeface="ＭＳ Ｐゴシック" panose="020B0600070205080204" pitchFamily="50" charset="-128"/>
                <a:ea typeface="ＭＳ Ｐゴシック" panose="020B0600070205080204" pitchFamily="50" charset="-128"/>
              </a:rPr>
              <a:t>When we finish the volunteer activities,</a:t>
            </a:r>
          </a:p>
          <a:p>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〇 </a:t>
            </a:r>
            <a:r>
              <a:rPr lang="en-US" altLang="ja-JP" sz="2000" b="1" dirty="0">
                <a:latin typeface="ＭＳ Ｐゴシック" panose="020B0600070205080204" pitchFamily="50" charset="-128"/>
                <a:ea typeface="ＭＳ Ｐゴシック" panose="020B0600070205080204" pitchFamily="50" charset="-128"/>
              </a:rPr>
              <a:t>we </a:t>
            </a:r>
            <a:r>
              <a:rPr lang="ja-JP" altLang="en-US" sz="2000" b="1" dirty="0">
                <a:latin typeface="ＭＳ Ｐゴシック" panose="020B0600070205080204" pitchFamily="50" charset="-128"/>
                <a:ea typeface="ＭＳ Ｐゴシック" panose="020B0600070205080204" pitchFamily="50" charset="-128"/>
              </a:rPr>
              <a:t>が</a:t>
            </a:r>
            <a:r>
              <a:rPr lang="en-US" altLang="ja-JP" sz="2000" b="1" dirty="0">
                <a:latin typeface="ＭＳ Ｐゴシック" panose="020B0600070205080204" pitchFamily="50" charset="-128"/>
                <a:ea typeface="ＭＳ Ｐゴシック" panose="020B0600070205080204" pitchFamily="50" charset="-128"/>
              </a:rPr>
              <a:t>S</a:t>
            </a:r>
            <a:r>
              <a:rPr lang="ja-JP" altLang="en-US" sz="2000" b="1" dirty="0">
                <a:latin typeface="ＭＳ Ｐゴシック" panose="020B0600070205080204" pitchFamily="50" charset="-128"/>
                <a:ea typeface="ＭＳ Ｐゴシック" panose="020B0600070205080204" pitchFamily="50" charset="-128"/>
              </a:rPr>
              <a:t>（主語）、</a:t>
            </a:r>
            <a:r>
              <a:rPr lang="en-US" altLang="ja-JP" sz="2000" b="1" dirty="0">
                <a:latin typeface="ＭＳ Ｐゴシック" panose="020B0600070205080204" pitchFamily="50" charset="-128"/>
                <a:ea typeface="ＭＳ Ｐゴシック" panose="020B0600070205080204" pitchFamily="50" charset="-128"/>
              </a:rPr>
              <a:t>finish</a:t>
            </a:r>
            <a:r>
              <a:rPr lang="ja-JP" altLang="en-US" sz="2000" b="1" dirty="0">
                <a:latin typeface="ＭＳ Ｐゴシック" panose="020B0600070205080204" pitchFamily="50" charset="-128"/>
                <a:ea typeface="ＭＳ Ｐゴシック" panose="020B0600070205080204" pitchFamily="50" charset="-128"/>
              </a:rPr>
              <a:t>が</a:t>
            </a:r>
            <a:r>
              <a:rPr lang="en-US" altLang="ja-JP" sz="2000" b="1" dirty="0">
                <a:latin typeface="ＭＳ Ｐゴシック" panose="020B0600070205080204" pitchFamily="50" charset="-128"/>
                <a:ea typeface="ＭＳ Ｐゴシック" panose="020B0600070205080204" pitchFamily="50" charset="-128"/>
              </a:rPr>
              <a:t>V</a:t>
            </a:r>
            <a:r>
              <a:rPr lang="ja-JP" altLang="en-US" sz="2000" b="1" dirty="0">
                <a:latin typeface="ＭＳ Ｐゴシック" panose="020B0600070205080204" pitchFamily="50" charset="-128"/>
                <a:ea typeface="ＭＳ Ｐゴシック" panose="020B0600070205080204" pitchFamily="50" charset="-128"/>
              </a:rPr>
              <a:t>（動詞）、</a:t>
            </a:r>
            <a:endParaRPr lang="en-US" altLang="ja-JP" sz="2000" b="1" dirty="0">
              <a:latin typeface="ＭＳ Ｐゴシック" panose="020B0600070205080204" pitchFamily="50" charset="-128"/>
              <a:ea typeface="ＭＳ Ｐゴシック" panose="020B0600070205080204" pitchFamily="50" charset="-128"/>
            </a:endParaRPr>
          </a:p>
          <a:p>
            <a:r>
              <a:rPr lang="ja-JP" altLang="en-US" sz="2000" b="1" dirty="0">
                <a:latin typeface="ＭＳ Ｐゴシック" panose="020B0600070205080204" pitchFamily="50" charset="-128"/>
                <a:ea typeface="ＭＳ Ｐゴシック" panose="020B0600070205080204" pitchFamily="50" charset="-128"/>
              </a:rPr>
              <a:t>　　</a:t>
            </a:r>
            <a:r>
              <a:rPr lang="en-US" altLang="ja-JP" sz="2000" b="1" dirty="0">
                <a:latin typeface="ＭＳ Ｐゴシック" panose="020B0600070205080204" pitchFamily="50" charset="-128"/>
                <a:ea typeface="ＭＳ Ｐゴシック" panose="020B0600070205080204" pitchFamily="50" charset="-128"/>
              </a:rPr>
              <a:t>the volunteer activities </a:t>
            </a:r>
            <a:r>
              <a:rPr lang="ja-JP" altLang="en-US" sz="2000" b="1" dirty="0">
                <a:latin typeface="ＭＳ Ｐゴシック" panose="020B0600070205080204" pitchFamily="50" charset="-128"/>
                <a:ea typeface="ＭＳ Ｐゴシック" panose="020B0600070205080204" pitchFamily="50" charset="-128"/>
              </a:rPr>
              <a:t>が</a:t>
            </a:r>
            <a:r>
              <a:rPr lang="en-US" altLang="ja-JP" sz="2000" b="1" dirty="0">
                <a:latin typeface="ＭＳ Ｐゴシック" panose="020B0600070205080204" pitchFamily="50" charset="-128"/>
                <a:ea typeface="ＭＳ Ｐゴシック" panose="020B0600070205080204" pitchFamily="50" charset="-128"/>
              </a:rPr>
              <a:t>O</a:t>
            </a:r>
            <a:r>
              <a:rPr lang="ja-JP" altLang="en-US" sz="2000" b="1" dirty="0">
                <a:latin typeface="ＭＳ Ｐゴシック" panose="020B0600070205080204" pitchFamily="50" charset="-128"/>
                <a:ea typeface="ＭＳ Ｐゴシック" panose="020B0600070205080204" pitchFamily="50" charset="-128"/>
              </a:rPr>
              <a:t>（目的語）です。</a:t>
            </a:r>
            <a:endParaRPr lang="en-US" altLang="ja-JP" sz="2000" b="1" dirty="0">
              <a:latin typeface="ＭＳ Ｐゴシック" panose="020B0600070205080204" pitchFamily="50" charset="-128"/>
              <a:ea typeface="ＭＳ Ｐゴシック" panose="020B0600070205080204" pitchFamily="50" charset="-128"/>
            </a:endParaRPr>
          </a:p>
          <a:p>
            <a:r>
              <a:rPr lang="ja-JP" altLang="en-US" sz="2000" b="1" dirty="0">
                <a:latin typeface="ＭＳ Ｐゴシック" panose="020B0600070205080204" pitchFamily="50" charset="-128"/>
                <a:ea typeface="ＭＳ Ｐゴシック" panose="020B0600070205080204" pitchFamily="50" charset="-128"/>
              </a:rPr>
              <a:t>〇 </a:t>
            </a:r>
            <a:r>
              <a:rPr lang="en-US" altLang="ja-JP" sz="2000" b="1" dirty="0">
                <a:latin typeface="ＭＳ Ｐゴシック" panose="020B0600070205080204" pitchFamily="50" charset="-128"/>
                <a:ea typeface="ＭＳ Ｐゴシック" panose="020B0600070205080204" pitchFamily="50" charset="-128"/>
              </a:rPr>
              <a:t>when </a:t>
            </a:r>
            <a:r>
              <a:rPr lang="ja-JP" altLang="en-US" sz="2000" b="1" dirty="0">
                <a:latin typeface="ＭＳ Ｐゴシック" panose="020B0600070205080204" pitchFamily="50" charset="-128"/>
                <a:ea typeface="ＭＳ Ｐゴシック" panose="020B0600070205080204" pitchFamily="50" charset="-128"/>
              </a:rPr>
              <a:t>は、時間を表す接続詞で、「～したとき」という意味をもちます。</a:t>
            </a:r>
          </a:p>
          <a:p>
            <a:endParaRPr lang="ja-JP" altLang="en-US" sz="2000" b="1" dirty="0">
              <a:latin typeface="ＭＳ Ｐゴシック" panose="020B0600070205080204" pitchFamily="50" charset="-128"/>
              <a:ea typeface="ＭＳ Ｐゴシック" panose="020B0600070205080204" pitchFamily="50" charset="-128"/>
            </a:endParaRPr>
          </a:p>
          <a:p>
            <a:r>
              <a:rPr lang="ja-JP" altLang="en-US" sz="2000" b="1" u="sng" dirty="0">
                <a:solidFill>
                  <a:srgbClr val="0043C8"/>
                </a:solidFill>
                <a:latin typeface="ＭＳ Ｐゴシック" panose="020B0600070205080204" pitchFamily="50" charset="-128"/>
                <a:ea typeface="ＭＳ Ｐゴシック" panose="020B0600070205080204" pitchFamily="50" charset="-128"/>
              </a:rPr>
              <a:t>② </a:t>
            </a:r>
            <a:r>
              <a:rPr lang="en-US" altLang="ja-JP" sz="2000" b="1" u="sng" dirty="0">
                <a:solidFill>
                  <a:srgbClr val="0043C8"/>
                </a:solidFill>
                <a:latin typeface="ＭＳ Ｐゴシック" panose="020B0600070205080204" pitchFamily="50" charset="-128"/>
                <a:ea typeface="ＭＳ Ｐゴシック" panose="020B0600070205080204" pitchFamily="50" charset="-128"/>
              </a:rPr>
              <a:t>most of us want to take part in another one again. </a:t>
            </a:r>
            <a:r>
              <a:rPr lang="ja-JP" altLang="en-US" sz="2000" b="1" u="sng" dirty="0">
                <a:solidFill>
                  <a:srgbClr val="0043C8"/>
                </a:solidFill>
                <a:latin typeface="ＭＳ Ｐゴシック" panose="020B0600070205080204" pitchFamily="50" charset="-128"/>
                <a:ea typeface="ＭＳ Ｐゴシック" panose="020B0600070205080204" pitchFamily="50" charset="-128"/>
              </a:rPr>
              <a:t>（</a:t>
            </a:r>
            <a:r>
              <a:rPr lang="en-US" altLang="ja-JP" sz="2000" b="1" u="sng" dirty="0">
                <a:solidFill>
                  <a:srgbClr val="0043C8"/>
                </a:solidFill>
                <a:latin typeface="ＭＳ Ｐゴシック" panose="020B0600070205080204" pitchFamily="50" charset="-128"/>
                <a:ea typeface="ＭＳ Ｐゴシック" panose="020B0600070205080204" pitchFamily="50" charset="-128"/>
              </a:rPr>
              <a:t>1</a:t>
            </a:r>
            <a:r>
              <a:rPr lang="ja-JP" altLang="en-US" sz="2000" b="1" u="sng" dirty="0">
                <a:solidFill>
                  <a:srgbClr val="0043C8"/>
                </a:solidFill>
                <a:latin typeface="ＭＳ Ｐゴシック" panose="020B0600070205080204" pitchFamily="50" charset="-128"/>
                <a:ea typeface="ＭＳ Ｐゴシック" panose="020B0600070205080204" pitchFamily="50" charset="-128"/>
              </a:rPr>
              <a:t>）</a:t>
            </a:r>
            <a:r>
              <a:rPr lang="en-US" altLang="ja-JP" sz="2000" b="1" u="sng" dirty="0">
                <a:solidFill>
                  <a:srgbClr val="0043C8"/>
                </a:solidFill>
                <a:latin typeface="ＭＳ Ｐゴシック" panose="020B0600070205080204" pitchFamily="50" charset="-128"/>
                <a:ea typeface="ＭＳ Ｐゴシック" panose="020B0600070205080204" pitchFamily="50" charset="-128"/>
              </a:rPr>
              <a:t> </a:t>
            </a:r>
          </a:p>
          <a:p>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〇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most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が</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S</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（主語）、</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want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が</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V</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（動詞）、</a:t>
            </a:r>
            <a:endPar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endParaRPr>
          </a:p>
          <a:p>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to take part in another one again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が</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O</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（目的語）です。</a:t>
            </a:r>
            <a:endPar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endParaRPr>
          </a:p>
          <a:p>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〇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of us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は修飾語で形容詞のはたらきです。</a:t>
            </a:r>
          </a:p>
          <a:p>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most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を説明しています。</a:t>
            </a:r>
          </a:p>
        </p:txBody>
      </p:sp>
      <p:pic>
        <p:nvPicPr>
          <p:cNvPr id="17" name="図 16">
            <a:extLst>
              <a:ext uri="{FF2B5EF4-FFF2-40B4-BE49-F238E27FC236}">
                <a16:creationId xmlns:a16="http://schemas.microsoft.com/office/drawing/2014/main" id="{885035D5-17BD-94D8-5EEE-ED82908C2FC4}"/>
              </a:ext>
            </a:extLst>
          </p:cNvPr>
          <p:cNvPicPr>
            <a:picLocks noChangeAspect="1"/>
          </p:cNvPicPr>
          <p:nvPr/>
        </p:nvPicPr>
        <p:blipFill>
          <a:blip r:embed="rId3"/>
          <a:stretch>
            <a:fillRect/>
          </a:stretch>
        </p:blipFill>
        <p:spPr>
          <a:xfrm>
            <a:off x="205673" y="145059"/>
            <a:ext cx="8732655" cy="531020"/>
          </a:xfrm>
          <a:prstGeom prst="rect">
            <a:avLst/>
          </a:prstGeom>
        </p:spPr>
      </p:pic>
      <p:sp>
        <p:nvSpPr>
          <p:cNvPr id="3" name="テキスト ボックス 2">
            <a:extLst>
              <a:ext uri="{FF2B5EF4-FFF2-40B4-BE49-F238E27FC236}">
                <a16:creationId xmlns:a16="http://schemas.microsoft.com/office/drawing/2014/main" id="{38F214B7-439C-2636-3B3B-53847E677A53}"/>
              </a:ext>
            </a:extLst>
          </p:cNvPr>
          <p:cNvSpPr txBox="1"/>
          <p:nvPr/>
        </p:nvSpPr>
        <p:spPr>
          <a:xfrm>
            <a:off x="537493" y="2547044"/>
            <a:ext cx="8273132" cy="646331"/>
          </a:xfrm>
          <a:prstGeom prst="rect">
            <a:avLst/>
          </a:prstGeom>
          <a:solidFill>
            <a:srgbClr val="F8CBAD"/>
          </a:solidFill>
          <a:ln>
            <a:noFill/>
          </a:ln>
        </p:spPr>
        <p:txBody>
          <a:bodyPr wrap="square" rtlCol="0">
            <a:spAutoFit/>
          </a:bodyPr>
          <a:lstStyle/>
          <a:p>
            <a:pPr algn="just"/>
            <a:r>
              <a:rPr kumimoji="1" lang="ja-JP" altLang="en-US"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ボランティア活動を終えると、私たちのほとんどが他の活動にもう一度参加したいと思います！</a:t>
            </a:r>
          </a:p>
        </p:txBody>
      </p:sp>
    </p:spTree>
    <p:extLst>
      <p:ext uri="{BB962C8B-B14F-4D97-AF65-F5344CB8AC3E}">
        <p14:creationId xmlns:p14="http://schemas.microsoft.com/office/powerpoint/2010/main" val="2167640256"/>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3218A1-EF58-14A2-A56E-A5C87D82DDEF}"/>
            </a:ext>
          </a:extLst>
        </p:cNvPr>
        <p:cNvGrpSpPr/>
        <p:nvPr/>
      </p:nvGrpSpPr>
      <p:grpSpPr>
        <a:xfrm>
          <a:off x="0" y="0"/>
          <a:ext cx="0" cy="0"/>
          <a:chOff x="0" y="0"/>
          <a:chExt cx="0" cy="0"/>
        </a:xfrm>
      </p:grpSpPr>
      <p:pic>
        <p:nvPicPr>
          <p:cNvPr id="2" name="図 1">
            <a:extLst>
              <a:ext uri="{FF2B5EF4-FFF2-40B4-BE49-F238E27FC236}">
                <a16:creationId xmlns:a16="http://schemas.microsoft.com/office/drawing/2014/main" id="{521EA77E-471D-F9C6-6585-0748A550E312}"/>
              </a:ext>
            </a:extLst>
          </p:cNvPr>
          <p:cNvPicPr>
            <a:picLocks noChangeAspect="1"/>
          </p:cNvPicPr>
          <p:nvPr/>
        </p:nvPicPr>
        <p:blipFill>
          <a:blip r:embed="rId2"/>
          <a:srcRect t="79444" b="1049"/>
          <a:stretch/>
        </p:blipFill>
        <p:spPr>
          <a:xfrm>
            <a:off x="292216" y="739495"/>
            <a:ext cx="8596800" cy="1744133"/>
          </a:xfrm>
          <a:prstGeom prst="rect">
            <a:avLst/>
          </a:prstGeom>
        </p:spPr>
      </p:pic>
      <p:sp>
        <p:nvSpPr>
          <p:cNvPr id="15" name="正方形/長方形 14">
            <a:extLst>
              <a:ext uri="{FF2B5EF4-FFF2-40B4-BE49-F238E27FC236}">
                <a16:creationId xmlns:a16="http://schemas.microsoft.com/office/drawing/2014/main" id="{9F0EA543-D770-A9E8-E4A2-45BA3EA52478}"/>
              </a:ext>
            </a:extLst>
          </p:cNvPr>
          <p:cNvSpPr/>
          <p:nvPr/>
        </p:nvSpPr>
        <p:spPr>
          <a:xfrm>
            <a:off x="0" y="3303130"/>
            <a:ext cx="9144000" cy="3554870"/>
          </a:xfrm>
          <a:prstGeom prst="rect">
            <a:avLst/>
          </a:prstGeom>
          <a:solidFill>
            <a:srgbClr val="FFF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6FEBC6DD-0038-9258-DD0F-B34851C31A58}"/>
              </a:ext>
            </a:extLst>
          </p:cNvPr>
          <p:cNvSpPr txBox="1"/>
          <p:nvPr/>
        </p:nvSpPr>
        <p:spPr>
          <a:xfrm>
            <a:off x="537493" y="3513680"/>
            <a:ext cx="8069014" cy="2246769"/>
          </a:xfrm>
          <a:prstGeom prst="rect">
            <a:avLst/>
          </a:prstGeom>
          <a:noFill/>
          <a:ln>
            <a:noFill/>
          </a:ln>
        </p:spPr>
        <p:txBody>
          <a:bodyPr wrap="square" rtlCol="0">
            <a:spAutoFit/>
          </a:bodyPr>
          <a:lstStyle/>
          <a:p>
            <a:r>
              <a:rPr lang="ja-JP" altLang="en-US" sz="2000" b="1" u="sng" dirty="0">
                <a:solidFill>
                  <a:srgbClr val="0043C8"/>
                </a:solidFill>
                <a:latin typeface="ＭＳ Ｐゴシック" panose="020B0600070205080204" pitchFamily="50" charset="-128"/>
                <a:ea typeface="ＭＳ Ｐゴシック" panose="020B0600070205080204" pitchFamily="50" charset="-128"/>
              </a:rPr>
              <a:t>② </a:t>
            </a:r>
            <a:r>
              <a:rPr lang="en-US" altLang="ja-JP" sz="2000" b="1" u="sng" dirty="0">
                <a:solidFill>
                  <a:srgbClr val="0043C8"/>
                </a:solidFill>
                <a:latin typeface="ＭＳ Ｐゴシック" panose="020B0600070205080204" pitchFamily="50" charset="-128"/>
                <a:ea typeface="ＭＳ Ｐゴシック" panose="020B0600070205080204" pitchFamily="50" charset="-128"/>
              </a:rPr>
              <a:t>most of us want to take part in another one again. </a:t>
            </a:r>
            <a:r>
              <a:rPr lang="ja-JP" altLang="en-US" sz="2000" b="1" u="sng" dirty="0">
                <a:solidFill>
                  <a:srgbClr val="0043C8"/>
                </a:solidFill>
                <a:latin typeface="ＭＳ Ｐゴシック" panose="020B0600070205080204" pitchFamily="50" charset="-128"/>
                <a:ea typeface="ＭＳ Ｐゴシック" panose="020B0600070205080204" pitchFamily="50" charset="-128"/>
              </a:rPr>
              <a:t>（</a:t>
            </a:r>
            <a:r>
              <a:rPr lang="en-US" altLang="ja-JP" sz="2000" b="1" u="sng" dirty="0">
                <a:solidFill>
                  <a:srgbClr val="0043C8"/>
                </a:solidFill>
                <a:latin typeface="ＭＳ Ｐゴシック" panose="020B0600070205080204" pitchFamily="50" charset="-128"/>
                <a:ea typeface="ＭＳ Ｐゴシック" panose="020B0600070205080204" pitchFamily="50" charset="-128"/>
              </a:rPr>
              <a:t>2</a:t>
            </a:r>
            <a:r>
              <a:rPr lang="ja-JP" altLang="en-US" sz="2000" b="1" u="sng" dirty="0">
                <a:solidFill>
                  <a:srgbClr val="0043C8"/>
                </a:solidFill>
                <a:latin typeface="ＭＳ Ｐゴシック" panose="020B0600070205080204" pitchFamily="50" charset="-128"/>
                <a:ea typeface="ＭＳ Ｐゴシック" panose="020B0600070205080204" pitchFamily="50" charset="-128"/>
              </a:rPr>
              <a:t>）</a:t>
            </a:r>
            <a:endParaRPr lang="en-US" altLang="ja-JP" sz="2000" b="1" u="sng" dirty="0">
              <a:solidFill>
                <a:srgbClr val="0043C8"/>
              </a:solidFill>
              <a:latin typeface="ＭＳ Ｐゴシック" panose="020B0600070205080204" pitchFamily="50" charset="-128"/>
              <a:ea typeface="ＭＳ Ｐゴシック" panose="020B0600070205080204" pitchFamily="50" charset="-128"/>
            </a:endParaRPr>
          </a:p>
          <a:p>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〇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to take part in another one again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は</a:t>
            </a:r>
            <a:endPar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endParaRPr>
          </a:p>
          <a:p>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　　「他の活動にまた参加すること」という意味で、名詞として扱っています。</a:t>
            </a:r>
            <a:endPar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endParaRPr>
          </a:p>
          <a:p>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〇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in another one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は修飾語で副詞のはたらきです。</a:t>
            </a:r>
          </a:p>
          <a:p>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　　「他の活動に」という意味をもち、</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take part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を修飾しています。</a:t>
            </a:r>
          </a:p>
          <a:p>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〇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again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は副詞です。</a:t>
            </a:r>
          </a:p>
          <a:p>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　 「再び」という意味をもち、</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take part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を修飾しています。</a:t>
            </a:r>
          </a:p>
        </p:txBody>
      </p:sp>
      <p:pic>
        <p:nvPicPr>
          <p:cNvPr id="17" name="図 16">
            <a:extLst>
              <a:ext uri="{FF2B5EF4-FFF2-40B4-BE49-F238E27FC236}">
                <a16:creationId xmlns:a16="http://schemas.microsoft.com/office/drawing/2014/main" id="{B25A03A8-731C-65DE-1DE7-3CD25C62D3B0}"/>
              </a:ext>
            </a:extLst>
          </p:cNvPr>
          <p:cNvPicPr>
            <a:picLocks noChangeAspect="1"/>
          </p:cNvPicPr>
          <p:nvPr/>
        </p:nvPicPr>
        <p:blipFill>
          <a:blip r:embed="rId3"/>
          <a:stretch>
            <a:fillRect/>
          </a:stretch>
        </p:blipFill>
        <p:spPr>
          <a:xfrm>
            <a:off x="205673" y="145059"/>
            <a:ext cx="8732655" cy="531020"/>
          </a:xfrm>
          <a:prstGeom prst="rect">
            <a:avLst/>
          </a:prstGeom>
        </p:spPr>
      </p:pic>
      <p:sp>
        <p:nvSpPr>
          <p:cNvPr id="3" name="テキスト ボックス 2">
            <a:extLst>
              <a:ext uri="{FF2B5EF4-FFF2-40B4-BE49-F238E27FC236}">
                <a16:creationId xmlns:a16="http://schemas.microsoft.com/office/drawing/2014/main" id="{29C03FC9-E039-D224-713F-32C882B1B73E}"/>
              </a:ext>
            </a:extLst>
          </p:cNvPr>
          <p:cNvSpPr txBox="1"/>
          <p:nvPr/>
        </p:nvSpPr>
        <p:spPr>
          <a:xfrm>
            <a:off x="537493" y="2547044"/>
            <a:ext cx="8273132" cy="646331"/>
          </a:xfrm>
          <a:prstGeom prst="rect">
            <a:avLst/>
          </a:prstGeom>
          <a:solidFill>
            <a:srgbClr val="F8CBAD"/>
          </a:solidFill>
          <a:ln>
            <a:noFill/>
          </a:ln>
        </p:spPr>
        <p:txBody>
          <a:bodyPr wrap="square" rtlCol="0">
            <a:spAutoFit/>
          </a:bodyPr>
          <a:lstStyle/>
          <a:p>
            <a:pPr algn="just"/>
            <a:r>
              <a:rPr kumimoji="1" lang="ja-JP" altLang="en-US"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ボランティア活動を終えると、私たちのほとんどが他の活動にもう一度参加したいと思います！</a:t>
            </a:r>
          </a:p>
        </p:txBody>
      </p:sp>
    </p:spTree>
    <p:extLst>
      <p:ext uri="{BB962C8B-B14F-4D97-AF65-F5344CB8AC3E}">
        <p14:creationId xmlns:p14="http://schemas.microsoft.com/office/powerpoint/2010/main" val="3516513678"/>
      </p:ext>
    </p:extLst>
  </p:cSld>
  <p:clrMapOvr>
    <a:masterClrMapping/>
  </p:clrMapOvr>
  <p:transition spd="med">
    <p:pull/>
  </p:transition>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18135</TotalTime>
  <Words>904</Words>
  <Application>Microsoft Office PowerPoint</Application>
  <PresentationFormat>画面に合わせる (4:3)</PresentationFormat>
  <Paragraphs>78</Paragraphs>
  <Slides>11</Slides>
  <Notes>0</Notes>
  <HiddenSlides>0</HiddenSlides>
  <MMClips>1</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11</vt:i4>
      </vt:variant>
    </vt:vector>
  </HeadingPairs>
  <TitlesOfParts>
    <vt:vector size="19" baseType="lpstr">
      <vt:lpstr>ＭＳ Ｐゴシック</vt:lpstr>
      <vt:lpstr>ＭＳ Ｐ明朝</vt:lpstr>
      <vt:lpstr>メイリオ</vt:lpstr>
      <vt:lpstr>游ゴシック</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平河泰行</dc:creator>
  <cp:lastModifiedBy>prof501</cp:lastModifiedBy>
  <cp:revision>2154</cp:revision>
  <cp:lastPrinted>2016-06-23T16:36:17Z</cp:lastPrinted>
  <dcterms:created xsi:type="dcterms:W3CDTF">2016-05-30T03:13:09Z</dcterms:created>
  <dcterms:modified xsi:type="dcterms:W3CDTF">2025-12-17T08:29:19Z</dcterms:modified>
</cp:coreProperties>
</file>