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3672" r:id="rId2"/>
    <p:sldId id="3674" r:id="rId3"/>
    <p:sldId id="3746" r:id="rId4"/>
    <p:sldId id="3753" r:id="rId5"/>
    <p:sldId id="3675" r:id="rId6"/>
    <p:sldId id="3747" r:id="rId7"/>
    <p:sldId id="3748" r:id="rId8"/>
    <p:sldId id="3749" r:id="rId9"/>
    <p:sldId id="3750" r:id="rId10"/>
    <p:sldId id="3752" r:id="rId11"/>
    <p:sldId id="3754" r:id="rId12"/>
    <p:sldId id="3751" r:id="rId13"/>
    <p:sldId id="3661" r:id="rId14"/>
    <p:sldId id="3681" r:id="rId15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BAD"/>
    <a:srgbClr val="005C2A"/>
    <a:srgbClr val="00FF00"/>
    <a:srgbClr val="FFFF8B"/>
    <a:srgbClr val="B4FEB4"/>
    <a:srgbClr val="FF3399"/>
    <a:srgbClr val="0043C8"/>
    <a:srgbClr val="FFFF00"/>
    <a:srgbClr val="CC339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2" autoAdjust="0"/>
    <p:restoredTop sz="94270" autoAdjust="0"/>
  </p:normalViewPr>
  <p:slideViewPr>
    <p:cSldViewPr snapToGrid="0">
      <p:cViewPr varScale="1">
        <p:scale>
          <a:sx n="113" d="100"/>
          <a:sy n="113" d="100"/>
        </p:scale>
        <p:origin x="1308" y="10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2B1F34B9-0AC5-4E73-BF1F-21CCB564203A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9E2676CF-156D-46B0-A308-5BE7C3EAC6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5149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002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594C8D1A-E903-4CC0-AEC9-4041A386BBE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34" tIns="46017" rIns="92034" bIns="4601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249" y="4777365"/>
            <a:ext cx="5437179" cy="3909042"/>
          </a:xfrm>
          <a:prstGeom prst="rect">
            <a:avLst/>
          </a:prstGeom>
        </p:spPr>
        <p:txBody>
          <a:bodyPr vert="horz" lIns="92034" tIns="46017" rIns="92034" bIns="4601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002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EE94831B-95E8-4741-AC9E-FAE0388C9A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6092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575266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231717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45081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748268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175308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95711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985440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794228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836132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03706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552718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440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62E754-2A77-2F41-5116-DD89B5631F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648F03B-C962-3D60-4677-0FF25B9F9A28}"/>
              </a:ext>
            </a:extLst>
          </p:cNvPr>
          <p:cNvSpPr txBox="1"/>
          <p:nvPr/>
        </p:nvSpPr>
        <p:spPr>
          <a:xfrm>
            <a:off x="446847" y="2037213"/>
            <a:ext cx="8440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構造を確認しましょう。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DD9FE13-4172-2969-BAB2-3609D3A1F728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2498486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61AA90-6A68-66D0-AC1B-7FB2C9CEE3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A68C4DC-FC2C-B86C-7FA4-C40DC94E90B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3584" b="9402"/>
          <a:stretch/>
        </p:blipFill>
        <p:spPr>
          <a:xfrm>
            <a:off x="284173" y="772119"/>
            <a:ext cx="8575200" cy="1504949"/>
          </a:xfrm>
          <a:prstGeom prst="rect">
            <a:avLst/>
          </a:prstGeom>
        </p:spPr>
      </p:pic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78DF6F6E-1B51-4C72-5779-CF7B2BBE6FD6}"/>
              </a:ext>
            </a:extLst>
          </p:cNvPr>
          <p:cNvSpPr/>
          <p:nvPr/>
        </p:nvSpPr>
        <p:spPr>
          <a:xfrm>
            <a:off x="0" y="2788767"/>
            <a:ext cx="9144000" cy="4069234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C410B011-E869-0C8B-0684-D85D5EC445BC}"/>
              </a:ext>
            </a:extLst>
          </p:cNvPr>
          <p:cNvSpPr txBox="1"/>
          <p:nvPr/>
        </p:nvSpPr>
        <p:spPr>
          <a:xfrm>
            <a:off x="537493" y="2788767"/>
            <a:ext cx="8069014" cy="38933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1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この文は、</a:t>
            </a:r>
            <a:endParaRPr kumimoji="1" lang="en-US" altLang="ja-JP" sz="19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en-US" altLang="ja-JP" sz="1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</a:t>
            </a:r>
            <a:r>
              <a:rPr kumimoji="1" lang="ja-JP" altLang="en-US" sz="1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主節</a:t>
            </a:r>
            <a:r>
              <a:rPr kumimoji="1" lang="en-US" altLang="ja-JP" sz="1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“The name of the place was “restaurant” after the soup</a:t>
            </a:r>
            <a:r>
              <a:rPr kumimoji="1" lang="ja-JP" altLang="en-US" sz="1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”と</a:t>
            </a:r>
            <a:endParaRPr kumimoji="1" lang="en-US" altLang="ja-JP" sz="19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1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従属節</a:t>
            </a:r>
            <a:r>
              <a:rPr kumimoji="1" lang="en-US" altLang="ja-JP" sz="1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“because the soup was popular”</a:t>
            </a:r>
            <a:r>
              <a:rPr kumimoji="1" lang="ja-JP" altLang="en-US" sz="1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</a:t>
            </a:r>
            <a:r>
              <a:rPr kumimoji="1" lang="en-US" altLang="ja-JP" sz="1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2</a:t>
            </a:r>
            <a:r>
              <a:rPr kumimoji="1" lang="ja-JP" altLang="en-US" sz="1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つの部分からなる複文です。</a:t>
            </a:r>
            <a:endParaRPr kumimoji="1" lang="en-US" altLang="ja-JP" sz="19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19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1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主節は、</a:t>
            </a:r>
            <a:r>
              <a:rPr kumimoji="1" lang="en-US" altLang="ja-JP" sz="1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The name </a:t>
            </a:r>
            <a:r>
              <a:rPr kumimoji="1" lang="ja-JP" altLang="en-US" sz="1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1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1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1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was </a:t>
            </a:r>
            <a:r>
              <a:rPr kumimoji="1" lang="ja-JP" altLang="en-US" sz="1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1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1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endParaRPr kumimoji="1" lang="en-US" altLang="ja-JP" sz="19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1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1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“restaurant” </a:t>
            </a:r>
            <a:r>
              <a:rPr kumimoji="1" lang="ja-JP" altLang="en-US" sz="1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1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1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</a:t>
            </a:r>
            <a:endParaRPr kumimoji="1" lang="en-US" altLang="ja-JP" sz="19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19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1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1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of the place </a:t>
            </a:r>
            <a:r>
              <a:rPr kumimoji="1" lang="ja-JP" altLang="en-US" sz="1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は修飾語で形容詞のはたらきです。</a:t>
            </a:r>
            <a:endParaRPr kumimoji="1" lang="en-US" altLang="ja-JP" sz="19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1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1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The name </a:t>
            </a:r>
            <a:r>
              <a:rPr kumimoji="1" lang="ja-JP" altLang="en-US" sz="1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を説明しています。</a:t>
            </a:r>
          </a:p>
          <a:p>
            <a:pPr algn="just"/>
            <a:endParaRPr kumimoji="1" lang="en-US" altLang="ja-JP" sz="19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1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1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after the soup </a:t>
            </a:r>
            <a:r>
              <a:rPr kumimoji="1" lang="ja-JP" altLang="en-US" sz="1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pPr algn="just"/>
            <a:r>
              <a:rPr kumimoji="1" lang="ja-JP" altLang="en-US" sz="1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「スープにちなんで（由来して）」という意味をもち、</a:t>
            </a:r>
          </a:p>
          <a:p>
            <a:pPr algn="just"/>
            <a:r>
              <a:rPr kumimoji="1" lang="ja-JP" altLang="en-US" sz="1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動詞 </a:t>
            </a:r>
            <a:r>
              <a:rPr kumimoji="1" lang="en-US" altLang="ja-JP" sz="1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was </a:t>
            </a:r>
            <a:r>
              <a:rPr kumimoji="1" lang="ja-JP" altLang="en-US" sz="1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を修飾しています。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584FC6D3-74FB-34FE-03A3-F84F647DDD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196AE70-CC93-71F3-DB2C-B80F22A80C36}"/>
              </a:ext>
            </a:extLst>
          </p:cNvPr>
          <p:cNvSpPr txBox="1"/>
          <p:nvPr/>
        </p:nvSpPr>
        <p:spPr>
          <a:xfrm>
            <a:off x="527968" y="2302025"/>
            <a:ext cx="8225507" cy="361637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17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スープが人気だったので、その場所の名前はそのスープにちなんで「レストラン」でした。</a:t>
            </a:r>
          </a:p>
        </p:txBody>
      </p:sp>
    </p:spTree>
    <p:extLst>
      <p:ext uri="{BB962C8B-B14F-4D97-AF65-F5344CB8AC3E}">
        <p14:creationId xmlns:p14="http://schemas.microsoft.com/office/powerpoint/2010/main" val="1007950948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43AD75-A4BF-8CFB-D8CD-8EE9F5F90E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B82EE1E4-36D4-29C1-07A2-7BB75227235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3584" b="9402"/>
          <a:stretch/>
        </p:blipFill>
        <p:spPr>
          <a:xfrm>
            <a:off x="284173" y="772119"/>
            <a:ext cx="8575200" cy="1504949"/>
          </a:xfrm>
          <a:prstGeom prst="rect">
            <a:avLst/>
          </a:prstGeom>
        </p:spPr>
      </p:pic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2D4E5715-71BF-D5FB-024F-BEB19A436116}"/>
              </a:ext>
            </a:extLst>
          </p:cNvPr>
          <p:cNvSpPr/>
          <p:nvPr/>
        </p:nvSpPr>
        <p:spPr>
          <a:xfrm>
            <a:off x="0" y="2788767"/>
            <a:ext cx="9144000" cy="4069234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E58DDA13-3BDA-9635-ECB1-7EFB404C69C5}"/>
              </a:ext>
            </a:extLst>
          </p:cNvPr>
          <p:cNvSpPr txBox="1"/>
          <p:nvPr/>
        </p:nvSpPr>
        <p:spPr>
          <a:xfrm>
            <a:off x="527968" y="2950692"/>
            <a:ext cx="8069014" cy="15850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1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従属節は、</a:t>
            </a:r>
            <a:r>
              <a:rPr kumimoji="1" lang="en-US" altLang="ja-JP" sz="1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the  soup </a:t>
            </a:r>
            <a:r>
              <a:rPr kumimoji="1" lang="ja-JP" altLang="en-US" sz="1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1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1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1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was </a:t>
            </a:r>
            <a:r>
              <a:rPr kumimoji="1" lang="ja-JP" altLang="en-US" sz="1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1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1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endParaRPr kumimoji="1" lang="en-US" altLang="ja-JP" sz="19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1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1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popular </a:t>
            </a:r>
            <a:r>
              <a:rPr kumimoji="1" lang="ja-JP" altLang="en-US" sz="1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1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1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</a:t>
            </a:r>
            <a:endParaRPr kumimoji="1" lang="en-US" altLang="ja-JP" sz="19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19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because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は、理由を表す接続詞で、「～だから」という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意味をもちます。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205547F-BC27-FA28-DB0F-8860EF2F29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C80443D-C27D-D4E5-F5E0-C72F73DE7C7A}"/>
              </a:ext>
            </a:extLst>
          </p:cNvPr>
          <p:cNvSpPr txBox="1"/>
          <p:nvPr/>
        </p:nvSpPr>
        <p:spPr>
          <a:xfrm>
            <a:off x="527968" y="2302025"/>
            <a:ext cx="8225507" cy="361637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17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スープが人気だったので、その場所の名前はそのスープにちなんで「レストラン」でした。</a:t>
            </a:r>
          </a:p>
        </p:txBody>
      </p:sp>
    </p:spTree>
    <p:extLst>
      <p:ext uri="{BB962C8B-B14F-4D97-AF65-F5344CB8AC3E}">
        <p14:creationId xmlns:p14="http://schemas.microsoft.com/office/powerpoint/2010/main" val="3477503352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EFB5D3-A356-98DB-D5E3-056E636322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37A05E2D-1746-7A90-C724-DFA58AF2630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1585" b="399"/>
          <a:stretch/>
        </p:blipFill>
        <p:spPr>
          <a:xfrm>
            <a:off x="284173" y="1022216"/>
            <a:ext cx="8575200" cy="708995"/>
          </a:xfrm>
          <a:prstGeom prst="rect">
            <a:avLst/>
          </a:prstGeom>
        </p:spPr>
      </p:pic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7BEE5350-23DE-B33D-46F1-719FBA8EA6F3}"/>
              </a:ext>
            </a:extLst>
          </p:cNvPr>
          <p:cNvSpPr/>
          <p:nvPr/>
        </p:nvSpPr>
        <p:spPr>
          <a:xfrm>
            <a:off x="0" y="2355910"/>
            <a:ext cx="9144000" cy="4502089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BC386DA8-022F-2858-EC11-7334B1ED5DB1}"/>
              </a:ext>
            </a:extLst>
          </p:cNvPr>
          <p:cNvSpPr txBox="1"/>
          <p:nvPr/>
        </p:nvSpPr>
        <p:spPr>
          <a:xfrm>
            <a:off x="537493" y="2604561"/>
            <a:ext cx="8069014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people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call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eating  places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“restaurant,”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eating  places = “restaurant.”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の関係です。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not the soup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「スープではなく」という意味をもち、対比を強調しています。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Nowadays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は副詞です。「今では」という意味をもち、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文全体を修飾しています。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9913CD5D-ACB4-54A9-8B57-A932EC68C3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E28928C-8592-F2D7-4E47-62DD958F182F}"/>
              </a:ext>
            </a:extLst>
          </p:cNvPr>
          <p:cNvSpPr txBox="1"/>
          <p:nvPr/>
        </p:nvSpPr>
        <p:spPr>
          <a:xfrm>
            <a:off x="537493" y="1729306"/>
            <a:ext cx="6368132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今では、人々はスープではなく飲食店を「レストラン」と呼びます。</a:t>
            </a:r>
          </a:p>
        </p:txBody>
      </p:sp>
    </p:spTree>
    <p:extLst>
      <p:ext uri="{BB962C8B-B14F-4D97-AF65-F5344CB8AC3E}">
        <p14:creationId xmlns:p14="http://schemas.microsoft.com/office/powerpoint/2010/main" val="2499910285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AAFB38-8D11-360D-BD64-3CC592B436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CDEA442-D1BE-2E5D-BD7C-9E8C12175852}"/>
              </a:ext>
            </a:extLst>
          </p:cNvPr>
          <p:cNvSpPr txBox="1"/>
          <p:nvPr/>
        </p:nvSpPr>
        <p:spPr>
          <a:xfrm>
            <a:off x="446847" y="2037213"/>
            <a:ext cx="84408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語順を意識しながら</a:t>
            </a:r>
            <a:endParaRPr kumimoji="1" lang="en-US" altLang="ja-JP" sz="5400" b="1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just"/>
            <a:r>
              <a:rPr kumimoji="1" lang="ja-JP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音声を聞いてみましょう。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FEEE4E7-8BC6-2A5F-9992-08A49D4A3BD3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9758443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4407AF-B6C4-11E3-E5FC-AA672C3510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A468B55-0853-5E17-740D-AD6E364A9D8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5045BD0-3193-F8B1-44CC-F968A700F8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6943" y="82499"/>
            <a:ext cx="6487618" cy="6693003"/>
          </a:xfrm>
          <a:prstGeom prst="rect">
            <a:avLst/>
          </a:prstGeom>
        </p:spPr>
      </p:pic>
      <p:pic>
        <p:nvPicPr>
          <p:cNvPr id="7" name="AS_G2_03_09_reading_str">
            <a:hlinkClick r:id="" action="ppaction://media"/>
            <a:extLst>
              <a:ext uri="{FF2B5EF4-FFF2-40B4-BE49-F238E27FC236}">
                <a16:creationId xmlns:a16="http://schemas.microsoft.com/office/drawing/2014/main" id="{B66FA64D-CA7F-E7AA-7508-2126630C65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85375" y="4349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4784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31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32B31A94-1742-C1B0-EF9C-BB34A96BC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73" y="772119"/>
            <a:ext cx="8571719" cy="920576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B61B6E99-0B26-EE85-9F8E-C6F92F7BB600}"/>
              </a:ext>
            </a:extLst>
          </p:cNvPr>
          <p:cNvSpPr/>
          <p:nvPr/>
        </p:nvSpPr>
        <p:spPr>
          <a:xfrm>
            <a:off x="0" y="2355910"/>
            <a:ext cx="9144000" cy="4502089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59A975F-8002-851E-5B19-1C802EC41093}"/>
              </a:ext>
            </a:extLst>
          </p:cNvPr>
          <p:cNvSpPr txBox="1"/>
          <p:nvPr/>
        </p:nvSpPr>
        <p:spPr>
          <a:xfrm>
            <a:off x="537493" y="2604561"/>
            <a:ext cx="8069014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you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Do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know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 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the word “restaurant”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　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Do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は助動詞で、主語の前に置くことで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疑問文を形成します。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know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の有無をたずねる文になっています。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EA7786A8-E05D-C7AF-FAEB-E777169DDC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80F2C74-1ABC-206B-057E-4CB01D6C18B8}"/>
              </a:ext>
            </a:extLst>
          </p:cNvPr>
          <p:cNvSpPr txBox="1"/>
          <p:nvPr/>
        </p:nvSpPr>
        <p:spPr>
          <a:xfrm>
            <a:off x="537494" y="1767406"/>
            <a:ext cx="411070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レストランという言葉を知っていますか？</a:t>
            </a:r>
          </a:p>
        </p:txBody>
      </p:sp>
    </p:spTree>
    <p:extLst>
      <p:ext uri="{BB962C8B-B14F-4D97-AF65-F5344CB8AC3E}">
        <p14:creationId xmlns:p14="http://schemas.microsoft.com/office/powerpoint/2010/main" val="213911276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7AD19E-8758-E5D2-D795-667352809A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C71819EE-EE11-A613-711B-17E2364B8F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73" y="772118"/>
            <a:ext cx="8571719" cy="1682642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99682F6F-6179-78B6-789B-AB094B6EC6C7}"/>
              </a:ext>
            </a:extLst>
          </p:cNvPr>
          <p:cNvSpPr/>
          <p:nvPr/>
        </p:nvSpPr>
        <p:spPr>
          <a:xfrm>
            <a:off x="0" y="2976697"/>
            <a:ext cx="9144000" cy="3881304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7C3DF32-63CF-1D28-69D4-049A62031A72}"/>
              </a:ext>
            </a:extLst>
          </p:cNvPr>
          <p:cNvSpPr txBox="1"/>
          <p:nvPr/>
        </p:nvSpPr>
        <p:spPr>
          <a:xfrm>
            <a:off x="537493" y="3225347"/>
            <a:ext cx="8069014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この文は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2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つの節で構成され、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but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によって結ばれています。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第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1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の節は、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looks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は前文の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the word “restaurant”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を指しています。　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like English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「英語のように」という意味をもち、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looks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の状態を説明しています。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E7E9436D-9140-CC7A-3309-02FBE719E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A3CDC79-BDE9-05B4-5C6C-EA6B4EE72C69}"/>
              </a:ext>
            </a:extLst>
          </p:cNvPr>
          <p:cNvSpPr txBox="1"/>
          <p:nvPr/>
        </p:nvSpPr>
        <p:spPr>
          <a:xfrm>
            <a:off x="537493" y="2388192"/>
            <a:ext cx="7339681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英語のように見えますが、もとはフランス語で「回復させる」を意味しました。</a:t>
            </a:r>
          </a:p>
        </p:txBody>
      </p:sp>
    </p:spTree>
    <p:extLst>
      <p:ext uri="{BB962C8B-B14F-4D97-AF65-F5344CB8AC3E}">
        <p14:creationId xmlns:p14="http://schemas.microsoft.com/office/powerpoint/2010/main" val="419652107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9B3B10-B171-4F18-6817-2D6E8FC1E9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A87A8993-6CFB-F70A-33A8-168BD6044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73" y="772118"/>
            <a:ext cx="8571719" cy="1682642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D50BC653-F3A5-C4FF-11D0-3E7494F0AA68}"/>
              </a:ext>
            </a:extLst>
          </p:cNvPr>
          <p:cNvSpPr/>
          <p:nvPr/>
        </p:nvSpPr>
        <p:spPr>
          <a:xfrm>
            <a:off x="0" y="2976697"/>
            <a:ext cx="9144000" cy="3881304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FC8CB78-5799-76C8-BC6B-B8B0BC3D16AA}"/>
              </a:ext>
            </a:extLst>
          </p:cNvPr>
          <p:cNvSpPr txBox="1"/>
          <p:nvPr/>
        </p:nvSpPr>
        <p:spPr>
          <a:xfrm>
            <a:off x="537493" y="3225347"/>
            <a:ext cx="8069014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第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2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節内には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2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つの動詞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was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と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meant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and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で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並列されています。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○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was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French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同じ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を主語として、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meant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（動詞）、“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restore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”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は同じく、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the word “restaurant”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を指しています。　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originally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は副詞です。 「もともと」という意味をもち、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 it  was  French  and  meant  “restore.”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全体を説明しています。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ABEF6A29-6A24-8987-9B9D-499FCF40A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0C6D4FA-5F69-0FA4-AB47-DE1E3F64E0D2}"/>
              </a:ext>
            </a:extLst>
          </p:cNvPr>
          <p:cNvSpPr txBox="1"/>
          <p:nvPr/>
        </p:nvSpPr>
        <p:spPr>
          <a:xfrm>
            <a:off x="537493" y="2388192"/>
            <a:ext cx="7339681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英語のように見えますが、もとはフランス語で「回復させる」を意味しました。</a:t>
            </a:r>
          </a:p>
        </p:txBody>
      </p:sp>
    </p:spTree>
    <p:extLst>
      <p:ext uri="{BB962C8B-B14F-4D97-AF65-F5344CB8AC3E}">
        <p14:creationId xmlns:p14="http://schemas.microsoft.com/office/powerpoint/2010/main" val="223790778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D27AA8-A613-1999-8390-7C489F69BF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3415DDC5-C302-43E3-022D-29D4A3D1D2D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8849" b="73485"/>
          <a:stretch/>
        </p:blipFill>
        <p:spPr>
          <a:xfrm>
            <a:off x="284173" y="1022216"/>
            <a:ext cx="8575200" cy="678180"/>
          </a:xfrm>
          <a:prstGeom prst="rect">
            <a:avLst/>
          </a:prstGeom>
        </p:spPr>
      </p:pic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A8A5AB67-886E-F609-3FAD-7B211FB8B935}"/>
              </a:ext>
            </a:extLst>
          </p:cNvPr>
          <p:cNvSpPr/>
          <p:nvPr/>
        </p:nvSpPr>
        <p:spPr>
          <a:xfrm>
            <a:off x="0" y="2355910"/>
            <a:ext cx="9144000" cy="4502089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DE451EF-0D86-C810-A3BE-B59AE54D572A}"/>
              </a:ext>
            </a:extLst>
          </p:cNvPr>
          <p:cNvSpPr txBox="1"/>
          <p:nvPr/>
        </p:nvSpPr>
        <p:spPr>
          <a:xfrm>
            <a:off x="537493" y="2604561"/>
            <a:ext cx="8069014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French cooks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used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soup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for their dishes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「料理のために」という意味をもち、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used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の用途を説明しています。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F24465AD-67F3-03F1-A4ED-01564ABE45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B128DA4-74D7-1968-CC9F-56EA0C52CFF6}"/>
              </a:ext>
            </a:extLst>
          </p:cNvPr>
          <p:cNvSpPr txBox="1"/>
          <p:nvPr/>
        </p:nvSpPr>
        <p:spPr>
          <a:xfrm>
            <a:off x="537493" y="1729306"/>
            <a:ext cx="5177507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フランスの料理人たちは料理にスープを使いました。</a:t>
            </a:r>
          </a:p>
        </p:txBody>
      </p:sp>
    </p:spTree>
    <p:extLst>
      <p:ext uri="{BB962C8B-B14F-4D97-AF65-F5344CB8AC3E}">
        <p14:creationId xmlns:p14="http://schemas.microsoft.com/office/powerpoint/2010/main" val="1811257148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92C245-2A71-0E6C-935D-EC5C14E6CB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0D5CA09E-2688-869C-9674-E8BF413BADF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7708" b="64798"/>
          <a:stretch/>
        </p:blipFill>
        <p:spPr>
          <a:xfrm>
            <a:off x="284173" y="1022216"/>
            <a:ext cx="8575200" cy="662934"/>
          </a:xfrm>
          <a:prstGeom prst="rect">
            <a:avLst/>
          </a:prstGeom>
        </p:spPr>
      </p:pic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F73CBF01-29BE-11EB-B573-EE37024CA3F0}"/>
              </a:ext>
            </a:extLst>
          </p:cNvPr>
          <p:cNvSpPr/>
          <p:nvPr/>
        </p:nvSpPr>
        <p:spPr>
          <a:xfrm>
            <a:off x="0" y="2355910"/>
            <a:ext cx="9144000" cy="4502089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8E7B557-D224-0732-7ECB-E91BAB8C6904}"/>
              </a:ext>
            </a:extLst>
          </p:cNvPr>
          <p:cNvSpPr txBox="1"/>
          <p:nvPr/>
        </p:nvSpPr>
        <p:spPr>
          <a:xfrm>
            <a:off x="537493" y="2604561"/>
            <a:ext cx="8069014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この文は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2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つの節で構成され、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and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によって結ばれています。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第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1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の節は、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The cooks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stewed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meat and vegetables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　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第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2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の節は、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got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their soup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　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※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主語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the cooks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が省略されています。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EEAA0D79-FF36-0505-2074-E23E5C3934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1842FE2-4974-E678-530D-E85891B8D59F}"/>
              </a:ext>
            </a:extLst>
          </p:cNvPr>
          <p:cNvSpPr txBox="1"/>
          <p:nvPr/>
        </p:nvSpPr>
        <p:spPr>
          <a:xfrm>
            <a:off x="537493" y="1729306"/>
            <a:ext cx="5710907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その料理人たちは肉や野菜を煮てそのスープを得ました。</a:t>
            </a:r>
          </a:p>
        </p:txBody>
      </p:sp>
    </p:spTree>
    <p:extLst>
      <p:ext uri="{BB962C8B-B14F-4D97-AF65-F5344CB8AC3E}">
        <p14:creationId xmlns:p14="http://schemas.microsoft.com/office/powerpoint/2010/main" val="109940407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7D5AD6-3660-DAE6-B5DA-B46C5B6CFF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1B7A599A-776C-0567-674D-DBCCF8E0FF4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7773" b="55077"/>
          <a:stretch/>
        </p:blipFill>
        <p:spPr>
          <a:xfrm>
            <a:off x="284173" y="1022216"/>
            <a:ext cx="8575200" cy="632453"/>
          </a:xfrm>
          <a:prstGeom prst="rect">
            <a:avLst/>
          </a:prstGeom>
        </p:spPr>
      </p:pic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4C4BF356-451B-6C87-4D1C-A8908957E1E5}"/>
              </a:ext>
            </a:extLst>
          </p:cNvPr>
          <p:cNvSpPr/>
          <p:nvPr/>
        </p:nvSpPr>
        <p:spPr>
          <a:xfrm>
            <a:off x="0" y="2355910"/>
            <a:ext cx="9144000" cy="4502089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8AE3F92-FE0C-D499-C035-AB5D75D3F5AF}"/>
              </a:ext>
            </a:extLst>
          </p:cNvPr>
          <p:cNvSpPr txBox="1"/>
          <p:nvPr/>
        </p:nvSpPr>
        <p:spPr>
          <a:xfrm>
            <a:off x="537493" y="2604561"/>
            <a:ext cx="8069014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gave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gave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のあとに、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2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種類の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（目的語）が続いています。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※ It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soup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を指しています。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</a:t>
            </a: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people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 「誰に与えたか（間接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）」を示しています。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enough nutrition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は「何を与えたか（直接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）」を示しています。</a:t>
            </a: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3C4C8069-53CA-3C3E-F421-C45179B92A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F83025F-C450-8837-A037-486B0F77C8CF}"/>
              </a:ext>
            </a:extLst>
          </p:cNvPr>
          <p:cNvSpPr txBox="1"/>
          <p:nvPr/>
        </p:nvSpPr>
        <p:spPr>
          <a:xfrm>
            <a:off x="537493" y="1729306"/>
            <a:ext cx="4034507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それは人々に十分な栄養を与えました。</a:t>
            </a:r>
          </a:p>
        </p:txBody>
      </p:sp>
    </p:spTree>
    <p:extLst>
      <p:ext uri="{BB962C8B-B14F-4D97-AF65-F5344CB8AC3E}">
        <p14:creationId xmlns:p14="http://schemas.microsoft.com/office/powerpoint/2010/main" val="3370479806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96DBC5-AA73-5F30-4A74-67C51B64CF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AA14269D-D4AE-F456-9945-C405E7CDBB0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6375" b="46475"/>
          <a:stretch/>
        </p:blipFill>
        <p:spPr>
          <a:xfrm>
            <a:off x="284173" y="1022216"/>
            <a:ext cx="8575200" cy="632457"/>
          </a:xfrm>
          <a:prstGeom prst="rect">
            <a:avLst/>
          </a:prstGeom>
        </p:spPr>
      </p:pic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A6ABE66E-2E43-441E-2CF9-5798CC675018}"/>
              </a:ext>
            </a:extLst>
          </p:cNvPr>
          <p:cNvSpPr/>
          <p:nvPr/>
        </p:nvSpPr>
        <p:spPr>
          <a:xfrm>
            <a:off x="0" y="2355910"/>
            <a:ext cx="9144000" cy="4502089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608B502F-F1E8-CEB3-8054-7D97392FD527}"/>
              </a:ext>
            </a:extLst>
          </p:cNvPr>
          <p:cNvSpPr txBox="1"/>
          <p:nvPr/>
        </p:nvSpPr>
        <p:spPr>
          <a:xfrm>
            <a:off x="537493" y="2604561"/>
            <a:ext cx="8069014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people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named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the soup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“restaurant.”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the soup = “restaurant.”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の関係です。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So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は結果を示す接続詞で、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「それで」という意味をもちます。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720DF65-2246-E9C1-5375-0BC881A047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6B2FE22-D7CD-C37F-26F9-29CE90E364E4}"/>
              </a:ext>
            </a:extLst>
          </p:cNvPr>
          <p:cNvSpPr txBox="1"/>
          <p:nvPr/>
        </p:nvSpPr>
        <p:spPr>
          <a:xfrm>
            <a:off x="537493" y="1729306"/>
            <a:ext cx="5625182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だから、人々はそのスープを「レストラン」と名づけました。</a:t>
            </a:r>
          </a:p>
        </p:txBody>
      </p:sp>
    </p:spTree>
    <p:extLst>
      <p:ext uri="{BB962C8B-B14F-4D97-AF65-F5344CB8AC3E}">
        <p14:creationId xmlns:p14="http://schemas.microsoft.com/office/powerpoint/2010/main" val="3776506367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221F47-A1BB-6F28-B19C-D365B39994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02C944E7-0546-1314-369B-3249648B7D2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4974" b="28055"/>
          <a:stretch/>
        </p:blipFill>
        <p:spPr>
          <a:xfrm>
            <a:off x="284173" y="772119"/>
            <a:ext cx="8575200" cy="1501138"/>
          </a:xfrm>
          <a:prstGeom prst="rect">
            <a:avLst/>
          </a:prstGeom>
        </p:spPr>
      </p:pic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D92C951F-991B-A512-4051-A90BDFEF9141}"/>
              </a:ext>
            </a:extLst>
          </p:cNvPr>
          <p:cNvSpPr/>
          <p:nvPr/>
        </p:nvSpPr>
        <p:spPr>
          <a:xfrm>
            <a:off x="0" y="3061333"/>
            <a:ext cx="9144000" cy="3796668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351B3AF-D8F3-5398-ABCA-A6CB75CDB62A}"/>
              </a:ext>
            </a:extLst>
          </p:cNvPr>
          <p:cNvSpPr txBox="1"/>
          <p:nvPr/>
        </p:nvSpPr>
        <p:spPr>
          <a:xfrm>
            <a:off x="537493" y="3309983"/>
            <a:ext cx="8069014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 person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opened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 new eating place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At the end of the 18th century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18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世紀の終わりに」という意味をもち、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文全体の時期を説明しています。</a:t>
            </a: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of the 18th century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は修飾語で形容詞のはたらきです。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the end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を説明しています。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9F13623A-39CB-E6EF-2EDB-0BE5098C79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ECE1D63-C5B9-EDF1-756E-6BF97EBC55A3}"/>
              </a:ext>
            </a:extLst>
          </p:cNvPr>
          <p:cNvSpPr txBox="1"/>
          <p:nvPr/>
        </p:nvSpPr>
        <p:spPr>
          <a:xfrm>
            <a:off x="537493" y="2434728"/>
            <a:ext cx="5291807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18</a:t>
            </a:r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世紀の終わり、ある人が新しい飲食店を開きました。</a:t>
            </a:r>
          </a:p>
        </p:txBody>
      </p:sp>
    </p:spTree>
    <p:extLst>
      <p:ext uri="{BB962C8B-B14F-4D97-AF65-F5344CB8AC3E}">
        <p14:creationId xmlns:p14="http://schemas.microsoft.com/office/powerpoint/2010/main" val="3901541097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16895</TotalTime>
  <Words>1094</Words>
  <Application>Microsoft Office PowerPoint</Application>
  <PresentationFormat>画面に合わせる (4:3)</PresentationFormat>
  <Paragraphs>101</Paragraphs>
  <Slides>14</Slides>
  <Notes>0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1" baseType="lpstr">
      <vt:lpstr>ＭＳ Ｐゴシック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平河泰行</dc:creator>
  <cp:lastModifiedBy>prof501</cp:lastModifiedBy>
  <cp:revision>2096</cp:revision>
  <cp:lastPrinted>2016-06-23T16:36:17Z</cp:lastPrinted>
  <dcterms:created xsi:type="dcterms:W3CDTF">2016-05-30T03:13:09Z</dcterms:created>
  <dcterms:modified xsi:type="dcterms:W3CDTF">2025-12-23T05:39:04Z</dcterms:modified>
</cp:coreProperties>
</file>