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672" r:id="rId2"/>
    <p:sldId id="3674" r:id="rId3"/>
    <p:sldId id="3746" r:id="rId4"/>
    <p:sldId id="3753" r:id="rId5"/>
    <p:sldId id="3675" r:id="rId6"/>
    <p:sldId id="3747" r:id="rId7"/>
    <p:sldId id="3748" r:id="rId8"/>
    <p:sldId id="3749" r:id="rId9"/>
    <p:sldId id="3750" r:id="rId10"/>
    <p:sldId id="3752" r:id="rId11"/>
    <p:sldId id="3754" r:id="rId12"/>
    <p:sldId id="3751" r:id="rId13"/>
    <p:sldId id="3661" r:id="rId14"/>
    <p:sldId id="3681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1AA90-6A68-66D0-AC1B-7FB2C9CEE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68C4DC-FC2C-B86C-7FA4-C40DC94E90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584" b="9402"/>
          <a:stretch/>
        </p:blipFill>
        <p:spPr>
          <a:xfrm>
            <a:off x="284173" y="772119"/>
            <a:ext cx="8575200" cy="1504949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8DF6F6E-1B51-4C72-5779-CF7B2BBE6FD6}"/>
              </a:ext>
            </a:extLst>
          </p:cNvPr>
          <p:cNvSpPr/>
          <p:nvPr/>
        </p:nvSpPr>
        <p:spPr>
          <a:xfrm>
            <a:off x="0" y="2788767"/>
            <a:ext cx="9144000" cy="40692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410B011-E869-0C8B-0684-D85D5EC445BC}"/>
              </a:ext>
            </a:extLst>
          </p:cNvPr>
          <p:cNvSpPr txBox="1"/>
          <p:nvPr/>
        </p:nvSpPr>
        <p:spPr>
          <a:xfrm>
            <a:off x="537493" y="2788767"/>
            <a:ext cx="8069014" cy="38933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この文は、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“The name of the place was “restaurant” after the soup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”と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従属節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“because the soup was popular”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つの部分からなる複文です。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主節は、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name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“restaurant”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place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name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after the soup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「スープにちなんで（由来して）」という意味をもち、</a:t>
            </a: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84FC6D3-74FB-34FE-03A3-F84F647DD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96AE70-CC93-71F3-DB2C-B80F22A80C36}"/>
              </a:ext>
            </a:extLst>
          </p:cNvPr>
          <p:cNvSpPr txBox="1"/>
          <p:nvPr/>
        </p:nvSpPr>
        <p:spPr>
          <a:xfrm>
            <a:off x="527968" y="2302025"/>
            <a:ext cx="8225507" cy="361637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スープが人気だったので、その場所の名前はそのスープにちなんで「レストラン」でした。</a:t>
            </a:r>
          </a:p>
        </p:txBody>
      </p:sp>
    </p:spTree>
    <p:extLst>
      <p:ext uri="{BB962C8B-B14F-4D97-AF65-F5344CB8AC3E}">
        <p14:creationId xmlns:p14="http://schemas.microsoft.com/office/powerpoint/2010/main" val="100795094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AD75-A4BF-8CFB-D8CD-8EE9F5F90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82EE1E4-36D4-29C1-07A2-7BB7522723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3584" b="9402"/>
          <a:stretch/>
        </p:blipFill>
        <p:spPr>
          <a:xfrm>
            <a:off x="284173" y="772119"/>
            <a:ext cx="8575200" cy="1504949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2D4E5715-71BF-D5FB-024F-BEB19A436116}"/>
              </a:ext>
            </a:extLst>
          </p:cNvPr>
          <p:cNvSpPr/>
          <p:nvPr/>
        </p:nvSpPr>
        <p:spPr>
          <a:xfrm>
            <a:off x="0" y="2788767"/>
            <a:ext cx="9144000" cy="40692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8DDA13-3BDA-9635-ECB1-7EFB404C69C5}"/>
              </a:ext>
            </a:extLst>
          </p:cNvPr>
          <p:cNvSpPr txBox="1"/>
          <p:nvPr/>
        </p:nvSpPr>
        <p:spPr>
          <a:xfrm>
            <a:off x="527968" y="2950692"/>
            <a:ext cx="8069014" cy="15850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従属節は、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soup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popular 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19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because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は、理由を表す接続詞で、「～だから」という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205547F-BC27-FA28-DB0F-8860EF2F2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80443D-C27D-D4E5-F5E0-C72F73DE7C7A}"/>
              </a:ext>
            </a:extLst>
          </p:cNvPr>
          <p:cNvSpPr txBox="1"/>
          <p:nvPr/>
        </p:nvSpPr>
        <p:spPr>
          <a:xfrm>
            <a:off x="527968" y="2302025"/>
            <a:ext cx="8225507" cy="361637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スープが人気だったので、その場所の名前はそのスープにちなんで「レストラン」でした。</a:t>
            </a:r>
          </a:p>
        </p:txBody>
      </p:sp>
    </p:spTree>
    <p:extLst>
      <p:ext uri="{BB962C8B-B14F-4D97-AF65-F5344CB8AC3E}">
        <p14:creationId xmlns:p14="http://schemas.microsoft.com/office/powerpoint/2010/main" val="3477503352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FB5D3-A356-98DB-D5E3-056E63632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7A05E2D-1746-7A90-C724-DFA58AF26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585" b="399"/>
          <a:stretch/>
        </p:blipFill>
        <p:spPr>
          <a:xfrm>
            <a:off x="284173" y="1022216"/>
            <a:ext cx="8575200" cy="708995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BEE5350-23DE-B33D-46F1-719FBA8EA6F3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C386DA8-022F-2858-EC11-7334B1ED5DB1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 places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“restaurant,”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eating  places = “restaurant.”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the 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「スープではなく」という意味をもち、対比を強調しています。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Nowadays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は副詞です。「今では」という意味をもち、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文全体を修飾しています。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913CD5D-ACB4-54A9-8B57-A932EC68C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28928C-8592-F2D7-4E47-62DD958F182F}"/>
              </a:ext>
            </a:extLst>
          </p:cNvPr>
          <p:cNvSpPr txBox="1"/>
          <p:nvPr/>
        </p:nvSpPr>
        <p:spPr>
          <a:xfrm>
            <a:off x="537493" y="1729306"/>
            <a:ext cx="636813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今では、人々はスープではなく飲食店を「レストラン」と呼びます。</a:t>
            </a:r>
          </a:p>
        </p:txBody>
      </p:sp>
    </p:spTree>
    <p:extLst>
      <p:ext uri="{BB962C8B-B14F-4D97-AF65-F5344CB8AC3E}">
        <p14:creationId xmlns:p14="http://schemas.microsoft.com/office/powerpoint/2010/main" val="249991028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5045BD0-3193-F8B1-44CC-F968A700F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82499"/>
            <a:ext cx="6487618" cy="6693003"/>
          </a:xfrm>
          <a:prstGeom prst="rect">
            <a:avLst/>
          </a:prstGeom>
        </p:spPr>
      </p:pic>
      <p:pic>
        <p:nvPicPr>
          <p:cNvPr id="7" name="AS_G2_03_09_reading_str">
            <a:hlinkClick r:id="" action="ppaction://media"/>
            <a:extLst>
              <a:ext uri="{FF2B5EF4-FFF2-40B4-BE49-F238E27FC236}">
                <a16:creationId xmlns:a16="http://schemas.microsoft.com/office/drawing/2014/main" id="{B66FA64D-CA7F-E7AA-7508-2126630C6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5375" y="43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2B31A94-1742-C1B0-EF9C-BB34A96BC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2119"/>
            <a:ext cx="8571719" cy="9205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word “restaurant”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110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レストランという言葉を知っていますか？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AD19E-8758-E5D2-D795-667352809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C71819EE-EE11-A613-711B-17E2364B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2118"/>
            <a:ext cx="8571719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9682F6F-6179-78B6-789B-AB094B6EC6C7}"/>
              </a:ext>
            </a:extLst>
          </p:cNvPr>
          <p:cNvSpPr/>
          <p:nvPr/>
        </p:nvSpPr>
        <p:spPr>
          <a:xfrm>
            <a:off x="0" y="2976697"/>
            <a:ext cx="9144000" cy="38813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C3DF32-63CF-1D28-69D4-049A62031A72}"/>
              </a:ext>
            </a:extLst>
          </p:cNvPr>
          <p:cNvSpPr txBox="1"/>
          <p:nvPr/>
        </p:nvSpPr>
        <p:spPr>
          <a:xfrm>
            <a:off x="537493" y="3225347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は前文の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word “restaurant”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「英語のように」という意味をもち、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の状態を説明しています。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7E9436D-9140-CC7A-3309-02FBE719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3CDC79-BDE9-05B4-5C6C-EA6B4EE72C69}"/>
              </a:ext>
            </a:extLst>
          </p:cNvPr>
          <p:cNvSpPr txBox="1"/>
          <p:nvPr/>
        </p:nvSpPr>
        <p:spPr>
          <a:xfrm>
            <a:off x="537493" y="2388192"/>
            <a:ext cx="7339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英語のように見えますが、もとはフランス語で「回復させる」を意味しました。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19652107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B3B10-B171-4F18-6817-2D6E8FC1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87A8993-6CFB-F70A-33A8-168BD6044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72118"/>
            <a:ext cx="8571719" cy="168264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50BC653-F3A5-C4FF-11D0-3E7494F0AA68}"/>
              </a:ext>
            </a:extLst>
          </p:cNvPr>
          <p:cNvSpPr/>
          <p:nvPr/>
        </p:nvSpPr>
        <p:spPr>
          <a:xfrm>
            <a:off x="0" y="2976697"/>
            <a:ext cx="9144000" cy="388130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FC8CB78-5799-76C8-BC6B-B8B0BC3D16AA}"/>
              </a:ext>
            </a:extLst>
          </p:cNvPr>
          <p:cNvSpPr txBox="1"/>
          <p:nvPr/>
        </p:nvSpPr>
        <p:spPr>
          <a:xfrm>
            <a:off x="537493" y="3225347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節内には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並列されています。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を主語として、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meant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（動詞）、“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restore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”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は同じく、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word “restaurant”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originally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「もともと」という意味をもち、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it  was  French  and  meant  “restore.”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全体を説明しています。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BEF6A29-6A24-8987-9B9D-499FCF40A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C6D4FA-5F69-0FA4-AB47-DE1E3F64E0D2}"/>
              </a:ext>
            </a:extLst>
          </p:cNvPr>
          <p:cNvSpPr txBox="1"/>
          <p:nvPr/>
        </p:nvSpPr>
        <p:spPr>
          <a:xfrm>
            <a:off x="537493" y="2388192"/>
            <a:ext cx="7339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英語のように見えますが、もとはフランス語で「回復させる」を意味しました。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2379077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27AA8-A613-1999-8390-7C489F69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415DDC5-C302-43E3-022D-29D4A3D1D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49" b="73485"/>
          <a:stretch/>
        </p:blipFill>
        <p:spPr>
          <a:xfrm>
            <a:off x="284173" y="1022216"/>
            <a:ext cx="8575200" cy="678180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8A5AB67-886E-F609-3FAD-7B211FB8B93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DE451EF-0D86-C810-A3BE-B59AE54D572A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French 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their dishes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「料理のために」という意味をもち、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の用途を説明しています。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24465AD-67F3-03F1-A4ED-01564ABE4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128DA4-74D7-1968-CC9F-56EA0C52CFF6}"/>
              </a:ext>
            </a:extLst>
          </p:cNvPr>
          <p:cNvSpPr txBox="1"/>
          <p:nvPr/>
        </p:nvSpPr>
        <p:spPr>
          <a:xfrm>
            <a:off x="537493" y="1729306"/>
            <a:ext cx="5177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フランスの料理人たちは料理にスープを使いました。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81125714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2C245-2A71-0E6C-935D-EC5C14E6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D5CA09E-2688-869C-9674-E8BF413BAD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08" b="64798"/>
          <a:stretch/>
        </p:blipFill>
        <p:spPr>
          <a:xfrm>
            <a:off x="284173" y="1022216"/>
            <a:ext cx="8575200" cy="66293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73CBF01-29BE-11EB-B573-EE37024CA3F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8E7B557-D224-0732-7ECB-E91BAB8C6904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stewed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meat and vegetables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their 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cooks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EAA0D79-FF36-0505-2074-E23E5C393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842FE2-4974-E678-530D-E85891B8D59F}"/>
              </a:ext>
            </a:extLst>
          </p:cNvPr>
          <p:cNvSpPr txBox="1"/>
          <p:nvPr/>
        </p:nvSpPr>
        <p:spPr>
          <a:xfrm>
            <a:off x="537493" y="1729306"/>
            <a:ext cx="57109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その料理人たちは肉や野菜を煮てそのスープを得ました。</a:t>
            </a:r>
          </a:p>
        </p:txBody>
      </p:sp>
    </p:spTree>
    <p:extLst>
      <p:ext uri="{BB962C8B-B14F-4D97-AF65-F5344CB8AC3E}">
        <p14:creationId xmlns:p14="http://schemas.microsoft.com/office/powerpoint/2010/main" val="109940407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D5AD6-3660-DAE6-B5DA-B46C5B6C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B7A599A-776C-0567-674D-DBCCF8E0FF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773" b="55077"/>
          <a:stretch/>
        </p:blipFill>
        <p:spPr>
          <a:xfrm>
            <a:off x="284173" y="1022216"/>
            <a:ext cx="8575200" cy="632453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C4BF356-451B-6C87-4D1C-A8908957E1E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8AE3F92-FE0C-D499-C035-AB5D75D3F5AF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「誰に与えたか（間接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enough nutrition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は「何を与えたか（直接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C4C8069-53CA-3C3E-F421-C45179B92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83025F-C450-8837-A037-486B0F77C8CF}"/>
              </a:ext>
            </a:extLst>
          </p:cNvPr>
          <p:cNvSpPr txBox="1"/>
          <p:nvPr/>
        </p:nvSpPr>
        <p:spPr>
          <a:xfrm>
            <a:off x="537493" y="1729306"/>
            <a:ext cx="40345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それは人々に十分な栄養を与えました。</a:t>
            </a:r>
          </a:p>
        </p:txBody>
      </p:sp>
    </p:spTree>
    <p:extLst>
      <p:ext uri="{BB962C8B-B14F-4D97-AF65-F5344CB8AC3E}">
        <p14:creationId xmlns:p14="http://schemas.microsoft.com/office/powerpoint/2010/main" val="337047980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6DBC5-AA73-5F30-4A74-67C51B64C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A14269D-D4AE-F456-9945-C405E7CDBB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375" b="46475"/>
          <a:stretch/>
        </p:blipFill>
        <p:spPr>
          <a:xfrm>
            <a:off x="284173" y="1022216"/>
            <a:ext cx="8575200" cy="632457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6ABE66E-2E43-441E-2CF9-5798CC67501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8B502F-F1E8-CEB3-8054-7D97392FD527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named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soup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“restaurant.”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soup = “restaurant.”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は結果を示す接続詞で、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「それで」という意味をもちます。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720DF65-2246-E9C1-5375-0BC881A0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B2FE22-D7CD-C37F-26F9-29CE90E364E4}"/>
              </a:ext>
            </a:extLst>
          </p:cNvPr>
          <p:cNvSpPr txBox="1"/>
          <p:nvPr/>
        </p:nvSpPr>
        <p:spPr>
          <a:xfrm>
            <a:off x="537493" y="1729306"/>
            <a:ext cx="56251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だから、人々はそのスープを「レストラン」と名づけました。</a:t>
            </a:r>
          </a:p>
        </p:txBody>
      </p:sp>
    </p:spTree>
    <p:extLst>
      <p:ext uri="{BB962C8B-B14F-4D97-AF65-F5344CB8AC3E}">
        <p14:creationId xmlns:p14="http://schemas.microsoft.com/office/powerpoint/2010/main" val="377650636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21F47-A1BB-6F28-B19C-D365B3999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2C944E7-0546-1314-369B-3249648B7D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974" b="28055"/>
          <a:stretch/>
        </p:blipFill>
        <p:spPr>
          <a:xfrm>
            <a:off x="284173" y="772119"/>
            <a:ext cx="8575200" cy="1501138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92C951F-991B-A512-4051-A90BDFEF9141}"/>
              </a:ext>
            </a:extLst>
          </p:cNvPr>
          <p:cNvSpPr/>
          <p:nvPr/>
        </p:nvSpPr>
        <p:spPr>
          <a:xfrm>
            <a:off x="0" y="3061333"/>
            <a:ext cx="9144000" cy="379666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351B3AF-D8F3-5398-ABCA-A6CB75CDB62A}"/>
              </a:ext>
            </a:extLst>
          </p:cNvPr>
          <p:cNvSpPr txBox="1"/>
          <p:nvPr/>
        </p:nvSpPr>
        <p:spPr>
          <a:xfrm>
            <a:off x="537493" y="3309983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person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opened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new eating place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the end of the 18th century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世紀の終わりに」という意味をもち、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文全体の時期を説明しています。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18th century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F13623A-39CB-E6EF-2EDB-0BE5098C7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CE1D63-C5B9-EDF1-756E-6BF97EBC55A3}"/>
              </a:ext>
            </a:extLst>
          </p:cNvPr>
          <p:cNvSpPr txBox="1"/>
          <p:nvPr/>
        </p:nvSpPr>
        <p:spPr>
          <a:xfrm>
            <a:off x="537493" y="2434728"/>
            <a:ext cx="52918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世紀の終わり、ある人が新しい飲食店を開きました。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390154109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16895</TotalTime>
  <Words>1094</Words>
  <Application>Microsoft Office PowerPoint</Application>
  <PresentationFormat>画面に合わせる (4:3)</PresentationFormat>
  <Paragraphs>101</Paragraphs>
  <Slides>14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2025-12-23T05:39:04Z</dcterms:modified>
</cp:coreProperties>
</file>