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No.6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助動詞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can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may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must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230272" cy="1459582"/>
            <a:chOff x="-13702" y="1399818"/>
            <a:chExt cx="9230272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135179" y="1837222"/>
              <a:ext cx="90813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「その町にはたった１つ、伝統的な建物があります」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6_05_reading_s1_1">
            <a:hlinkClick r:id="" action="ppaction://media"/>
            <a:extLst>
              <a:ext uri="{FF2B5EF4-FFF2-40B4-BE49-F238E27FC236}">
                <a16:creationId xmlns:a16="http://schemas.microsoft.com/office/drawing/2014/main" id="{99A774ED-6CA5-F40F-60C2-A79F0BFBE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02938" y="673100"/>
            <a:ext cx="406400" cy="406400"/>
          </a:xfrm>
          <a:prstGeom prst="rect">
            <a:avLst/>
          </a:prstGeom>
        </p:spPr>
      </p:pic>
      <p:pic>
        <p:nvPicPr>
          <p:cNvPr id="8" name="AS_G2_06_06_reading_s1_2">
            <a:hlinkClick r:id="" action="ppaction://media"/>
            <a:extLst>
              <a:ext uri="{FF2B5EF4-FFF2-40B4-BE49-F238E27FC236}">
                <a16:creationId xmlns:a16="http://schemas.microsoft.com/office/drawing/2014/main" id="{060302A4-BF05-79A8-3AF5-97244AEB3A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1613" y="7058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7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DF80FF90-CD34-6D98-20F7-D5244564DF9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E912129-E4C0-B679-6891-8123800F9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796500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136989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4167383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596141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7210549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06909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3083395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87599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31032" y="19538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335372" y="2584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3773699" y="2584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4852913" y="2584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6313494" y="2584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7059788" y="25840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1412402" y="32205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1985599" y="32148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2819102" y="32148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4743503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6401694" y="32226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8736204" y="32148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7175550" y="38102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8740165" y="38102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2352185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1380325" y="38102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4344198" y="38102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246AF26-F1DB-2B02-1C04-23F42A10EC5F}"/>
              </a:ext>
            </a:extLst>
          </p:cNvPr>
          <p:cNvCxnSpPr/>
          <p:nvPr/>
        </p:nvCxnSpPr>
        <p:spPr>
          <a:xfrm flipH="1">
            <a:off x="1002830" y="442319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EFA7A0F2-847F-9EB2-07D0-7DA8F832DFDE}"/>
              </a:ext>
            </a:extLst>
          </p:cNvPr>
          <p:cNvCxnSpPr/>
          <p:nvPr/>
        </p:nvCxnSpPr>
        <p:spPr>
          <a:xfrm flipH="1">
            <a:off x="1636931" y="442318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F89570E4-E667-8E89-8A72-98E8BDB788C9}"/>
              </a:ext>
            </a:extLst>
          </p:cNvPr>
          <p:cNvCxnSpPr/>
          <p:nvPr/>
        </p:nvCxnSpPr>
        <p:spPr>
          <a:xfrm flipH="1">
            <a:off x="4152870" y="44231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951EECB6-46A1-2407-EED1-69DB41133582}"/>
              </a:ext>
            </a:extLst>
          </p:cNvPr>
          <p:cNvCxnSpPr/>
          <p:nvPr/>
        </p:nvCxnSpPr>
        <p:spPr>
          <a:xfrm flipH="1">
            <a:off x="5434739" y="44231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AS_G2_06_07_reading_s2">
            <a:hlinkClick r:id="" action="ppaction://media"/>
            <a:extLst>
              <a:ext uri="{FF2B5EF4-FFF2-40B4-BE49-F238E27FC236}">
                <a16:creationId xmlns:a16="http://schemas.microsoft.com/office/drawing/2014/main" id="{F66F13BE-D961-D66D-88C9-6397F7E40A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9933" y="1345774"/>
            <a:ext cx="406400" cy="406400"/>
          </a:xfrm>
          <a:prstGeom prst="rect">
            <a:avLst/>
          </a:prstGeom>
        </p:spPr>
      </p:pic>
      <p:pic>
        <p:nvPicPr>
          <p:cNvPr id="40" name="AS_G2_06_07_reading_s2">
            <a:hlinkClick r:id="" action="ppaction://media"/>
            <a:extLst>
              <a:ext uri="{FF2B5EF4-FFF2-40B4-BE49-F238E27FC236}">
                <a16:creationId xmlns:a16="http://schemas.microsoft.com/office/drawing/2014/main" id="{48BB2AD4-EC1B-93FA-A153-E99A3B07C1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9933" y="6439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3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53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C0285A7-BA88-8364-512B-4C5384E9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92" y="648740"/>
            <a:ext cx="6953416" cy="615383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6_10_reading_s3">
            <a:hlinkClick r:id="" action="ppaction://media"/>
            <a:extLst>
              <a:ext uri="{FF2B5EF4-FFF2-40B4-BE49-F238E27FC236}">
                <a16:creationId xmlns:a16="http://schemas.microsoft.com/office/drawing/2014/main" id="{FA13A664-27E1-160C-D28B-F1174C1BF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797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2D4BE9-D501-EED2-6FEA-D5219B52CD0E}"/>
              </a:ext>
            </a:extLst>
          </p:cNvPr>
          <p:cNvSpPr/>
          <p:nvPr/>
        </p:nvSpPr>
        <p:spPr>
          <a:xfrm>
            <a:off x="730484" y="6189493"/>
            <a:ext cx="1281195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D5988C0-8170-815A-2022-54D914551EF5}"/>
              </a:ext>
            </a:extLst>
          </p:cNvPr>
          <p:cNvSpPr/>
          <p:nvPr/>
        </p:nvSpPr>
        <p:spPr>
          <a:xfrm>
            <a:off x="863834" y="5921332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7660686-F4E9-E8CF-3223-7D1AAA940552}"/>
              </a:ext>
            </a:extLst>
          </p:cNvPr>
          <p:cNvSpPr/>
          <p:nvPr/>
        </p:nvSpPr>
        <p:spPr>
          <a:xfrm>
            <a:off x="730484" y="5392531"/>
            <a:ext cx="993542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5CB2611-27B1-91E2-4A4D-D94EBB6AEBFF}"/>
              </a:ext>
            </a:extLst>
          </p:cNvPr>
          <p:cNvSpPr/>
          <p:nvPr/>
        </p:nvSpPr>
        <p:spPr>
          <a:xfrm>
            <a:off x="863833" y="5124370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5BE329C-4C92-81EE-B7AD-75E2E49ACAF3}"/>
              </a:ext>
            </a:extLst>
          </p:cNvPr>
          <p:cNvSpPr/>
          <p:nvPr/>
        </p:nvSpPr>
        <p:spPr>
          <a:xfrm>
            <a:off x="863834" y="4595569"/>
            <a:ext cx="6822842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5275F0A-A42E-746E-DDEB-B47F77E5350C}"/>
              </a:ext>
            </a:extLst>
          </p:cNvPr>
          <p:cNvSpPr/>
          <p:nvPr/>
        </p:nvSpPr>
        <p:spPr>
          <a:xfrm>
            <a:off x="730483" y="4059051"/>
            <a:ext cx="351385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35C4149-D40D-5ED9-0494-DF1AC27441A0}"/>
              </a:ext>
            </a:extLst>
          </p:cNvPr>
          <p:cNvSpPr/>
          <p:nvPr/>
        </p:nvSpPr>
        <p:spPr>
          <a:xfrm>
            <a:off x="863833" y="3790890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D6AA3B-0D56-8C61-BEE5-A0DA03913F6C}"/>
              </a:ext>
            </a:extLst>
          </p:cNvPr>
          <p:cNvSpPr/>
          <p:nvPr/>
        </p:nvSpPr>
        <p:spPr>
          <a:xfrm>
            <a:off x="730483" y="3265389"/>
            <a:ext cx="128119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7B2C45-5DCC-9573-C25F-788F81E885A3}"/>
              </a:ext>
            </a:extLst>
          </p:cNvPr>
          <p:cNvSpPr/>
          <p:nvPr/>
        </p:nvSpPr>
        <p:spPr>
          <a:xfrm>
            <a:off x="863833" y="2995755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22CAF3C-4465-D655-B465-F41B420A340B}"/>
              </a:ext>
            </a:extLst>
          </p:cNvPr>
          <p:cNvSpPr/>
          <p:nvPr/>
        </p:nvSpPr>
        <p:spPr>
          <a:xfrm>
            <a:off x="730483" y="2464107"/>
            <a:ext cx="194413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8B681D2-A57E-5925-FD87-6864BB02A8EB}"/>
              </a:ext>
            </a:extLst>
          </p:cNvPr>
          <p:cNvSpPr/>
          <p:nvPr/>
        </p:nvSpPr>
        <p:spPr>
          <a:xfrm>
            <a:off x="863833" y="2194473"/>
            <a:ext cx="760198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673DE6A-6F57-AF9C-D3BB-716A0738A2DD}"/>
              </a:ext>
            </a:extLst>
          </p:cNvPr>
          <p:cNvSpPr/>
          <p:nvPr/>
        </p:nvSpPr>
        <p:spPr>
          <a:xfrm>
            <a:off x="730483" y="1671511"/>
            <a:ext cx="320651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403350"/>
            <a:ext cx="5448067" cy="230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343027"/>
            <a:ext cx="7944309" cy="52091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・助動詞は動詞に意味をつけ加える働きをする。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助動詞の後の動詞は原形。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は「～（することが）できる」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可能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、「～してもよい」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許可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may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は「～かもしれない」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推量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、「～してもよい」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許可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must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は「～しなければならない」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強い義務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、「～にちがいない」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強い推量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must not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は「～してはいけない」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禁止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to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～は「～しなければならない」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義務・必要性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>
              <a:lnSpc>
                <a:spcPts val="2100"/>
              </a:lnSpc>
            </a:pP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don’t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doesn’t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to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～は「～しなくてよい」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不必要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という意味を表す。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68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68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768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68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768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19" grpId="0" animBg="1"/>
      <p:bldP spid="20" grpId="0" animBg="1"/>
      <p:bldP spid="18" grpId="0" animBg="1"/>
      <p:bldP spid="16" grpId="0" animBg="1"/>
      <p:bldP spid="17" grpId="0" animBg="1"/>
      <p:bldP spid="14" grpId="0" animBg="1"/>
      <p:bldP spid="15" grpId="0" animBg="1"/>
      <p:bldP spid="13" grpId="0" animBg="1"/>
      <p:bldP spid="12" grpId="0" animBg="1"/>
      <p:bldP spid="11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4AA667-05AE-5E7D-8740-9B8545202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3416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E3284A-670B-97C4-0CA7-AC6D2C72D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3416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F6251F9-694B-16A0-42FC-7BF500F14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88486" cy="609592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C2CC614-08C2-329A-05A5-DB862B218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568890" cy="483222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6_01_kihon">
            <a:hlinkClick r:id="" action="ppaction://media"/>
            <a:extLst>
              <a:ext uri="{FF2B5EF4-FFF2-40B4-BE49-F238E27FC236}">
                <a16:creationId xmlns:a16="http://schemas.microsoft.com/office/drawing/2014/main" id="{61323259-5214-434A-8A61-3C9D02870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6625" y="2311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EF84511-FD7F-7E36-2B7E-05F30B1BF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1" y="1872127"/>
            <a:ext cx="8722247" cy="4409031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213341" y="1783484"/>
            <a:ext cx="7571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trip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6525965" y="1783484"/>
            <a:ext cx="2037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       go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6038551" y="2345484"/>
            <a:ext cx="974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town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4566422" y="2874038"/>
            <a:ext cx="2451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6133293" y="3399798"/>
            <a:ext cx="1136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library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7158800" y="3883559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history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600293" y="4432988"/>
            <a:ext cx="20156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Remember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3600896" y="4438350"/>
            <a:ext cx="2245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must      not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6507581" y="4984430"/>
            <a:ext cx="2245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may      rain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5130532" y="5488842"/>
            <a:ext cx="2451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6_11_reading_s6_1">
            <a:hlinkClick r:id="" action="ppaction://media"/>
            <a:extLst>
              <a:ext uri="{FF2B5EF4-FFF2-40B4-BE49-F238E27FC236}">
                <a16:creationId xmlns:a16="http://schemas.microsoft.com/office/drawing/2014/main" id="{87843AF8-BDAE-205C-20DA-CF1ED585E7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8256" y="2645470"/>
            <a:ext cx="406400" cy="406400"/>
          </a:xfrm>
          <a:prstGeom prst="rect">
            <a:avLst/>
          </a:prstGeom>
        </p:spPr>
      </p:pic>
      <p:pic>
        <p:nvPicPr>
          <p:cNvPr id="8" name="AS_G2_06_11_reading_s6_1">
            <a:hlinkClick r:id="" action="ppaction://media"/>
            <a:extLst>
              <a:ext uri="{FF2B5EF4-FFF2-40B4-BE49-F238E27FC236}">
                <a16:creationId xmlns:a16="http://schemas.microsoft.com/office/drawing/2014/main" id="{87D7E4E1-1CE4-B545-66B1-58E0E974A1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8256" y="788988"/>
            <a:ext cx="406400" cy="406400"/>
          </a:xfrm>
          <a:prstGeom prst="rect">
            <a:avLst/>
          </a:prstGeom>
        </p:spPr>
      </p:pic>
      <p:pic>
        <p:nvPicPr>
          <p:cNvPr id="9" name="AS_G2_06_12_reading_s6_2">
            <a:hlinkClick r:id="" action="ppaction://media"/>
            <a:extLst>
              <a:ext uri="{FF2B5EF4-FFF2-40B4-BE49-F238E27FC236}">
                <a16:creationId xmlns:a16="http://schemas.microsoft.com/office/drawing/2014/main" id="{CA49D705-5834-EDD4-2599-7EDA4E196C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8256" y="176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3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3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2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6_14_reading_s7_1">
            <a:hlinkClick r:id="" action="ppaction://media"/>
            <a:extLst>
              <a:ext uri="{FF2B5EF4-FFF2-40B4-BE49-F238E27FC236}">
                <a16:creationId xmlns:a16="http://schemas.microsoft.com/office/drawing/2014/main" id="{15499F9A-7D9B-CF2F-4F77-16F483263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10975" y="142875"/>
            <a:ext cx="406400" cy="406400"/>
          </a:xfrm>
          <a:prstGeom prst="rect">
            <a:avLst/>
          </a:prstGeom>
        </p:spPr>
      </p:pic>
      <p:pic>
        <p:nvPicPr>
          <p:cNvPr id="3" name="AS_G2_06_15_reading_s7_2">
            <a:hlinkClick r:id="" action="ppaction://media"/>
            <a:extLst>
              <a:ext uri="{FF2B5EF4-FFF2-40B4-BE49-F238E27FC236}">
                <a16:creationId xmlns:a16="http://schemas.microsoft.com/office/drawing/2014/main" id="{97C8819A-7530-69D9-8B69-C7615F711E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10975" y="117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6_16_reading_s8_1">
            <a:hlinkClick r:id="" action="ppaction://media"/>
            <a:extLst>
              <a:ext uri="{FF2B5EF4-FFF2-40B4-BE49-F238E27FC236}">
                <a16:creationId xmlns:a16="http://schemas.microsoft.com/office/drawing/2014/main" id="{19E768D5-A1B6-9B35-A85C-1B09D347E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3975" y="450397"/>
            <a:ext cx="406400" cy="406400"/>
          </a:xfrm>
          <a:prstGeom prst="rect">
            <a:avLst/>
          </a:prstGeom>
        </p:spPr>
      </p:pic>
      <p:pic>
        <p:nvPicPr>
          <p:cNvPr id="25" name="AS_G2_06_17_reading_s8_2">
            <a:hlinkClick r:id="" action="ppaction://media"/>
            <a:extLst>
              <a:ext uri="{FF2B5EF4-FFF2-40B4-BE49-F238E27FC236}">
                <a16:creationId xmlns:a16="http://schemas.microsoft.com/office/drawing/2014/main" id="{CC28D6A9-2A1D-28FE-4084-B05768E688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397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7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～してもよいです。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53BF83-4E6B-071E-7620-BF9388AD3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6" y="1097308"/>
            <a:ext cx="8701608" cy="557019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462F89B-62F1-3CD5-AE49-C09EC025E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96" y="1097308"/>
            <a:ext cx="8701608" cy="557019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77669" y="3340134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swim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941068B-CE32-0BED-0F1C-865E94C69AC4}"/>
              </a:ext>
            </a:extLst>
          </p:cNvPr>
          <p:cNvSpPr txBox="1"/>
          <p:nvPr/>
        </p:nvSpPr>
        <p:spPr>
          <a:xfrm>
            <a:off x="1377669" y="4523368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CF758C9-4753-E9AE-BFB8-20D38BF30FB9}"/>
              </a:ext>
            </a:extLst>
          </p:cNvPr>
          <p:cNvSpPr txBox="1"/>
          <p:nvPr/>
        </p:nvSpPr>
        <p:spPr>
          <a:xfrm>
            <a:off x="1377669" y="5731330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read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06_03_kihon_t_1">
            <a:hlinkClick r:id="" action="ppaction://media"/>
            <a:extLst>
              <a:ext uri="{FF2B5EF4-FFF2-40B4-BE49-F238E27FC236}">
                <a16:creationId xmlns:a16="http://schemas.microsoft.com/office/drawing/2014/main" id="{0BBB524E-2F83-4EF6-64C2-AEFBAB1722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7125" y="1625600"/>
            <a:ext cx="406400" cy="406400"/>
          </a:xfrm>
          <a:prstGeom prst="rect">
            <a:avLst/>
          </a:prstGeom>
        </p:spPr>
      </p:pic>
      <p:pic>
        <p:nvPicPr>
          <p:cNvPr id="14" name="AS_G2_06_03_kihon_t_1">
            <a:hlinkClick r:id="" action="ppaction://media"/>
            <a:extLst>
              <a:ext uri="{FF2B5EF4-FFF2-40B4-BE49-F238E27FC236}">
                <a16:creationId xmlns:a16="http://schemas.microsoft.com/office/drawing/2014/main" id="{24CB7050-55EF-B93C-2893-C2CF85CEE8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7125" y="8138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F711C7-C584-4B0C-614C-AB80F4CF0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6" y="1097308"/>
            <a:ext cx="8701608" cy="55701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AC9CB5-5E86-7565-D16E-F3E94EF3D71F}"/>
              </a:ext>
            </a:extLst>
          </p:cNvPr>
          <p:cNvSpPr txBox="1"/>
          <p:nvPr/>
        </p:nvSpPr>
        <p:spPr>
          <a:xfrm>
            <a:off x="1377669" y="3340134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swim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95CF6-4616-2E68-A9CE-B1F7F5122433}"/>
              </a:ext>
            </a:extLst>
          </p:cNvPr>
          <p:cNvSpPr txBox="1"/>
          <p:nvPr/>
        </p:nvSpPr>
        <p:spPr>
          <a:xfrm>
            <a:off x="1377669" y="4523368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68E94A-5BD2-6D7A-588F-7B931AD7E1D1}"/>
              </a:ext>
            </a:extLst>
          </p:cNvPr>
          <p:cNvSpPr txBox="1"/>
          <p:nvPr/>
        </p:nvSpPr>
        <p:spPr>
          <a:xfrm>
            <a:off x="1377669" y="5731330"/>
            <a:ext cx="386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     may     read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DBA0E3-7B50-C3A3-D50E-56C774BF3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52" y="1382197"/>
            <a:ext cx="8836696" cy="280608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may stay up late.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6_04_kihon_t_2">
            <a:hlinkClick r:id="" action="ppaction://media"/>
            <a:extLst>
              <a:ext uri="{FF2B5EF4-FFF2-40B4-BE49-F238E27FC236}">
                <a16:creationId xmlns:a16="http://schemas.microsoft.com/office/drawing/2014/main" id="{1AAB9B1D-AF73-1760-5A0A-C70972C930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5" y="2501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16625</TotalTime>
  <Words>763</Words>
  <Application>Microsoft Office PowerPoint</Application>
  <PresentationFormat>画面に合わせる (4:3)</PresentationFormat>
  <Paragraphs>124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2084</cp:revision>
  <cp:lastPrinted>2016-06-23T16:36:17Z</cp:lastPrinted>
  <dcterms:created xsi:type="dcterms:W3CDTF">2016-05-30T03:13:09Z</dcterms:created>
  <dcterms:modified xsi:type="dcterms:W3CDTF">2025-12-23T07:12:39Z</dcterms:modified>
</cp:coreProperties>
</file>