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4329" r:id="rId3"/>
    <p:sldId id="4330" r:id="rId4"/>
    <p:sldId id="4331" r:id="rId5"/>
    <p:sldId id="4332" r:id="rId6"/>
    <p:sldId id="4333" r:id="rId7"/>
    <p:sldId id="4334" r:id="rId8"/>
    <p:sldId id="4261" r:id="rId9"/>
    <p:sldId id="4263" r:id="rId10"/>
    <p:sldId id="4262" r:id="rId11"/>
    <p:sldId id="3661" r:id="rId12"/>
    <p:sldId id="368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18D1-CF3B-CF97-E20E-B81697DD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3295864-F062-8B96-C6DE-A3308FB09F08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9424277-0C3F-48F8-10B2-C2769838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3B3263-7CE4-27AC-DB8D-1DF0F291A071}"/>
              </a:ext>
            </a:extLst>
          </p:cNvPr>
          <p:cNvSpPr txBox="1"/>
          <p:nvPr/>
        </p:nvSpPr>
        <p:spPr>
          <a:xfrm>
            <a:off x="537493" y="1972192"/>
            <a:ext cx="74158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彼女は「すばらしい。今はもうペンを買う必要はないですね！」と言いました。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9FEEE0-0481-D04F-6BCF-28B18F23709C}"/>
              </a:ext>
            </a:extLst>
          </p:cNvPr>
          <p:cNvSpPr txBox="1"/>
          <p:nvPr/>
        </p:nvSpPr>
        <p:spPr>
          <a:xfrm>
            <a:off x="537492" y="2665685"/>
            <a:ext cx="811155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Great.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「すばらしい」という意味の喜びや満足を表す表現です。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 I don’t have to get a pen!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don’t have to get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pen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「今では、今はもう」という意味をもち、文全体を修飾しています。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704F4FB-01F3-9D1B-4BA8-7087140C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262" b="11778"/>
          <a:stretch/>
        </p:blipFill>
        <p:spPr>
          <a:xfrm>
            <a:off x="284173" y="1022216"/>
            <a:ext cx="8575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255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3277C7-E1A6-7CC0-058B-6BB65AECE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43" y="31647"/>
            <a:ext cx="6490800" cy="6793245"/>
          </a:xfrm>
          <a:prstGeom prst="rect">
            <a:avLst/>
          </a:prstGeom>
        </p:spPr>
      </p:pic>
      <p:pic>
        <p:nvPicPr>
          <p:cNvPr id="7" name="AS_G2_07_09_reading_str">
            <a:hlinkClick r:id="" action="ppaction://media"/>
            <a:extLst>
              <a:ext uri="{FF2B5EF4-FFF2-40B4-BE49-F238E27FC236}">
                <a16:creationId xmlns:a16="http://schemas.microsoft.com/office/drawing/2014/main" id="{16CFF785-CE1A-B38D-F325-AF3923E2B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918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8F04F87-FF39-B7A5-8536-12B3638B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006"/>
          <a:stretch/>
        </p:blipFill>
        <p:spPr>
          <a:xfrm>
            <a:off x="284173" y="618708"/>
            <a:ext cx="8575200" cy="197378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3328315"/>
            <a:ext cx="9144000" cy="361402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2631453"/>
            <a:ext cx="8195445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ある日、男性が女性に「助けてくれませんか。デパートへの道を教えてくださいませんか」と話しかけました。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19AB2-DBF9-EB99-CBD1-EA87C1A7073F}"/>
              </a:ext>
            </a:extLst>
          </p:cNvPr>
          <p:cNvSpPr txBox="1"/>
          <p:nvPr/>
        </p:nvSpPr>
        <p:spPr>
          <a:xfrm>
            <a:off x="537493" y="3606099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「ある日」という意味をもち、文全体の時を表しています。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文の先頭に置くことで、「ある日、～」という 時の情報 を強調しています。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man talked to a woman,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a woman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「ある女性に」という意味をもち、動詞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8065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21B0-AD6B-A091-9222-B10CC75A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478D52-FCEA-A046-559D-13165D37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006"/>
          <a:stretch/>
        </p:blipFill>
        <p:spPr>
          <a:xfrm>
            <a:off x="284173" y="618708"/>
            <a:ext cx="8575200" cy="197378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832B322-8C64-96B3-0D70-A37A99614A51}"/>
              </a:ext>
            </a:extLst>
          </p:cNvPr>
          <p:cNvSpPr/>
          <p:nvPr/>
        </p:nvSpPr>
        <p:spPr>
          <a:xfrm>
            <a:off x="0" y="3328315"/>
            <a:ext cx="9144000" cy="352968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8964BD-5A24-FFEE-84B7-ED767DC1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E128FB-FFB6-F74E-5694-B339DC96A4E0}"/>
              </a:ext>
            </a:extLst>
          </p:cNvPr>
          <p:cNvSpPr txBox="1"/>
          <p:nvPr/>
        </p:nvSpPr>
        <p:spPr>
          <a:xfrm>
            <a:off x="537493" y="2631453"/>
            <a:ext cx="8195445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ある日、男性が女性に「助けてくれませんか。デパートへの道を教えてくださいませんか」と話しかけました。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C4FDC2-3D36-4485-81EF-79E4DED8CEE0}"/>
              </a:ext>
            </a:extLst>
          </p:cNvPr>
          <p:cNvSpPr txBox="1"/>
          <p:nvPr/>
        </p:nvSpPr>
        <p:spPr>
          <a:xfrm>
            <a:off x="537493" y="3438525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Will you help me?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Will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help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Could you tell me the way to the department store?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Could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のあとに、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種類の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（目的語）が続いています。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「教える相手：誰（間接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）」を示しています。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は「教える内容：何（直接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）」を示しています。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the department store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71377585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7F8E-D31C-EDE6-3F18-6E2DDFDA7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7AD8F3E-4DF1-23AB-3EB2-824DA7EE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49" b="66451"/>
          <a:stretch/>
        </p:blipFill>
        <p:spPr>
          <a:xfrm>
            <a:off x="284173" y="1022216"/>
            <a:ext cx="8575200" cy="8615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A93DA2-9510-BE7F-EE20-B89DDBD362FF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B29AEF-75FB-E79E-C11E-B5B77D1D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93D2E-59E9-935A-75CD-A31D47D25866}"/>
              </a:ext>
            </a:extLst>
          </p:cNvPr>
          <p:cNvSpPr txBox="1"/>
          <p:nvPr/>
        </p:nvSpPr>
        <p:spPr>
          <a:xfrm>
            <a:off x="537494" y="1972192"/>
            <a:ext cx="733976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彼女は「もちろんです。あなたのために地図をかきましょうか」と答えました。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C48BD6-C1C6-148E-0304-AC0EE5BB1CFF}"/>
              </a:ext>
            </a:extLst>
          </p:cNvPr>
          <p:cNvSpPr txBox="1"/>
          <p:nvPr/>
        </p:nvSpPr>
        <p:spPr>
          <a:xfrm>
            <a:off x="537493" y="2665685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answered,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answered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Sure.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「もちろん」という意味の簡潔な肯定の返事を示しています。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Shall I draw a map for you?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Shall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draw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map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 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「あなたのために」という意味をもち、動詞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draw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1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D29EF-DB7D-181F-4F14-03F337023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EB9CF09-61E9-5FFB-67F6-581BA68E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1719" cy="88399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6C769F-6CF2-4C32-34A0-4B61A2A282B6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65AF15A-19C4-3A5C-FE90-E2B3B7C13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B5583D-FEB1-05B9-2A98-309F67E116C4}"/>
              </a:ext>
            </a:extLst>
          </p:cNvPr>
          <p:cNvSpPr txBox="1"/>
          <p:nvPr/>
        </p:nvSpPr>
        <p:spPr>
          <a:xfrm>
            <a:off x="537494" y="1972192"/>
            <a:ext cx="43107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しかし彼女はペンを持っていませんでした。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56782-CEAF-8C12-3BB9-FC045045FFB3}"/>
              </a:ext>
            </a:extLst>
          </p:cNvPr>
          <p:cNvSpPr txBox="1"/>
          <p:nvPr/>
        </p:nvSpPr>
        <p:spPr>
          <a:xfrm>
            <a:off x="537493" y="2665685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「しかし」「でも」という意味をもつ接続詞。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前の文と対比・対照の関係を示すために使われています。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didn’t have a pen.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didn’t 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pen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</p:txBody>
      </p:sp>
    </p:spTree>
    <p:extLst>
      <p:ext uri="{BB962C8B-B14F-4D97-AF65-F5344CB8AC3E}">
        <p14:creationId xmlns:p14="http://schemas.microsoft.com/office/powerpoint/2010/main" val="40140900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E800-63B6-4818-9119-1D6EB7064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C8CC903-6580-BCFF-5F4B-B493A253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1719" cy="88399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F7BE1AE-9BCC-F56D-8C76-59820775FF50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3388638-CD7D-D901-EE88-43441B8D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DAED3F-D83D-22A6-C8EC-AFAEA8CF4CCD}"/>
              </a:ext>
            </a:extLst>
          </p:cNvPr>
          <p:cNvSpPr txBox="1"/>
          <p:nvPr/>
        </p:nvSpPr>
        <p:spPr>
          <a:xfrm>
            <a:off x="2975894" y="1972192"/>
            <a:ext cx="5768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彼女は「あなたのペンを使ってよいですか」とたずねました。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30FB04-E1EF-23ED-82E3-3DB11300625E}"/>
              </a:ext>
            </a:extLst>
          </p:cNvPr>
          <p:cNvSpPr txBox="1"/>
          <p:nvPr/>
        </p:nvSpPr>
        <p:spPr>
          <a:xfrm>
            <a:off x="537493" y="2665685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asked,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asked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Can I use your pen?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use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your pen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1825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5A1AB-311A-7D53-387E-453A2A653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DCBA9D3-A217-3388-1927-BC52000A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553" b="46593"/>
          <a:stretch/>
        </p:blipFill>
        <p:spPr>
          <a:xfrm>
            <a:off x="284173" y="1022216"/>
            <a:ext cx="8575200" cy="70485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E48FDB-99AE-AEE7-082A-038736B95018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90BD754-CA81-C874-072D-29594735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CD9205-FA12-412A-A887-A3CABE51F9E0}"/>
              </a:ext>
            </a:extLst>
          </p:cNvPr>
          <p:cNvSpPr txBox="1"/>
          <p:nvPr/>
        </p:nvSpPr>
        <p:spPr>
          <a:xfrm>
            <a:off x="537494" y="1972192"/>
            <a:ext cx="44250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しかし彼もまたペンを持っていませんでした。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57F894-F65F-6C14-4DFF-252555D076A3}"/>
              </a:ext>
            </a:extLst>
          </p:cNvPr>
          <p:cNvSpPr txBox="1"/>
          <p:nvPr/>
        </p:nvSpPr>
        <p:spPr>
          <a:xfrm>
            <a:off x="537493" y="2665685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「しかし」「でも」という意味をもつ接続詞。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前の文と対比・対照の関係を示すために使われています。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didn’t have one, either.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didn’t 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は前の文に出てきた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pen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を指しています。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either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否定文の最後に置かれ、「～もまた～ない」という意味を加えます。</a:t>
            </a:r>
          </a:p>
        </p:txBody>
      </p:sp>
    </p:spTree>
    <p:extLst>
      <p:ext uri="{BB962C8B-B14F-4D97-AF65-F5344CB8AC3E}">
        <p14:creationId xmlns:p14="http://schemas.microsoft.com/office/powerpoint/2010/main" val="16749749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579E7-942B-276F-C71C-8F0962CC2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BE0AC83-F40A-573B-1340-3DEC6057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99" b="23953"/>
          <a:stretch/>
        </p:blipFill>
        <p:spPr>
          <a:xfrm>
            <a:off x="284173" y="736058"/>
            <a:ext cx="8575200" cy="169151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1449F1-E296-650B-37B5-E7998AA919C9}"/>
              </a:ext>
            </a:extLst>
          </p:cNvPr>
          <p:cNvSpPr/>
          <p:nvPr/>
        </p:nvSpPr>
        <p:spPr>
          <a:xfrm>
            <a:off x="0" y="3185437"/>
            <a:ext cx="9144000" cy="367256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1DFA4FC-9A3B-00B3-7D1C-01CA5E8E6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A13725-1FF4-F5FA-6C73-1F4E3AFF28EF}"/>
              </a:ext>
            </a:extLst>
          </p:cNvPr>
          <p:cNvSpPr txBox="1"/>
          <p:nvPr/>
        </p:nvSpPr>
        <p:spPr>
          <a:xfrm>
            <a:off x="537494" y="2470490"/>
            <a:ext cx="816835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彼は「どこかへ行ってペンを買いませんか。ああ、デパートがあちらにありますよ」と言いました。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313A3E-1E32-8972-3A23-B8677933D095}"/>
              </a:ext>
            </a:extLst>
          </p:cNvPr>
          <p:cNvSpPr txBox="1"/>
          <p:nvPr/>
        </p:nvSpPr>
        <p:spPr>
          <a:xfrm>
            <a:off x="537493" y="3335820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Shall we go somewhere and get a pen?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Shall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go (and) get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pen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get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somewhere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「どこかへ」という意味をもち、動詞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を修飾しています。</a:t>
            </a:r>
            <a:endParaRPr lang="en-US" altLang="ja-JP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0468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5FC5-922D-6FD7-2C72-2EE97C7C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EFA9C45-1EC2-5B75-6F76-52151A43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99" b="23953"/>
          <a:stretch/>
        </p:blipFill>
        <p:spPr>
          <a:xfrm>
            <a:off x="284173" y="736058"/>
            <a:ext cx="8575200" cy="169151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EAB637-6B4D-9215-C923-589BE6C7EA61}"/>
              </a:ext>
            </a:extLst>
          </p:cNvPr>
          <p:cNvSpPr/>
          <p:nvPr/>
        </p:nvSpPr>
        <p:spPr>
          <a:xfrm>
            <a:off x="0" y="3185437"/>
            <a:ext cx="9144000" cy="367256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D9B2FC8-9AA0-1A0C-A85D-F97A38BE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A4A979-99D4-970D-7442-3D731C28F8A6}"/>
              </a:ext>
            </a:extLst>
          </p:cNvPr>
          <p:cNvSpPr txBox="1"/>
          <p:nvPr/>
        </p:nvSpPr>
        <p:spPr>
          <a:xfrm>
            <a:off x="537494" y="2470490"/>
            <a:ext cx="816835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彼は「どこかへ行ってペンを買いませんか。ああ、デパートがあちらにありますよ」と言いました。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EEDE64-7CAD-EE10-873C-9C282B40CD4E}"/>
              </a:ext>
            </a:extLst>
          </p:cNvPr>
          <p:cNvSpPr txBox="1"/>
          <p:nvPr/>
        </p:nvSpPr>
        <p:spPr>
          <a:xfrm>
            <a:off x="537493" y="333582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Oh, there is a department store over there.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は「ああ」「おや」などの感情を表す表現です。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department store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over there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「あそこに」という意味をもち、動詞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は「～がある」という存在を表現しています。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62598885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16990</TotalTime>
  <Words>1046</Words>
  <Application>Microsoft Office PowerPoint</Application>
  <PresentationFormat>画面に合わせる (4:3)</PresentationFormat>
  <Paragraphs>85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2073</cp:revision>
  <cp:lastPrinted>2016-06-23T16:36:17Z</cp:lastPrinted>
  <dcterms:created xsi:type="dcterms:W3CDTF">2016-05-30T03:13:09Z</dcterms:created>
  <dcterms:modified xsi:type="dcterms:W3CDTF">2025-12-23T07:23:28Z</dcterms:modified>
</cp:coreProperties>
</file>