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助動詞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特別な意味を持つ助動詞の疑問文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「男性は目的地を見つけることができました」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7_05_reading_s1_1">
            <a:hlinkClick r:id="" action="ppaction://media"/>
            <a:extLst>
              <a:ext uri="{FF2B5EF4-FFF2-40B4-BE49-F238E27FC236}">
                <a16:creationId xmlns:a16="http://schemas.microsoft.com/office/drawing/2014/main" id="{A8D84D2B-93F6-5236-F60A-56F37BB89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73977" y="2859400"/>
            <a:ext cx="406400" cy="406400"/>
          </a:xfrm>
          <a:prstGeom prst="rect">
            <a:avLst/>
          </a:prstGeom>
        </p:spPr>
      </p:pic>
      <p:pic>
        <p:nvPicPr>
          <p:cNvPr id="8" name="AS_G2_07_06_reading_s1_2">
            <a:hlinkClick r:id="" action="ppaction://media"/>
            <a:extLst>
              <a:ext uri="{FF2B5EF4-FFF2-40B4-BE49-F238E27FC236}">
                <a16:creationId xmlns:a16="http://schemas.microsoft.com/office/drawing/2014/main" id="{CBA9D590-5CEB-A475-0B56-3BCB9F6CEF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9932" y="285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215A42-AB06-CB5D-5F3E-A07306488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2178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82350" y="1391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067642" y="13911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7894386" y="1391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944539" y="20014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3188724" y="20014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716736" y="20014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793914" y="20014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1053152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3887585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5219213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5938651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7936196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8742571" y="26165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1649730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3218023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4792672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5437521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8026907" y="32473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658554" y="38548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6820682" y="38548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274996" y="13911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8790610" y="324584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1395245" y="38548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7_07_reading_s2">
            <a:hlinkClick r:id="" action="ppaction://media"/>
            <a:extLst>
              <a:ext uri="{FF2B5EF4-FFF2-40B4-BE49-F238E27FC236}">
                <a16:creationId xmlns:a16="http://schemas.microsoft.com/office/drawing/2014/main" id="{8228F100-D6C9-9731-AED9-3FA7A4017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9850" y="1195388"/>
            <a:ext cx="406400" cy="406400"/>
          </a:xfrm>
          <a:prstGeom prst="rect">
            <a:avLst/>
          </a:prstGeom>
        </p:spPr>
      </p:pic>
      <p:pic>
        <p:nvPicPr>
          <p:cNvPr id="31" name="AS_G2_07_07_reading_s2">
            <a:hlinkClick r:id="" action="ppaction://media"/>
            <a:extLst>
              <a:ext uri="{FF2B5EF4-FFF2-40B4-BE49-F238E27FC236}">
                <a16:creationId xmlns:a16="http://schemas.microsoft.com/office/drawing/2014/main" id="{8653BDDB-C54C-F598-EB63-9652ECBDA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9850" y="47297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E1A17A7-03A1-A6F9-C60B-CEA6BF50C4DC}"/>
              </a:ext>
            </a:extLst>
          </p:cNvPr>
          <p:cNvCxnSpPr/>
          <p:nvPr/>
        </p:nvCxnSpPr>
        <p:spPr>
          <a:xfrm flipH="1">
            <a:off x="7483752" y="38548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245B4876-565B-89AA-757F-9F49CCF46123}"/>
              </a:ext>
            </a:extLst>
          </p:cNvPr>
          <p:cNvCxnSpPr/>
          <p:nvPr/>
        </p:nvCxnSpPr>
        <p:spPr>
          <a:xfrm flipH="1">
            <a:off x="2330727" y="44835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1874EB0-3012-218F-9F75-467932BBA9D7}"/>
              </a:ext>
            </a:extLst>
          </p:cNvPr>
          <p:cNvCxnSpPr/>
          <p:nvPr/>
        </p:nvCxnSpPr>
        <p:spPr>
          <a:xfrm flipH="1">
            <a:off x="3969997" y="448354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52782C1C-4000-9514-35AB-8C7518C89944}"/>
              </a:ext>
            </a:extLst>
          </p:cNvPr>
          <p:cNvCxnSpPr/>
          <p:nvPr/>
        </p:nvCxnSpPr>
        <p:spPr>
          <a:xfrm flipH="1">
            <a:off x="5339866" y="4483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4327404E-9DAD-6C6D-AA3C-B0227AAFAB43}"/>
              </a:ext>
            </a:extLst>
          </p:cNvPr>
          <p:cNvCxnSpPr/>
          <p:nvPr/>
        </p:nvCxnSpPr>
        <p:spPr>
          <a:xfrm flipH="1">
            <a:off x="6416986" y="4483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173E735B-BAEB-958C-3DBE-58AB8216C46A}"/>
              </a:ext>
            </a:extLst>
          </p:cNvPr>
          <p:cNvCxnSpPr/>
          <p:nvPr/>
        </p:nvCxnSpPr>
        <p:spPr>
          <a:xfrm flipH="1">
            <a:off x="7161720" y="4483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5031E026-5EF3-0E05-1885-461EFC1FA46D}"/>
              </a:ext>
            </a:extLst>
          </p:cNvPr>
          <p:cNvCxnSpPr/>
          <p:nvPr/>
        </p:nvCxnSpPr>
        <p:spPr>
          <a:xfrm flipH="1">
            <a:off x="1053152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A3FAB54-DF27-86B7-67FD-62ECBA30B86A}"/>
              </a:ext>
            </a:extLst>
          </p:cNvPr>
          <p:cNvCxnSpPr/>
          <p:nvPr/>
        </p:nvCxnSpPr>
        <p:spPr>
          <a:xfrm flipH="1">
            <a:off x="2077060" y="50844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0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A76D37-3ABB-4693-D1BC-62DC283E7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30000" cy="6140433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7_10_reading_s3">
            <a:hlinkClick r:id="" action="ppaction://media"/>
            <a:extLst>
              <a:ext uri="{FF2B5EF4-FFF2-40B4-BE49-F238E27FC236}">
                <a16:creationId xmlns:a16="http://schemas.microsoft.com/office/drawing/2014/main" id="{B04CC96D-F0EB-5F7B-4BB4-743A6D628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057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13C89A4-D70B-A6AC-728D-EFBCAE510E18}"/>
              </a:ext>
            </a:extLst>
          </p:cNvPr>
          <p:cNvSpPr/>
          <p:nvPr/>
        </p:nvSpPr>
        <p:spPr>
          <a:xfrm>
            <a:off x="863832" y="5797838"/>
            <a:ext cx="799815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5C1CE5F-5E08-65A0-36DA-F54B6D0735FF}"/>
              </a:ext>
            </a:extLst>
          </p:cNvPr>
          <p:cNvSpPr/>
          <p:nvPr/>
        </p:nvSpPr>
        <p:spPr>
          <a:xfrm>
            <a:off x="620816" y="5106793"/>
            <a:ext cx="20882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05AF9F0-98AB-FDA6-61C4-35F6F77EBB6F}"/>
              </a:ext>
            </a:extLst>
          </p:cNvPr>
          <p:cNvSpPr/>
          <p:nvPr/>
        </p:nvSpPr>
        <p:spPr>
          <a:xfrm>
            <a:off x="863832" y="4705069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5F341A-3292-B163-BCD2-3043645DA4AD}"/>
              </a:ext>
            </a:extLst>
          </p:cNvPr>
          <p:cNvSpPr/>
          <p:nvPr/>
        </p:nvSpPr>
        <p:spPr>
          <a:xfrm>
            <a:off x="620816" y="3993515"/>
            <a:ext cx="20882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2" y="2869977"/>
            <a:ext cx="799815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863832" y="3591791"/>
            <a:ext cx="75587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734898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26844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70845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/ May 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は「～してもよいですか。」と相手に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許可を求める表現。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Will 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は「～してくれませんか。」と相手に依頼する表現。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Could 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は「～してくださいませんか。」とていねいに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依頼する表現。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は「（私が）～しましょうか。」と自分が何かすると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申し出る表現。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Shall 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は「（私達は）～しませんか。」と相手を誘う表現。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2" grpId="0" animBg="1"/>
      <p:bldP spid="13" grpId="0" animBg="1"/>
      <p:bldP spid="11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2CC803-6EC9-84B5-C963-A9E9F0C5A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04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12F60F-B217-97A5-5E1C-1E61E80A8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04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EA44DC9-66E4-A8CA-9235-089B6FC92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90400" cy="605817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B485F5-0FD6-0E1F-C159-A51D5E42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092326"/>
            <a:ext cx="8586000" cy="571022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AS_G2_07_01_kihon">
            <a:hlinkClick r:id="" action="ppaction://media"/>
            <a:extLst>
              <a:ext uri="{FF2B5EF4-FFF2-40B4-BE49-F238E27FC236}">
                <a16:creationId xmlns:a16="http://schemas.microsoft.com/office/drawing/2014/main" id="{0DCFE875-DDA1-18C3-B5D2-E2D08A339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2300" y="2254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344E8E-11C1-F69A-1A27-4433CA742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2400" cy="456339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904239" y="1863485"/>
            <a:ext cx="20656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1486936" y="2396188"/>
            <a:ext cx="22722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Could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07_11_reading_s6_1">
            <a:hlinkClick r:id="" action="ppaction://media"/>
            <a:extLst>
              <a:ext uri="{FF2B5EF4-FFF2-40B4-BE49-F238E27FC236}">
                <a16:creationId xmlns:a16="http://schemas.microsoft.com/office/drawing/2014/main" id="{30E9FAC5-9A45-A3E8-B77C-98A400A423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5" y="1196975"/>
            <a:ext cx="406400" cy="406400"/>
          </a:xfrm>
          <a:prstGeom prst="rect">
            <a:avLst/>
          </a:prstGeom>
        </p:spPr>
      </p:pic>
      <p:pic>
        <p:nvPicPr>
          <p:cNvPr id="8" name="AS_G2_07_12_reading_s6_2">
            <a:hlinkClick r:id="" action="ppaction://media"/>
            <a:extLst>
              <a:ext uri="{FF2B5EF4-FFF2-40B4-BE49-F238E27FC236}">
                <a16:creationId xmlns:a16="http://schemas.microsoft.com/office/drawing/2014/main" id="{3E92323C-2BAE-70AC-EE55-D85348F70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5" y="1796328"/>
            <a:ext cx="406400" cy="406400"/>
          </a:xfrm>
          <a:prstGeom prst="rect">
            <a:avLst/>
          </a:prstGeom>
        </p:spPr>
      </p:pic>
      <p:pic>
        <p:nvPicPr>
          <p:cNvPr id="9" name="AS_G2_07_11_reading_s6_1">
            <a:hlinkClick r:id="" action="ppaction://media"/>
            <a:extLst>
              <a:ext uri="{FF2B5EF4-FFF2-40B4-BE49-F238E27FC236}">
                <a16:creationId xmlns:a16="http://schemas.microsoft.com/office/drawing/2014/main" id="{4184E6BB-BF56-2A3B-0DC1-DDD184C42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23475" y="2395681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C0B6B8B-B49C-D030-6D4D-343393133477}"/>
              </a:ext>
            </a:extLst>
          </p:cNvPr>
          <p:cNvSpPr txBox="1"/>
          <p:nvPr/>
        </p:nvSpPr>
        <p:spPr>
          <a:xfrm>
            <a:off x="6933742" y="2396188"/>
            <a:ext cx="20440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department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042014A-3281-7F06-47C2-59A3D560741F}"/>
              </a:ext>
            </a:extLst>
          </p:cNvPr>
          <p:cNvSpPr txBox="1"/>
          <p:nvPr/>
        </p:nvSpPr>
        <p:spPr>
          <a:xfrm>
            <a:off x="578975" y="2916654"/>
            <a:ext cx="20440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store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B58A7D4-91D6-AB79-75D2-2FF52B85FEAF}"/>
              </a:ext>
            </a:extLst>
          </p:cNvPr>
          <p:cNvSpPr txBox="1"/>
          <p:nvPr/>
        </p:nvSpPr>
        <p:spPr>
          <a:xfrm>
            <a:off x="5019735" y="2916654"/>
            <a:ext cx="20656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       I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8D58C45-7B68-3B67-B82B-7730304663A9}"/>
              </a:ext>
            </a:extLst>
          </p:cNvPr>
          <p:cNvSpPr txBox="1"/>
          <p:nvPr/>
        </p:nvSpPr>
        <p:spPr>
          <a:xfrm>
            <a:off x="5115434" y="3427975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pen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D9BF948-490A-6208-F9A9-D94EF96F4193}"/>
              </a:ext>
            </a:extLst>
          </p:cNvPr>
          <p:cNvSpPr txBox="1"/>
          <p:nvPr/>
        </p:nvSpPr>
        <p:spPr>
          <a:xfrm>
            <a:off x="1000634" y="3979847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      I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9C9989D-1715-120F-CB55-0000293BEE93}"/>
              </a:ext>
            </a:extLst>
          </p:cNvPr>
          <p:cNvSpPr txBox="1"/>
          <p:nvPr/>
        </p:nvSpPr>
        <p:spPr>
          <a:xfrm>
            <a:off x="6476496" y="3979847"/>
            <a:ext cx="22357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have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8293E6E-316A-5EBA-539D-84D06994D0FD}"/>
              </a:ext>
            </a:extLst>
          </p:cNvPr>
          <p:cNvSpPr txBox="1"/>
          <p:nvPr/>
        </p:nvSpPr>
        <p:spPr>
          <a:xfrm>
            <a:off x="674705" y="4484270"/>
            <a:ext cx="812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13ED2E9-90A4-B5F9-FB7E-FAAFD0E9940A}"/>
              </a:ext>
            </a:extLst>
          </p:cNvPr>
          <p:cNvSpPr txBox="1"/>
          <p:nvPr/>
        </p:nvSpPr>
        <p:spPr>
          <a:xfrm>
            <a:off x="4111330" y="4484270"/>
            <a:ext cx="20656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Shall      we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9327272-2DA1-7DF4-65D8-AE6F5DE6B47D}"/>
              </a:ext>
            </a:extLst>
          </p:cNvPr>
          <p:cNvSpPr txBox="1"/>
          <p:nvPr/>
        </p:nvSpPr>
        <p:spPr>
          <a:xfrm>
            <a:off x="2761844" y="5033691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F1857F8-C8B5-2D63-8D21-ED8F038F9905}"/>
              </a:ext>
            </a:extLst>
          </p:cNvPr>
          <p:cNvSpPr txBox="1"/>
          <p:nvPr/>
        </p:nvSpPr>
        <p:spPr>
          <a:xfrm>
            <a:off x="4480388" y="5547463"/>
            <a:ext cx="1818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9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4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7_14_reading_s7_1">
            <a:hlinkClick r:id="" action="ppaction://media"/>
            <a:extLst>
              <a:ext uri="{FF2B5EF4-FFF2-40B4-BE49-F238E27FC236}">
                <a16:creationId xmlns:a16="http://schemas.microsoft.com/office/drawing/2014/main" id="{1E122A4A-F279-E0A5-4371-63BED6A92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82275" y="2873375"/>
            <a:ext cx="406400" cy="406400"/>
          </a:xfrm>
          <a:prstGeom prst="rect">
            <a:avLst/>
          </a:prstGeom>
        </p:spPr>
      </p:pic>
      <p:pic>
        <p:nvPicPr>
          <p:cNvPr id="3" name="AS_G2_07_15_reading_s7_2">
            <a:hlinkClick r:id="" action="ppaction://media"/>
            <a:extLst>
              <a:ext uri="{FF2B5EF4-FFF2-40B4-BE49-F238E27FC236}">
                <a16:creationId xmlns:a16="http://schemas.microsoft.com/office/drawing/2014/main" id="{658281BF-3639-D218-C6D3-7AEF30A0F9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39924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7_16_reading_s8_1">
            <a:hlinkClick r:id="" action="ppaction://media"/>
            <a:extLst>
              <a:ext uri="{FF2B5EF4-FFF2-40B4-BE49-F238E27FC236}">
                <a16:creationId xmlns:a16="http://schemas.microsoft.com/office/drawing/2014/main" id="{8D896491-C73F-4F7E-BDF1-E99C14EF5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31575" y="1603375"/>
            <a:ext cx="406400" cy="406400"/>
          </a:xfrm>
          <a:prstGeom prst="rect">
            <a:avLst/>
          </a:prstGeom>
        </p:spPr>
      </p:pic>
      <p:pic>
        <p:nvPicPr>
          <p:cNvPr id="25" name="AS_G2_07_17_reading_s8_2">
            <a:hlinkClick r:id="" action="ppaction://media"/>
            <a:extLst>
              <a:ext uri="{FF2B5EF4-FFF2-40B4-BE49-F238E27FC236}">
                <a16:creationId xmlns:a16="http://schemas.microsoft.com/office/drawing/2014/main" id="{ADEA3393-FB8B-392F-B87A-CB6373011B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31575" y="2268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5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P.55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～してくれませんか。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6AA93C6-6F14-9A9E-FF08-1D9E2D77B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65799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1DBA69E-E539-6519-3192-889C22D21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8"/>
            <a:ext cx="8712000" cy="556579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14392" y="3331349"/>
            <a:ext cx="685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you     open      the    window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7_03_kihon_t_1">
            <a:hlinkClick r:id="" action="ppaction://media"/>
            <a:extLst>
              <a:ext uri="{FF2B5EF4-FFF2-40B4-BE49-F238E27FC236}">
                <a16:creationId xmlns:a16="http://schemas.microsoft.com/office/drawing/2014/main" id="{D5741C14-3E12-CF31-ECC3-FE8EF38DD9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5375" y="1209675"/>
            <a:ext cx="406400" cy="406400"/>
          </a:xfrm>
          <a:prstGeom prst="rect">
            <a:avLst/>
          </a:prstGeom>
        </p:spPr>
      </p:pic>
      <p:pic>
        <p:nvPicPr>
          <p:cNvPr id="12" name="AS_G2_07_03_kihon_t_1">
            <a:hlinkClick r:id="" action="ppaction://media"/>
            <a:extLst>
              <a:ext uri="{FF2B5EF4-FFF2-40B4-BE49-F238E27FC236}">
                <a16:creationId xmlns:a16="http://schemas.microsoft.com/office/drawing/2014/main" id="{7329C0C7-F149-6EA9-4939-459008631D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2981" y="484188"/>
            <a:ext cx="406400" cy="406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EF1E04-822B-B3EC-F9F9-6DA2F00F2ACB}"/>
              </a:ext>
            </a:extLst>
          </p:cNvPr>
          <p:cNvSpPr txBox="1"/>
          <p:nvPr/>
        </p:nvSpPr>
        <p:spPr>
          <a:xfrm>
            <a:off x="1333442" y="4508335"/>
            <a:ext cx="661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give      me    </a:t>
            </a:r>
            <a:r>
              <a:rPr kumimoji="1" lang="en-US" altLang="ja-JP" sz="20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81183BC-6527-9DC7-08C3-32C6B234409F}"/>
              </a:ext>
            </a:extLst>
          </p:cNvPr>
          <p:cNvSpPr txBox="1"/>
          <p:nvPr/>
        </p:nvSpPr>
        <p:spPr>
          <a:xfrm>
            <a:off x="1314392" y="5697664"/>
            <a:ext cx="6315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 play     the     piano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3E54C2B-173E-8A61-C6E2-0E13AF82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8"/>
            <a:ext cx="8712000" cy="556579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C1CC5F7-2B2D-50D8-D558-0F246994D06E}"/>
              </a:ext>
            </a:extLst>
          </p:cNvPr>
          <p:cNvSpPr txBox="1"/>
          <p:nvPr/>
        </p:nvSpPr>
        <p:spPr>
          <a:xfrm>
            <a:off x="1314392" y="3331349"/>
            <a:ext cx="685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 you     open      the    window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C994BF-AE97-9ACF-9094-B199907EB04E}"/>
              </a:ext>
            </a:extLst>
          </p:cNvPr>
          <p:cNvSpPr txBox="1"/>
          <p:nvPr/>
        </p:nvSpPr>
        <p:spPr>
          <a:xfrm>
            <a:off x="1333442" y="4508335"/>
            <a:ext cx="6610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give      me    </a:t>
            </a:r>
            <a:r>
              <a:rPr kumimoji="1" lang="en-US" altLang="ja-JP" sz="20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something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A3B9B39-C461-717E-6658-E9857AB208AB}"/>
              </a:ext>
            </a:extLst>
          </p:cNvPr>
          <p:cNvSpPr txBox="1"/>
          <p:nvPr/>
        </p:nvSpPr>
        <p:spPr>
          <a:xfrm>
            <a:off x="1314392" y="5697664"/>
            <a:ext cx="6315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     you      play     the     piano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292BA8-003E-43F8-DFCD-9489BA8C4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7600" cy="275613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Will you pass me the salt?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7_04_kihon_t_2">
            <a:hlinkClick r:id="" action="ppaction://media"/>
            <a:extLst>
              <a:ext uri="{FF2B5EF4-FFF2-40B4-BE49-F238E27FC236}">
                <a16:creationId xmlns:a16="http://schemas.microsoft.com/office/drawing/2014/main" id="{D89164CA-DC40-7F67-89FA-6E947DB47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3213" y="267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78521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16991</TotalTime>
  <Words>725</Words>
  <Application>Microsoft Office PowerPoint</Application>
  <PresentationFormat>画面に合わせる (4:3)</PresentationFormat>
  <Paragraphs>124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2073</cp:revision>
  <cp:lastPrinted>2016-06-23T16:36:17Z</cp:lastPrinted>
  <dcterms:created xsi:type="dcterms:W3CDTF">2016-05-30T03:13:09Z</dcterms:created>
  <dcterms:modified xsi:type="dcterms:W3CDTF">2025-12-23T07:19:10Z</dcterms:modified>
</cp:coreProperties>
</file>