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72" r:id="rId2"/>
    <p:sldId id="4331" r:id="rId3"/>
    <p:sldId id="4340" r:id="rId4"/>
    <p:sldId id="4341" r:id="rId5"/>
    <p:sldId id="4343" r:id="rId6"/>
    <p:sldId id="4344" r:id="rId7"/>
    <p:sldId id="4345" r:id="rId8"/>
    <p:sldId id="4346" r:id="rId9"/>
    <p:sldId id="4347" r:id="rId10"/>
    <p:sldId id="4350" r:id="rId11"/>
    <p:sldId id="4348" r:id="rId12"/>
    <p:sldId id="4349" r:id="rId13"/>
    <p:sldId id="3661" r:id="rId14"/>
    <p:sldId id="368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A5F86-B58A-DC99-3016-09DC36694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8763D1-2824-E4B5-F1D2-0AE450FA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41720"/>
            <a:ext cx="8571719" cy="164606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42AF5E-62A7-AADB-5EDA-505900F25A5E}"/>
              </a:ext>
            </a:extLst>
          </p:cNvPr>
          <p:cNvSpPr/>
          <p:nvPr/>
        </p:nvSpPr>
        <p:spPr>
          <a:xfrm>
            <a:off x="0" y="3154822"/>
            <a:ext cx="9144000" cy="37031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6625416-DB94-3E0E-782B-A8E08951E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523787-B304-A4B1-55DF-92668EF7EA52}"/>
              </a:ext>
            </a:extLst>
          </p:cNvPr>
          <p:cNvSpPr txBox="1"/>
          <p:nvPr/>
        </p:nvSpPr>
        <p:spPr>
          <a:xfrm>
            <a:off x="537494" y="2387783"/>
            <a:ext cx="824455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もしあなたが幸運なら、霧のかかった満月の夜、特に暗い場所で、それを見られるかもしれません。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F542CF-5A0B-077E-E1E7-92FD82C6762B}"/>
              </a:ext>
            </a:extLst>
          </p:cNvPr>
          <p:cNvSpPr txBox="1"/>
          <p:nvPr/>
        </p:nvSpPr>
        <p:spPr>
          <a:xfrm>
            <a:off x="537493" y="3363122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may see one especially in a dark place on a misty, full moon night.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may 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rainbow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を指しています。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especially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は「特に」という意味の副詞で、動詞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a dark place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「暗い場所で」という意味をもち、動詞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a misty, full moon night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「霧のかかった満月の夜」という意味をもち、動詞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98401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545A6-DC6D-FA58-7763-6466E77C5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2C9C3A0-F66C-5076-C277-49101047A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41720"/>
            <a:ext cx="8571719" cy="18655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B5F46BF-7F1C-208D-3AF9-127457CF3E4E}"/>
              </a:ext>
            </a:extLst>
          </p:cNvPr>
          <p:cNvSpPr/>
          <p:nvPr/>
        </p:nvSpPr>
        <p:spPr>
          <a:xfrm>
            <a:off x="0" y="3331671"/>
            <a:ext cx="9144000" cy="352632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AF9CB88-E5A9-AC13-2165-82A7383E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35967A-202F-94C9-9E63-6F38979B536F}"/>
              </a:ext>
            </a:extLst>
          </p:cNvPr>
          <p:cNvSpPr txBox="1"/>
          <p:nvPr/>
        </p:nvSpPr>
        <p:spPr>
          <a:xfrm>
            <a:off x="3271168" y="2674261"/>
            <a:ext cx="54346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ハワイの人々は月虹が幸運をもたらすと信じています。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B511F1-BED1-E8BC-F09D-587E55709BC5}"/>
              </a:ext>
            </a:extLst>
          </p:cNvPr>
          <p:cNvSpPr txBox="1"/>
          <p:nvPr/>
        </p:nvSpPr>
        <p:spPr>
          <a:xfrm>
            <a:off x="537492" y="3529679"/>
            <a:ext cx="831839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believe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 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moonbows bring good luck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Hawaii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moonbows bring good luck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believe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（目的語）の役割をする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名詞節です。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moonbows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bring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good luck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5225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736B1-0992-D2E7-8517-389687DDC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9A8420C-554A-B5AE-7722-4D22B501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48"/>
          <a:stretch/>
        </p:blipFill>
        <p:spPr>
          <a:xfrm>
            <a:off x="284173" y="792707"/>
            <a:ext cx="8571719" cy="171648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55B811F-E0CF-7B6B-902D-808A17EAD1A6}"/>
              </a:ext>
            </a:extLst>
          </p:cNvPr>
          <p:cNvSpPr/>
          <p:nvPr/>
        </p:nvSpPr>
        <p:spPr>
          <a:xfrm>
            <a:off x="0" y="3217371"/>
            <a:ext cx="9144000" cy="392225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44985A1-223D-4337-2619-BC82DDA0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F4901E-72F4-44DE-261E-9BAECCD6886B}"/>
              </a:ext>
            </a:extLst>
          </p:cNvPr>
          <p:cNvSpPr txBox="1"/>
          <p:nvPr/>
        </p:nvSpPr>
        <p:spPr>
          <a:xfrm>
            <a:off x="4404644" y="2509190"/>
            <a:ext cx="39678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いつか私は月虹の写真を撮りたいです。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6D53AD-7E5A-C30D-92C1-1CAD7B5A7157}"/>
              </a:ext>
            </a:extLst>
          </p:cNvPr>
          <p:cNvSpPr txBox="1"/>
          <p:nvPr/>
        </p:nvSpPr>
        <p:spPr>
          <a:xfrm>
            <a:off x="537492" y="3367754"/>
            <a:ext cx="83184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Someday,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Someday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は「いつの日か」という意味の副詞で、文全体を修飾しています。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want to take pictures of moonbows.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want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take pictures of moonbows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take pictures of moonbows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は「月虹の写真を撮ること」という意味で、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moonbows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pictures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56774531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14F878-653A-11E7-93A1-3CC5910AF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43" y="31647"/>
            <a:ext cx="6490800" cy="6787812"/>
          </a:xfrm>
          <a:prstGeom prst="rect">
            <a:avLst/>
          </a:prstGeom>
        </p:spPr>
      </p:pic>
      <p:pic>
        <p:nvPicPr>
          <p:cNvPr id="7" name="AS_G2_08_09_reading_str">
            <a:hlinkClick r:id="" action="ppaction://media"/>
            <a:extLst>
              <a:ext uri="{FF2B5EF4-FFF2-40B4-BE49-F238E27FC236}">
                <a16:creationId xmlns:a16="http://schemas.microsoft.com/office/drawing/2014/main" id="{CFFDFEC1-295E-28CC-DEB9-CFDF9B37A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5475" y="170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A7F8E-D31C-EDE6-3F18-6E2DDFDA7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92FF290-E05E-0B4E-385D-C3762A0A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945843"/>
            <a:ext cx="8571719" cy="85351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A93DA2-9510-BE7F-EE20-B89DDBD362FF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5B29AEF-75FB-E79E-C11E-B5B77D1D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93D2E-59E9-935A-75CD-A31D47D25866}"/>
              </a:ext>
            </a:extLst>
          </p:cNvPr>
          <p:cNvSpPr txBox="1"/>
          <p:nvPr/>
        </p:nvSpPr>
        <p:spPr>
          <a:xfrm>
            <a:off x="537494" y="1820880"/>
            <a:ext cx="1545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私はマリです。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C48BD6-C1C6-148E-0304-AC0EE5BB1CFF}"/>
              </a:ext>
            </a:extLst>
          </p:cNvPr>
          <p:cNvSpPr txBox="1"/>
          <p:nvPr/>
        </p:nvSpPr>
        <p:spPr>
          <a:xfrm>
            <a:off x="537493" y="2665685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（’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Mari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= Mari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の関係です。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41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84A32-B675-8329-0320-46E92798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4A14FB8-8A2B-3319-F0D3-10AFCFE4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945843"/>
            <a:ext cx="8571719" cy="85351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EDD7D83-96A4-D26C-DDA3-8CF0A154EFF0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8741D6D-F76A-02DA-684C-B195697F9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89380B-3E89-F79F-F5AA-092E02EA7E32}"/>
              </a:ext>
            </a:extLst>
          </p:cNvPr>
          <p:cNvSpPr txBox="1"/>
          <p:nvPr/>
        </p:nvSpPr>
        <p:spPr>
          <a:xfrm>
            <a:off x="1909094" y="1799357"/>
            <a:ext cx="3297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私は写真を撮ることが好きです。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4D108F-07D4-2C57-B22A-A2E2E9A1C7A2}"/>
              </a:ext>
            </a:extLst>
          </p:cNvPr>
          <p:cNvSpPr txBox="1"/>
          <p:nvPr/>
        </p:nvSpPr>
        <p:spPr>
          <a:xfrm>
            <a:off x="537493" y="2665685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/>
              <a:t>I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take pictures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take pictures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は「写真を撮ること」という意味で、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79019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CBC2D-70E4-5A9E-8A29-F2F13F34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36C4A9D-2DD6-96A2-64DC-9DC3767F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66" b="80537"/>
          <a:stretch/>
        </p:blipFill>
        <p:spPr>
          <a:xfrm>
            <a:off x="284173" y="945843"/>
            <a:ext cx="8575200" cy="65434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602334-5735-8DC7-DF15-DC8C342F2D37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5A1628A-600A-FCB1-7D22-25B9E5EE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5C72F4-C85B-76B1-FE6A-0EF651BF527D}"/>
              </a:ext>
            </a:extLst>
          </p:cNvPr>
          <p:cNvSpPr txBox="1"/>
          <p:nvPr/>
        </p:nvSpPr>
        <p:spPr>
          <a:xfrm>
            <a:off x="537494" y="1750567"/>
            <a:ext cx="394222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私の夢はプロの写真家になることです。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490009-A80B-7911-FC10-F66E940B27B1}"/>
              </a:ext>
            </a:extLst>
          </p:cNvPr>
          <p:cNvSpPr txBox="1"/>
          <p:nvPr/>
        </p:nvSpPr>
        <p:spPr>
          <a:xfrm>
            <a:off x="537493" y="2665685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dream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be a professional photographer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be a professional photographer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は「プロの写真家になること」という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意味で、名詞として扱っています。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dream = to be a professional photographer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の関係です。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to be a professional photographer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主語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dream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の内容を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説明する補語になっています。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9722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2DC9-A486-8480-B67B-FF55627D3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9F9C84-19FC-380C-E6E1-031DEE90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186" b="69329"/>
          <a:stretch/>
        </p:blipFill>
        <p:spPr>
          <a:xfrm>
            <a:off x="284173" y="945843"/>
            <a:ext cx="8575200" cy="6712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E51727C-16F4-592D-557D-22091650D779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135C09D-067B-C9F8-4511-48FDC0738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38C07B-5E13-A841-31BD-BBD683638A9C}"/>
              </a:ext>
            </a:extLst>
          </p:cNvPr>
          <p:cNvSpPr txBox="1"/>
          <p:nvPr/>
        </p:nvSpPr>
        <p:spPr>
          <a:xfrm>
            <a:off x="537494" y="1767427"/>
            <a:ext cx="44036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自然の中で写真を撮ることは興味深いです。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D7C5FE-A29B-1653-BFA9-DE7B40529C7F}"/>
              </a:ext>
            </a:extLst>
          </p:cNvPr>
          <p:cNvSpPr txBox="1"/>
          <p:nvPr/>
        </p:nvSpPr>
        <p:spPr>
          <a:xfrm>
            <a:off x="537493" y="2665685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take pictures in nature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interesting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take pictures in nature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は「自然の中で写真を撮ること」という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意味で、名詞として扱っています。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nature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「自然の中で」という意味をもち、動詞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take pictures in nature = interesting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の関係です。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interesting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主語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take pictures in nature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の性質を説明する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補語になっています。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1148736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CE991-CB3E-E124-F6BF-764D108B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5AC1B2F-2F27-2480-ED28-839954C92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277" b="56216"/>
          <a:stretch/>
        </p:blipFill>
        <p:spPr>
          <a:xfrm>
            <a:off x="284173" y="676079"/>
            <a:ext cx="8575200" cy="103184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272BA03-8017-8721-D2C8-3C6014311CCF}"/>
              </a:ext>
            </a:extLst>
          </p:cNvPr>
          <p:cNvSpPr/>
          <p:nvPr/>
        </p:nvSpPr>
        <p:spPr>
          <a:xfrm>
            <a:off x="0" y="2210852"/>
            <a:ext cx="9144000" cy="464714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05F488B-8EC3-5E05-7ED4-3E2CCAB5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831FD8-FC6B-713F-9445-5EFDFF12E0DB}"/>
              </a:ext>
            </a:extLst>
          </p:cNvPr>
          <p:cNvSpPr txBox="1"/>
          <p:nvPr/>
        </p:nvSpPr>
        <p:spPr>
          <a:xfrm>
            <a:off x="537494" y="1742281"/>
            <a:ext cx="5348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私は虹が好きですが、夜に虹を見ることは難しいです。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081DD8-990A-477B-BE0F-212E91275E78}"/>
              </a:ext>
            </a:extLst>
          </p:cNvPr>
          <p:cNvSpPr txBox="1"/>
          <p:nvPr/>
        </p:nvSpPr>
        <p:spPr>
          <a:xfrm>
            <a:off x="537493" y="2210852"/>
            <a:ext cx="8215982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like rainbows,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like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rainbows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it is difficult to see rainbows at night.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は、前の文と対比を示すために使われています。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see rainbows at night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difficult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は形式主語で、実際の意味をもちません。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see rainbows at night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は「夜に虹を見ること」という意味で、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名詞として扱っています。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night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「夜に」という意味をもち、動詞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see rainbows at night = difficult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の関係です。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difficult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 主語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see rainbows at night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の難易度を説明する補語に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2479596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084E8-9CAA-9F51-2F0E-EE2D58F4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E092176-FE4E-DAFB-8322-69BEB1762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945843"/>
            <a:ext cx="8571719" cy="65232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B6AA259-FE59-E064-8AED-02353E40A1CA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80654BD-6459-1AA0-B229-DED8891A4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471533-650F-196F-D9B4-F8B173BE7881}"/>
              </a:ext>
            </a:extLst>
          </p:cNvPr>
          <p:cNvSpPr txBox="1"/>
          <p:nvPr/>
        </p:nvSpPr>
        <p:spPr>
          <a:xfrm>
            <a:off x="537494" y="1972192"/>
            <a:ext cx="5329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しかしながら、私たちは夜に虹を見るかもしれません。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66CB3A-1C23-0404-444C-F88FB8CE424A}"/>
              </a:ext>
            </a:extLst>
          </p:cNvPr>
          <p:cNvSpPr txBox="1"/>
          <p:nvPr/>
        </p:nvSpPr>
        <p:spPr>
          <a:xfrm>
            <a:off x="537493" y="2665685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However,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However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は副詞で、前の文（夜に虹を見るのは難しい）との対比を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示しています。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might see a rainbow at night.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might 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rainbow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night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「夜に」という意味をもち、動詞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545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08AAA-1C0D-F3EE-BB81-211B3691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65CFB4-C469-36EA-2DA8-466CBB10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945843"/>
            <a:ext cx="8571719" cy="65232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E71AED0-1CDC-F216-5F64-AED943F2E38D}"/>
              </a:ext>
            </a:extLst>
          </p:cNvPr>
          <p:cNvSpPr/>
          <p:nvPr/>
        </p:nvSpPr>
        <p:spPr>
          <a:xfrm>
            <a:off x="0" y="2515301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21EAA48-4B80-12AD-AEDA-8F7E03CE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882A86-1E9B-63FB-180E-F5D07703845E}"/>
              </a:ext>
            </a:extLst>
          </p:cNvPr>
          <p:cNvSpPr txBox="1"/>
          <p:nvPr/>
        </p:nvSpPr>
        <p:spPr>
          <a:xfrm>
            <a:off x="6214394" y="1972192"/>
            <a:ext cx="18342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これは月虹です。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E9F2BF-9E44-D20D-DCA0-9AFFB3DCF9B4}"/>
              </a:ext>
            </a:extLst>
          </p:cNvPr>
          <p:cNvSpPr txBox="1"/>
          <p:nvPr/>
        </p:nvSpPr>
        <p:spPr>
          <a:xfrm>
            <a:off x="537493" y="2665685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moonbow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= a moonbow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の関係です。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845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5E3E-6A02-A30E-0854-08515A3E0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7650E25-6D1B-CF76-BAC5-6222F3E0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741720"/>
            <a:ext cx="8571719" cy="164606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93FC97D-11C8-23EE-B389-B11F5EEC5EC6}"/>
              </a:ext>
            </a:extLst>
          </p:cNvPr>
          <p:cNvSpPr/>
          <p:nvPr/>
        </p:nvSpPr>
        <p:spPr>
          <a:xfrm>
            <a:off x="0" y="3154822"/>
            <a:ext cx="9144000" cy="370317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660B0B9-D9A9-2373-E877-A90CB41E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32C649-19E2-27AE-0817-3DD9EE87D5A0}"/>
              </a:ext>
            </a:extLst>
          </p:cNvPr>
          <p:cNvSpPr txBox="1"/>
          <p:nvPr/>
        </p:nvSpPr>
        <p:spPr>
          <a:xfrm>
            <a:off x="537494" y="2387783"/>
            <a:ext cx="824455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もしあなたが幸運なら、霧のかかった満月の夜、特に暗い場所で、それを見られるかもしれません。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5F2CD1-95BB-EA9F-5121-CAFE959D61A3}"/>
              </a:ext>
            </a:extLst>
          </p:cNvPr>
          <p:cNvSpPr txBox="1"/>
          <p:nvPr/>
        </p:nvSpPr>
        <p:spPr>
          <a:xfrm>
            <a:off x="537493" y="3363122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you are lucky,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are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lucky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= lucky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の関係です。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は「もし～なら」という意味の接続詞で、条件を表しています。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7690220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16783</TotalTime>
  <Words>1166</Words>
  <Application>Microsoft Office PowerPoint</Application>
  <PresentationFormat>画面に合わせる (4:3)</PresentationFormat>
  <Paragraphs>96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2074</cp:revision>
  <cp:lastPrinted>2016-06-23T16:36:17Z</cp:lastPrinted>
  <dcterms:created xsi:type="dcterms:W3CDTF">2016-05-30T03:13:09Z</dcterms:created>
  <dcterms:modified xsi:type="dcterms:W3CDTF">2025-12-23T07:35:32Z</dcterms:modified>
</cp:coreProperties>
</file>