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3672" r:id="rId2"/>
    <p:sldId id="3674" r:id="rId3"/>
    <p:sldId id="3704" r:id="rId4"/>
    <p:sldId id="3697" r:id="rId5"/>
    <p:sldId id="3703" r:id="rId6"/>
    <p:sldId id="3698" r:id="rId7"/>
    <p:sldId id="3705" r:id="rId8"/>
    <p:sldId id="3699" r:id="rId9"/>
    <p:sldId id="3700" r:id="rId10"/>
    <p:sldId id="3701" r:id="rId11"/>
    <p:sldId id="3702" r:id="rId12"/>
    <p:sldId id="3661" r:id="rId13"/>
    <p:sldId id="3681" r:id="rId1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005C2A"/>
    <a:srgbClr val="00FF00"/>
    <a:srgbClr val="FFFF8B"/>
    <a:srgbClr val="B4FEB4"/>
    <a:srgbClr val="FF3399"/>
    <a:srgbClr val="0043C8"/>
    <a:srgbClr val="FFFF00"/>
    <a:srgbClr val="CC3399"/>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09" autoAdjust="0"/>
    <p:restoredTop sz="94270" autoAdjust="0"/>
  </p:normalViewPr>
  <p:slideViewPr>
    <p:cSldViewPr snapToGrid="0">
      <p:cViewPr varScale="1">
        <p:scale>
          <a:sx n="113" d="100"/>
          <a:sy n="113" d="100"/>
        </p:scale>
        <p:origin x="1740" y="10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3" y="0"/>
            <a:ext cx="2945659" cy="498056"/>
          </a:xfrm>
          <a:prstGeom prst="rect">
            <a:avLst/>
          </a:prstGeom>
        </p:spPr>
        <p:txBody>
          <a:bodyPr vert="horz" lIns="92034" tIns="46017" rIns="92034" bIns="46017" rtlCol="0"/>
          <a:lstStyle>
            <a:lvl1pPr algn="r">
              <a:defRPr sz="1200"/>
            </a:lvl1pPr>
          </a:lstStyle>
          <a:p>
            <a:fld id="{2B1F34B9-0AC5-4E73-BF1F-21CCB564203A}" type="datetimeFigureOut">
              <a:rPr kumimoji="1" lang="ja-JP" altLang="en-US" smtClean="0"/>
              <a:t>2025/12/24</a:t>
            </a:fld>
            <a:endParaRPr kumimoji="1" lang="ja-JP" altLang="en-US"/>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2034" tIns="46017" rIns="92034" bIns="460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2034" tIns="46017" rIns="92034" bIns="46017" rtlCol="0" anchor="b"/>
          <a:lstStyle>
            <a:lvl1pPr algn="r">
              <a:defRPr sz="1200"/>
            </a:lvl1pPr>
          </a:lstStyle>
          <a:p>
            <a:fld id="{9E2676CF-156D-46B0-A308-5BE7C3EAC667}" type="slidenum">
              <a:rPr kumimoji="1" lang="ja-JP" altLang="en-US" smtClean="0"/>
              <a:t>‹#›</a:t>
            </a:fld>
            <a:endParaRPr kumimoji="1" lang="ja-JP" altLang="en-US"/>
          </a:p>
        </p:txBody>
      </p:sp>
    </p:spTree>
    <p:extLst>
      <p:ext uri="{BB962C8B-B14F-4D97-AF65-F5344CB8AC3E}">
        <p14:creationId xmlns:p14="http://schemas.microsoft.com/office/powerpoint/2010/main" val="3965149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072" cy="498008"/>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002" y="0"/>
            <a:ext cx="2945072" cy="498008"/>
          </a:xfrm>
          <a:prstGeom prst="rect">
            <a:avLst/>
          </a:prstGeom>
        </p:spPr>
        <p:txBody>
          <a:bodyPr vert="horz" lIns="92034" tIns="46017" rIns="92034" bIns="46017" rtlCol="0"/>
          <a:lstStyle>
            <a:lvl1pPr algn="r">
              <a:defRPr sz="1200"/>
            </a:lvl1pPr>
          </a:lstStyle>
          <a:p>
            <a:fld id="{594C8D1A-E903-4CC0-AEC9-4041A386BBE5}" type="datetimeFigureOut">
              <a:rPr kumimoji="1" lang="ja-JP" altLang="en-US" smtClean="0"/>
              <a:t>2025/12/24</a:t>
            </a:fld>
            <a:endParaRPr kumimoji="1" lang="ja-JP" altLang="en-US"/>
          </a:p>
        </p:txBody>
      </p:sp>
      <p:sp>
        <p:nvSpPr>
          <p:cNvPr id="4" name="スライド イメージ プレースホルダー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034" tIns="46017" rIns="92034" bIns="46017" rtlCol="0" anchor="ctr"/>
          <a:lstStyle/>
          <a:p>
            <a:endParaRPr lang="ja-JP" altLang="en-US"/>
          </a:p>
        </p:txBody>
      </p:sp>
      <p:sp>
        <p:nvSpPr>
          <p:cNvPr id="5" name="ノート プレースホルダー 4"/>
          <p:cNvSpPr>
            <a:spLocks noGrp="1"/>
          </p:cNvSpPr>
          <p:nvPr>
            <p:ph type="body" sz="quarter" idx="3"/>
          </p:nvPr>
        </p:nvSpPr>
        <p:spPr>
          <a:xfrm>
            <a:off x="680249" y="4777365"/>
            <a:ext cx="5437179" cy="3909042"/>
          </a:xfrm>
          <a:prstGeom prst="rect">
            <a:avLst/>
          </a:prstGeom>
        </p:spPr>
        <p:txBody>
          <a:bodyPr vert="horz" lIns="92034" tIns="46017" rIns="92034" bIns="460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630"/>
            <a:ext cx="2945072" cy="498008"/>
          </a:xfrm>
          <a:prstGeom prst="rect">
            <a:avLst/>
          </a:prstGeom>
        </p:spPr>
        <p:txBody>
          <a:bodyPr vert="horz" lIns="92034" tIns="46017" rIns="92034" bIns="460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002" y="9428630"/>
            <a:ext cx="2945072" cy="498008"/>
          </a:xfrm>
          <a:prstGeom prst="rect">
            <a:avLst/>
          </a:prstGeom>
        </p:spPr>
        <p:txBody>
          <a:bodyPr vert="horz" lIns="92034" tIns="46017" rIns="92034" bIns="46017" rtlCol="0" anchor="b"/>
          <a:lstStyle>
            <a:lvl1pPr algn="r">
              <a:defRPr sz="1200"/>
            </a:lvl1pPr>
          </a:lstStyle>
          <a:p>
            <a:fld id="{EE94831B-95E8-4741-AC9E-FAE0388C9AD4}" type="slidenum">
              <a:rPr kumimoji="1" lang="ja-JP" altLang="en-US" smtClean="0"/>
              <a:t>‹#›</a:t>
            </a:fld>
            <a:endParaRPr kumimoji="1" lang="ja-JP" altLang="en-US"/>
          </a:p>
        </p:txBody>
      </p:sp>
    </p:spTree>
    <p:extLst>
      <p:ext uri="{BB962C8B-B14F-4D97-AF65-F5344CB8AC3E}">
        <p14:creationId xmlns:p14="http://schemas.microsoft.com/office/powerpoint/2010/main" val="25760929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5575266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3323171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157945081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41748268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63175308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995711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01985440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0794228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6836132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41003706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1552718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19440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2E754-2A77-2F41-5116-DD89B5631FC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648F03B-C962-3D60-4677-0FF25B9F9A28}"/>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3DD9FE13-4172-2969-BAB2-3609D3A1F728}"/>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0249848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3764D-B6F3-2B5B-BEB3-4BD667A2CAF5}"/>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C9FD71BA-563D-31C3-9505-A43A43B07FEA}"/>
              </a:ext>
            </a:extLst>
          </p:cNvPr>
          <p:cNvPicPr>
            <a:picLocks noChangeAspect="1"/>
          </p:cNvPicPr>
          <p:nvPr/>
        </p:nvPicPr>
        <p:blipFill>
          <a:blip r:embed="rId2"/>
          <a:srcRect t="79300" b="12163"/>
          <a:stretch>
            <a:fillRect/>
          </a:stretch>
        </p:blipFill>
        <p:spPr>
          <a:xfrm>
            <a:off x="284173" y="920616"/>
            <a:ext cx="8575200" cy="765282"/>
          </a:xfrm>
          <a:prstGeom prst="rect">
            <a:avLst/>
          </a:prstGeom>
        </p:spPr>
      </p:pic>
      <p:sp>
        <p:nvSpPr>
          <p:cNvPr id="15" name="正方形/長方形 14">
            <a:extLst>
              <a:ext uri="{FF2B5EF4-FFF2-40B4-BE49-F238E27FC236}">
                <a16:creationId xmlns:a16="http://schemas.microsoft.com/office/drawing/2014/main" id="{6EE9AB23-7EB3-2CE5-DDCE-741CFBF58B7F}"/>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9DF64BE3-B6A8-2F03-4DC2-F316DEA28152}"/>
              </a:ext>
            </a:extLst>
          </p:cNvPr>
          <p:cNvSpPr txBox="1"/>
          <p:nvPr/>
        </p:nvSpPr>
        <p:spPr>
          <a:xfrm>
            <a:off x="537493" y="2604561"/>
            <a:ext cx="8069014" cy="378565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Reading books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 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Reading books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は「本を読むこと」という意味で、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than 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「スポーツをすることより」という意味をもち、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 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の比較の対象を示しています。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は「スポーツをすること」という意味で、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p:txBody>
      </p:sp>
      <p:pic>
        <p:nvPicPr>
          <p:cNvPr id="17" name="図 16">
            <a:extLst>
              <a:ext uri="{FF2B5EF4-FFF2-40B4-BE49-F238E27FC236}">
                <a16:creationId xmlns:a16="http://schemas.microsoft.com/office/drawing/2014/main" id="{CE9EA3EB-851D-9437-A538-AB45BB3A7D9B}"/>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2369155D-546B-A689-8B77-BD5CCB976901}"/>
              </a:ext>
            </a:extLst>
          </p:cNvPr>
          <p:cNvSpPr txBox="1"/>
          <p:nvPr/>
        </p:nvSpPr>
        <p:spPr>
          <a:xfrm>
            <a:off x="537494" y="1767406"/>
            <a:ext cx="54569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本を読むことはスポーツをすることより人気があります。</a:t>
            </a:r>
          </a:p>
        </p:txBody>
      </p:sp>
    </p:spTree>
    <p:extLst>
      <p:ext uri="{BB962C8B-B14F-4D97-AF65-F5344CB8AC3E}">
        <p14:creationId xmlns:p14="http://schemas.microsoft.com/office/powerpoint/2010/main" val="416049329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5669F-E72A-7CC5-6875-2AE88E1D93D6}"/>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C4730B74-6ADF-88CE-B1DE-04CC353B8BD4}"/>
              </a:ext>
            </a:extLst>
          </p:cNvPr>
          <p:cNvPicPr>
            <a:picLocks noChangeAspect="1"/>
          </p:cNvPicPr>
          <p:nvPr/>
        </p:nvPicPr>
        <p:blipFill>
          <a:blip r:embed="rId2"/>
          <a:srcRect t="89937" b="761"/>
          <a:stretch>
            <a:fillRect/>
          </a:stretch>
        </p:blipFill>
        <p:spPr>
          <a:xfrm>
            <a:off x="284173" y="869851"/>
            <a:ext cx="8575200" cy="833897"/>
          </a:xfrm>
          <a:prstGeom prst="rect">
            <a:avLst/>
          </a:prstGeom>
        </p:spPr>
      </p:pic>
      <p:sp>
        <p:nvSpPr>
          <p:cNvPr id="15" name="正方形/長方形 14">
            <a:extLst>
              <a:ext uri="{FF2B5EF4-FFF2-40B4-BE49-F238E27FC236}">
                <a16:creationId xmlns:a16="http://schemas.microsoft.com/office/drawing/2014/main" id="{790592ED-80CA-6868-5628-667B50A8205A}"/>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BB47C85-F2AC-E552-0826-5AC947C4DE04}"/>
              </a:ext>
            </a:extLst>
          </p:cNvPr>
          <p:cNvSpPr txBox="1"/>
          <p:nvPr/>
        </p:nvSpPr>
        <p:spPr>
          <a:xfrm>
            <a:off x="537493" y="2604561"/>
            <a:ext cx="8069014" cy="4093428"/>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は「スポーツをすること」という意味で、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1</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は副詞で、「同じくらい」という意味をもち、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形容詞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を修飾し、どのくらい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かを説明しています。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playing video games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「テレビゲームをすることと同じくらい」という意味をもちます。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video games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は「テレビゲームをすること」という意味で、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p:txBody>
      </p:sp>
      <p:pic>
        <p:nvPicPr>
          <p:cNvPr id="17" name="図 16">
            <a:extLst>
              <a:ext uri="{FF2B5EF4-FFF2-40B4-BE49-F238E27FC236}">
                <a16:creationId xmlns:a16="http://schemas.microsoft.com/office/drawing/2014/main" id="{1F12E931-6B65-E04A-C4A3-D8CD9535F8D4}"/>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4EA84E54-F132-18BB-E214-748C7C2C340B}"/>
              </a:ext>
            </a:extLst>
          </p:cNvPr>
          <p:cNvSpPr txBox="1"/>
          <p:nvPr/>
        </p:nvSpPr>
        <p:spPr>
          <a:xfrm>
            <a:off x="537494" y="1767406"/>
            <a:ext cx="72603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スポーツをすることはテレビゲームをすることと同じくらい人気があります。</a:t>
            </a:r>
          </a:p>
        </p:txBody>
      </p:sp>
    </p:spTree>
    <p:extLst>
      <p:ext uri="{BB962C8B-B14F-4D97-AF65-F5344CB8AC3E}">
        <p14:creationId xmlns:p14="http://schemas.microsoft.com/office/powerpoint/2010/main" val="335385649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AFB38-8D11-360D-BD64-3CC592B4360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DEA442-D1BE-2E5D-BD7C-9E8C12175852}"/>
              </a:ext>
            </a:extLst>
          </p:cNvPr>
          <p:cNvSpPr txBox="1"/>
          <p:nvPr/>
        </p:nvSpPr>
        <p:spPr>
          <a:xfrm>
            <a:off x="446847" y="2037213"/>
            <a:ext cx="8440806" cy="1754326"/>
          </a:xfrm>
          <a:prstGeom prst="rect">
            <a:avLst/>
          </a:prstGeom>
          <a:noFill/>
        </p:spPr>
        <p:txBody>
          <a:bodyPr wrap="square" rtlCol="0">
            <a:spAutoFit/>
          </a:bodyPr>
          <a:lstStyle/>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語順を意識しながら</a:t>
            </a:r>
            <a:endParaRPr kumimoji="1"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音声を聞いてみましょう。</a:t>
            </a:r>
          </a:p>
        </p:txBody>
      </p:sp>
      <p:sp>
        <p:nvSpPr>
          <p:cNvPr id="3" name="正方形/長方形 2">
            <a:extLst>
              <a:ext uri="{FF2B5EF4-FFF2-40B4-BE49-F238E27FC236}">
                <a16:creationId xmlns:a16="http://schemas.microsoft.com/office/drawing/2014/main" id="{4FEEE4E7-8BC6-2A5F-9992-08A49D4A3BD3}"/>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6975844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07AF-B6C4-11E3-E5FC-AA672C35101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5A468B55-0853-5E17-740D-AD6E364A9D88}"/>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AS_G2_16_09_reading_str">
            <a:hlinkClick r:id="" action="ppaction://media"/>
            <a:extLst>
              <a:ext uri="{FF2B5EF4-FFF2-40B4-BE49-F238E27FC236}">
                <a16:creationId xmlns:a16="http://schemas.microsoft.com/office/drawing/2014/main" id="{49BAFA00-3CDD-DEAF-60A3-64666C5755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72775" y="2924175"/>
            <a:ext cx="406400" cy="406400"/>
          </a:xfrm>
          <a:prstGeom prst="rect">
            <a:avLst/>
          </a:prstGeom>
        </p:spPr>
      </p:pic>
      <p:pic>
        <p:nvPicPr>
          <p:cNvPr id="7" name="図 6">
            <a:extLst>
              <a:ext uri="{FF2B5EF4-FFF2-40B4-BE49-F238E27FC236}">
                <a16:creationId xmlns:a16="http://schemas.microsoft.com/office/drawing/2014/main" id="{5ED416B2-415D-31C1-BD29-9CE050A6A5C0}"/>
              </a:ext>
            </a:extLst>
          </p:cNvPr>
          <p:cNvPicPr>
            <a:picLocks noChangeAspect="1"/>
          </p:cNvPicPr>
          <p:nvPr/>
        </p:nvPicPr>
        <p:blipFill>
          <a:blip r:embed="rId5"/>
          <a:stretch>
            <a:fillRect/>
          </a:stretch>
        </p:blipFill>
        <p:spPr>
          <a:xfrm>
            <a:off x="1326600" y="36287"/>
            <a:ext cx="6490800" cy="6785426"/>
          </a:xfrm>
          <a:prstGeom prst="rect">
            <a:avLst/>
          </a:prstGeom>
        </p:spPr>
      </p:pic>
    </p:spTree>
    <p:extLst>
      <p:ext uri="{BB962C8B-B14F-4D97-AF65-F5344CB8AC3E}">
        <p14:creationId xmlns:p14="http://schemas.microsoft.com/office/powerpoint/2010/main" val="2602478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3A279E37-DC67-2988-E42A-D75BA972CF84}"/>
              </a:ext>
            </a:extLst>
          </p:cNvPr>
          <p:cNvPicPr>
            <a:picLocks noChangeAspect="1"/>
          </p:cNvPicPr>
          <p:nvPr/>
        </p:nvPicPr>
        <p:blipFill>
          <a:blip r:embed="rId2"/>
          <a:srcRect b="82352"/>
          <a:stretch>
            <a:fillRect/>
          </a:stretch>
        </p:blipFill>
        <p:spPr>
          <a:xfrm>
            <a:off x="284173" y="724948"/>
            <a:ext cx="8575200" cy="1582092"/>
          </a:xfrm>
          <a:prstGeom prst="rect">
            <a:avLst/>
          </a:prstGeom>
        </p:spPr>
      </p:pic>
      <p:sp>
        <p:nvSpPr>
          <p:cNvPr id="15" name="正方形/長方形 14">
            <a:extLst>
              <a:ext uri="{FF2B5EF4-FFF2-40B4-BE49-F238E27FC236}">
                <a16:creationId xmlns:a16="http://schemas.microsoft.com/office/drawing/2014/main" id="{B61B6E99-0B26-EE85-9F8E-C6F92F7BB600}"/>
              </a:ext>
            </a:extLst>
          </p:cNvPr>
          <p:cNvSpPr/>
          <p:nvPr/>
        </p:nvSpPr>
        <p:spPr>
          <a:xfrm>
            <a:off x="0" y="2944413"/>
            <a:ext cx="9144000" cy="391358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E59A975F-8002-851E-5B19-1C802EC41093}"/>
              </a:ext>
            </a:extLst>
          </p:cNvPr>
          <p:cNvSpPr txBox="1"/>
          <p:nvPr/>
        </p:nvSpPr>
        <p:spPr>
          <a:xfrm>
            <a:off x="537493" y="3193064"/>
            <a:ext cx="8069014" cy="317009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Today</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ja-JP" altLang="en-US" sz="2000" b="1" dirty="0">
                <a:latin typeface="ＭＳ Ｐゴシック" panose="020B0600070205080204" pitchFamily="50" charset="-128"/>
                <a:ea typeface="ＭＳ Ｐゴシック" panose="020B0600070205080204" pitchFamily="50" charset="-128"/>
              </a:rPr>
              <a:t>副詞です。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文の先頭に置くことで、「今日は」という 時の情報 を強調しています。</a:t>
            </a:r>
            <a:endParaRPr lang="en-US" altLang="ja-JP" sz="2000" b="1" dirty="0">
              <a:latin typeface="ＭＳ Ｐゴシック" panose="020B0600070205080204" pitchFamily="50" charset="-128"/>
              <a:ea typeface="ＭＳ Ｐゴシック" panose="020B0600070205080204" pitchFamily="50" charset="-128"/>
            </a:endParaRPr>
          </a:p>
          <a:p>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am going to talk about popular things to do in our free time.</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am going to talk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about popular things to do in our free time </a:t>
            </a:r>
            <a:r>
              <a:rPr lang="ja-JP" altLang="en-US" sz="2000" b="1" dirty="0">
                <a:latin typeface="ＭＳ Ｐゴシック" panose="020B0600070205080204" pitchFamily="50" charset="-128"/>
                <a:ea typeface="ＭＳ Ｐゴシック" panose="020B0600070205080204" pitchFamily="50" charset="-128"/>
              </a:rPr>
              <a:t>は</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修飾語で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「ひまな時間にする人気のあることについて」という意味をもち、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talk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p>
        </p:txBody>
      </p:sp>
      <p:pic>
        <p:nvPicPr>
          <p:cNvPr id="17" name="図 16">
            <a:extLst>
              <a:ext uri="{FF2B5EF4-FFF2-40B4-BE49-F238E27FC236}">
                <a16:creationId xmlns:a16="http://schemas.microsoft.com/office/drawing/2014/main" id="{EA7786A8-E05D-C7AF-FAEB-E777169DDC0C}"/>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780F2C74-1ABC-206B-057E-4CB01D6C18B8}"/>
              </a:ext>
            </a:extLst>
          </p:cNvPr>
          <p:cNvSpPr txBox="1"/>
          <p:nvPr/>
        </p:nvSpPr>
        <p:spPr>
          <a:xfrm>
            <a:off x="537493" y="2355909"/>
            <a:ext cx="8069013"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今日、私は私達がひまな時間にする人気のあることについて話をしようと思います。</a:t>
            </a:r>
          </a:p>
        </p:txBody>
      </p:sp>
    </p:spTree>
    <p:extLst>
      <p:ext uri="{BB962C8B-B14F-4D97-AF65-F5344CB8AC3E}">
        <p14:creationId xmlns:p14="http://schemas.microsoft.com/office/powerpoint/2010/main" val="213911276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6C01-B6D0-9E7C-D00E-EB9420272174}"/>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65F2AE7A-8BF6-9818-0099-086E31452F39}"/>
              </a:ext>
            </a:extLst>
          </p:cNvPr>
          <p:cNvPicPr>
            <a:picLocks noChangeAspect="1"/>
          </p:cNvPicPr>
          <p:nvPr/>
        </p:nvPicPr>
        <p:blipFill>
          <a:blip r:embed="rId2"/>
          <a:srcRect b="82352"/>
          <a:stretch>
            <a:fillRect/>
          </a:stretch>
        </p:blipFill>
        <p:spPr>
          <a:xfrm>
            <a:off x="284173" y="724948"/>
            <a:ext cx="8575200" cy="1582092"/>
          </a:xfrm>
          <a:prstGeom prst="rect">
            <a:avLst/>
          </a:prstGeom>
        </p:spPr>
      </p:pic>
      <p:sp>
        <p:nvSpPr>
          <p:cNvPr id="15" name="正方形/長方形 14">
            <a:extLst>
              <a:ext uri="{FF2B5EF4-FFF2-40B4-BE49-F238E27FC236}">
                <a16:creationId xmlns:a16="http://schemas.microsoft.com/office/drawing/2014/main" id="{74BF364C-A89F-CE90-CFD8-94EC0C23BC25}"/>
              </a:ext>
            </a:extLst>
          </p:cNvPr>
          <p:cNvSpPr/>
          <p:nvPr/>
        </p:nvSpPr>
        <p:spPr>
          <a:xfrm>
            <a:off x="0" y="2944413"/>
            <a:ext cx="9144000" cy="391358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BD0C0C0-981D-EB35-20EE-1566790A8D2A}"/>
              </a:ext>
            </a:extLst>
          </p:cNvPr>
          <p:cNvSpPr txBox="1"/>
          <p:nvPr/>
        </p:nvSpPr>
        <p:spPr>
          <a:xfrm>
            <a:off x="537493" y="3193064"/>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am going to talk about popular things to do in our free time.</a:t>
            </a:r>
          </a:p>
          <a:p>
            <a:r>
              <a:rPr lang="ja-JP" altLang="en-US" sz="2000" b="1" dirty="0">
                <a:latin typeface="ＭＳ Ｐゴシック" panose="020B0600070205080204" pitchFamily="50" charset="-128"/>
                <a:ea typeface="ＭＳ Ｐゴシック" panose="020B0600070205080204" pitchFamily="50" charset="-128"/>
              </a:rPr>
              <a:t>〇 </a:t>
            </a:r>
            <a:r>
              <a:rPr lang="en-US" altLang="ja-JP" sz="2000" b="1" dirty="0">
                <a:latin typeface="ＭＳ Ｐゴシック" panose="020B0600070205080204" pitchFamily="50" charset="-128"/>
                <a:ea typeface="ＭＳ Ｐゴシック" panose="020B0600070205080204" pitchFamily="50" charset="-128"/>
              </a:rPr>
              <a:t>to do </a:t>
            </a:r>
            <a:r>
              <a:rPr lang="ja-JP" altLang="en-US" sz="2000" b="1" dirty="0">
                <a:latin typeface="ＭＳ Ｐゴシック" panose="020B0600070205080204" pitchFamily="50" charset="-128"/>
                <a:ea typeface="ＭＳ Ｐゴシック" panose="020B0600070205080204" pitchFamily="50" charset="-128"/>
              </a:rPr>
              <a:t>は「するための」という意味で、形容詞のはたらきです。</a:t>
            </a: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popular things </a:t>
            </a:r>
            <a:r>
              <a:rPr lang="ja-JP" altLang="en-US" sz="2000" b="1" dirty="0">
                <a:latin typeface="ＭＳ Ｐゴシック" panose="020B0600070205080204" pitchFamily="50" charset="-128"/>
                <a:ea typeface="ＭＳ Ｐゴシック" panose="020B0600070205080204" pitchFamily="50" charset="-128"/>
              </a:rPr>
              <a:t>を修飾しています。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〇 </a:t>
            </a:r>
            <a:r>
              <a:rPr lang="en-US" altLang="ja-JP" sz="2000" b="1" dirty="0">
                <a:latin typeface="ＭＳ Ｐゴシック" panose="020B0600070205080204" pitchFamily="50" charset="-128"/>
                <a:ea typeface="ＭＳ Ｐゴシック" panose="020B0600070205080204" pitchFamily="50" charset="-128"/>
              </a:rPr>
              <a:t>in our free time </a:t>
            </a:r>
            <a:r>
              <a:rPr lang="ja-JP" altLang="en-US" sz="2000" b="1" dirty="0">
                <a:latin typeface="ＭＳ Ｐゴシック" panose="020B0600070205080204" pitchFamily="50" charset="-128"/>
                <a:ea typeface="ＭＳ Ｐゴシック" panose="020B0600070205080204" pitchFamily="50" charset="-128"/>
              </a:rPr>
              <a:t>は修飾語で副詞のはたらきです。</a:t>
            </a:r>
          </a:p>
          <a:p>
            <a:r>
              <a:rPr lang="ja-JP" altLang="en-US" sz="2000" b="1" dirty="0">
                <a:latin typeface="ＭＳ Ｐゴシック" panose="020B0600070205080204" pitchFamily="50" charset="-128"/>
                <a:ea typeface="ＭＳ Ｐゴシック" panose="020B0600070205080204" pitchFamily="50" charset="-128"/>
              </a:rPr>
              <a:t>    「ひまな時間に」という意味をもち、</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do </a:t>
            </a:r>
            <a:r>
              <a:rPr lang="ja-JP" altLang="en-US" sz="2000" b="1" dirty="0">
                <a:latin typeface="ＭＳ Ｐゴシック" panose="020B0600070205080204" pitchFamily="50" charset="-128"/>
                <a:ea typeface="ＭＳ Ｐゴシック" panose="020B0600070205080204" pitchFamily="50" charset="-128"/>
              </a:rPr>
              <a:t>を修飾しています。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79A0AE8E-C893-B2E2-7A8F-B20618B6E0EB}"/>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DE8855B-11E3-EFBB-1AFE-B16FDDA9CB36}"/>
              </a:ext>
            </a:extLst>
          </p:cNvPr>
          <p:cNvSpPr txBox="1"/>
          <p:nvPr/>
        </p:nvSpPr>
        <p:spPr>
          <a:xfrm>
            <a:off x="537493" y="2355909"/>
            <a:ext cx="8069013"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今日、私は私達がひまな時間にする人気のあることについて話をしようと思います。</a:t>
            </a:r>
          </a:p>
        </p:txBody>
      </p:sp>
    </p:spTree>
    <p:extLst>
      <p:ext uri="{BB962C8B-B14F-4D97-AF65-F5344CB8AC3E}">
        <p14:creationId xmlns:p14="http://schemas.microsoft.com/office/powerpoint/2010/main" val="2792053258"/>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501D9-476A-CFF0-6015-4488226D3153}"/>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0B33E9A-4A07-4ABE-080D-DA9D0A34E823}"/>
              </a:ext>
            </a:extLst>
          </p:cNvPr>
          <p:cNvPicPr>
            <a:picLocks noChangeAspect="1"/>
          </p:cNvPicPr>
          <p:nvPr/>
        </p:nvPicPr>
        <p:blipFill>
          <a:blip r:embed="rId2"/>
          <a:srcRect t="22519" b="69123"/>
          <a:stretch>
            <a:fillRect/>
          </a:stretch>
        </p:blipFill>
        <p:spPr>
          <a:xfrm>
            <a:off x="284173" y="907916"/>
            <a:ext cx="8575200" cy="749299"/>
          </a:xfrm>
          <a:prstGeom prst="rect">
            <a:avLst/>
          </a:prstGeom>
        </p:spPr>
      </p:pic>
      <p:sp>
        <p:nvSpPr>
          <p:cNvPr id="15" name="正方形/長方形 14">
            <a:extLst>
              <a:ext uri="{FF2B5EF4-FFF2-40B4-BE49-F238E27FC236}">
                <a16:creationId xmlns:a16="http://schemas.microsoft.com/office/drawing/2014/main" id="{F09CAD88-FD8A-AB9F-926C-AC6255955554}"/>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863774C1-D0A9-55A6-28FB-3A96E945BB46}"/>
              </a:ext>
            </a:extLst>
          </p:cNvPr>
          <p:cNvSpPr txBox="1"/>
          <p:nvPr/>
        </p:nvSpPr>
        <p:spPr>
          <a:xfrm>
            <a:off x="537493" y="2604561"/>
            <a:ext cx="8069014" cy="317009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Yesterday</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ja-JP" altLang="en-US" sz="2000" b="1" dirty="0">
                <a:latin typeface="ＭＳ Ｐゴシック" panose="020B0600070205080204" pitchFamily="50" charset="-128"/>
                <a:ea typeface="ＭＳ Ｐゴシック" panose="020B0600070205080204" pitchFamily="50" charset="-128"/>
              </a:rPr>
              <a:t>副詞です。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文の先頭に置くことで、「昨日」という 時の情報 を強調しています。</a:t>
            </a:r>
            <a:endParaRPr lang="en-US" altLang="ja-JP" sz="2000" b="1" dirty="0">
              <a:latin typeface="ＭＳ Ｐゴシック" panose="020B0600070205080204" pitchFamily="50" charset="-128"/>
              <a:ea typeface="ＭＳ Ｐゴシック" panose="020B0600070205080204" pitchFamily="50" charset="-128"/>
            </a:endParaRPr>
          </a:p>
          <a:p>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asked thirty-two students in our class.</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asked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thirty-two students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our class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「私たちのクラスの」という意味をもち、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thirty-two students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p>
        </p:txBody>
      </p:sp>
      <p:pic>
        <p:nvPicPr>
          <p:cNvPr id="17" name="図 16">
            <a:extLst>
              <a:ext uri="{FF2B5EF4-FFF2-40B4-BE49-F238E27FC236}">
                <a16:creationId xmlns:a16="http://schemas.microsoft.com/office/drawing/2014/main" id="{C33BBE58-A908-89DA-B269-AA4C57932565}"/>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06CB0D0C-1B28-A306-DB6C-6589F1380D76}"/>
              </a:ext>
            </a:extLst>
          </p:cNvPr>
          <p:cNvSpPr txBox="1"/>
          <p:nvPr/>
        </p:nvSpPr>
        <p:spPr>
          <a:xfrm>
            <a:off x="537494" y="1767406"/>
            <a:ext cx="58379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昨日、私は私たちのクラスの </a:t>
            </a:r>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32 </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人の生徒にたずねました。</a:t>
            </a:r>
          </a:p>
        </p:txBody>
      </p:sp>
    </p:spTree>
    <p:extLst>
      <p:ext uri="{BB962C8B-B14F-4D97-AF65-F5344CB8AC3E}">
        <p14:creationId xmlns:p14="http://schemas.microsoft.com/office/powerpoint/2010/main" val="326743360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FDD3E-B310-0928-C1EA-FC3B364EDD8B}"/>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D427A471-BE39-1567-1CD4-0388E1DDEAF8}"/>
              </a:ext>
            </a:extLst>
          </p:cNvPr>
          <p:cNvPicPr>
            <a:picLocks noChangeAspect="1"/>
          </p:cNvPicPr>
          <p:nvPr/>
        </p:nvPicPr>
        <p:blipFill>
          <a:blip r:embed="rId2"/>
          <a:srcRect t="32787" b="57581"/>
          <a:stretch>
            <a:fillRect/>
          </a:stretch>
        </p:blipFill>
        <p:spPr>
          <a:xfrm>
            <a:off x="284173" y="806316"/>
            <a:ext cx="8575200" cy="863530"/>
          </a:xfrm>
          <a:prstGeom prst="rect">
            <a:avLst/>
          </a:prstGeom>
        </p:spPr>
      </p:pic>
      <p:sp>
        <p:nvSpPr>
          <p:cNvPr id="15" name="正方形/長方形 14">
            <a:extLst>
              <a:ext uri="{FF2B5EF4-FFF2-40B4-BE49-F238E27FC236}">
                <a16:creationId xmlns:a16="http://schemas.microsoft.com/office/drawing/2014/main" id="{4F092891-02B3-47C0-E980-A542A4B2B7BF}"/>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0D5192BC-4261-165D-A4D6-E0CE2F45D867}"/>
              </a:ext>
            </a:extLst>
          </p:cNvPr>
          <p:cNvSpPr txBox="1"/>
          <p:nvPr/>
        </p:nvSpPr>
        <p:spPr>
          <a:xfrm>
            <a:off x="537493" y="2604561"/>
            <a:ext cx="8069014" cy="378565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do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は「するための」という意味で、形容詞のはたらきです。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our class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「私たちのクラスの」という意味をもち、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the most popular thing to do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は疑問詞で、「何？」という意味をもちます。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ここでは、主語として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 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となります。</a:t>
            </a:r>
          </a:p>
        </p:txBody>
      </p:sp>
      <p:pic>
        <p:nvPicPr>
          <p:cNvPr id="17" name="図 16">
            <a:extLst>
              <a:ext uri="{FF2B5EF4-FFF2-40B4-BE49-F238E27FC236}">
                <a16:creationId xmlns:a16="http://schemas.microsoft.com/office/drawing/2014/main" id="{57E9A29D-A247-F04E-8647-8F45B50AB03A}"/>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48B56F3-A012-EAB4-3595-5E37EA6BA0E9}"/>
              </a:ext>
            </a:extLst>
          </p:cNvPr>
          <p:cNvSpPr txBox="1"/>
          <p:nvPr/>
        </p:nvSpPr>
        <p:spPr>
          <a:xfrm>
            <a:off x="537494" y="1767406"/>
            <a:ext cx="56728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私たちのクラスでいちばん人気のあることは何でしょうか。</a:t>
            </a:r>
          </a:p>
        </p:txBody>
      </p:sp>
    </p:spTree>
    <p:extLst>
      <p:ext uri="{BB962C8B-B14F-4D97-AF65-F5344CB8AC3E}">
        <p14:creationId xmlns:p14="http://schemas.microsoft.com/office/powerpoint/2010/main" val="298011333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E48AB-C224-7935-B784-91A2D4822B76}"/>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8C8AD98B-F07C-9340-86D5-1A82187DBA6E}"/>
              </a:ext>
            </a:extLst>
          </p:cNvPr>
          <p:cNvPicPr>
            <a:picLocks noChangeAspect="1"/>
          </p:cNvPicPr>
          <p:nvPr/>
        </p:nvPicPr>
        <p:blipFill>
          <a:blip r:embed="rId2"/>
          <a:stretch>
            <a:fillRect/>
          </a:stretch>
        </p:blipFill>
        <p:spPr>
          <a:xfrm>
            <a:off x="284173" y="676079"/>
            <a:ext cx="8571719" cy="1725318"/>
          </a:xfrm>
          <a:prstGeom prst="rect">
            <a:avLst/>
          </a:prstGeom>
        </p:spPr>
      </p:pic>
      <p:sp>
        <p:nvSpPr>
          <p:cNvPr id="15" name="正方形/長方形 14">
            <a:extLst>
              <a:ext uri="{FF2B5EF4-FFF2-40B4-BE49-F238E27FC236}">
                <a16:creationId xmlns:a16="http://schemas.microsoft.com/office/drawing/2014/main" id="{AB031F20-9E5B-CCF8-C466-2762D2652865}"/>
              </a:ext>
            </a:extLst>
          </p:cNvPr>
          <p:cNvSpPr/>
          <p:nvPr/>
        </p:nvSpPr>
        <p:spPr>
          <a:xfrm>
            <a:off x="0" y="3169583"/>
            <a:ext cx="9144000" cy="368841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7FC5403-74B2-925F-FE98-F2E265031E44}"/>
              </a:ext>
            </a:extLst>
          </p:cNvPr>
          <p:cNvSpPr txBox="1"/>
          <p:nvPr/>
        </p:nvSpPr>
        <p:spPr>
          <a:xfrm>
            <a:off x="537493" y="3418234"/>
            <a:ext cx="8069014" cy="2554545"/>
          </a:xfrm>
          <a:prstGeom prst="rect">
            <a:avLst/>
          </a:prstGeom>
          <a:noFill/>
          <a:ln>
            <a:noFill/>
          </a:ln>
        </p:spPr>
        <p:txBody>
          <a:bodyPr wrap="square" rtlCol="0">
            <a:spAutoFit/>
          </a:bodyPr>
          <a:lstStyle/>
          <a:p>
            <a:pPr algn="just"/>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この文は主語や動詞などがなく、前の文の質問に対して、</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選択肢が複数示されています。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は「スポーツをすること」という意味で、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は「音楽を聞くこと」という意味で、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p:txBody>
      </p:sp>
      <p:pic>
        <p:nvPicPr>
          <p:cNvPr id="17" name="図 16">
            <a:extLst>
              <a:ext uri="{FF2B5EF4-FFF2-40B4-BE49-F238E27FC236}">
                <a16:creationId xmlns:a16="http://schemas.microsoft.com/office/drawing/2014/main" id="{84EE973C-8B47-1F90-B8AE-DE9BCDA4C6F8}"/>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DED1C35A-7D77-29A5-01DA-6B2D47EAB1EF}"/>
              </a:ext>
            </a:extLst>
          </p:cNvPr>
          <p:cNvSpPr txBox="1"/>
          <p:nvPr/>
        </p:nvSpPr>
        <p:spPr>
          <a:xfrm>
            <a:off x="537493" y="2403279"/>
            <a:ext cx="81475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スポーツをすることでしょうか、音楽を聞くことでしょうか、本を読むことでしょうか、テレビゲームをすることでしょうか。</a:t>
            </a:r>
          </a:p>
        </p:txBody>
      </p:sp>
    </p:spTree>
    <p:extLst>
      <p:ext uri="{BB962C8B-B14F-4D97-AF65-F5344CB8AC3E}">
        <p14:creationId xmlns:p14="http://schemas.microsoft.com/office/powerpoint/2010/main" val="198021757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3D7-2F5A-9A07-D05B-A0842D2093FB}"/>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033CE106-E5C8-F710-FA2E-D2F5A69B48F1}"/>
              </a:ext>
            </a:extLst>
          </p:cNvPr>
          <p:cNvPicPr>
            <a:picLocks noChangeAspect="1"/>
          </p:cNvPicPr>
          <p:nvPr/>
        </p:nvPicPr>
        <p:blipFill>
          <a:blip r:embed="rId2"/>
          <a:stretch>
            <a:fillRect/>
          </a:stretch>
        </p:blipFill>
        <p:spPr>
          <a:xfrm>
            <a:off x="284173" y="676079"/>
            <a:ext cx="8571719" cy="1725318"/>
          </a:xfrm>
          <a:prstGeom prst="rect">
            <a:avLst/>
          </a:prstGeom>
        </p:spPr>
      </p:pic>
      <p:sp>
        <p:nvSpPr>
          <p:cNvPr id="15" name="正方形/長方形 14">
            <a:extLst>
              <a:ext uri="{FF2B5EF4-FFF2-40B4-BE49-F238E27FC236}">
                <a16:creationId xmlns:a16="http://schemas.microsoft.com/office/drawing/2014/main" id="{3CA545B0-0700-61AC-345C-59E05B7CC5B4}"/>
              </a:ext>
            </a:extLst>
          </p:cNvPr>
          <p:cNvSpPr/>
          <p:nvPr/>
        </p:nvSpPr>
        <p:spPr>
          <a:xfrm>
            <a:off x="0" y="3169583"/>
            <a:ext cx="9144000" cy="368841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3D66CFB-6A38-F7C7-B151-BDB5AC338658}"/>
              </a:ext>
            </a:extLst>
          </p:cNvPr>
          <p:cNvSpPr txBox="1"/>
          <p:nvPr/>
        </p:nvSpPr>
        <p:spPr>
          <a:xfrm>
            <a:off x="537493" y="3418234"/>
            <a:ext cx="8069014" cy="193899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reading books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は「本を読むこと」という意味で、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video games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は「テレビゲームをすること」という意味で、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3C1BD6F3-DBDF-0C19-2B01-50082334593F}"/>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2DD4BC65-A898-EACE-A534-B38CFEF251B5}"/>
              </a:ext>
            </a:extLst>
          </p:cNvPr>
          <p:cNvSpPr txBox="1"/>
          <p:nvPr/>
        </p:nvSpPr>
        <p:spPr>
          <a:xfrm>
            <a:off x="537493" y="2403279"/>
            <a:ext cx="81475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スポーツをすることでしょうか、音楽を聞くことでしょうか、本を読むことでしょうか、テレビゲームをすることでしょうか。</a:t>
            </a:r>
          </a:p>
        </p:txBody>
      </p:sp>
    </p:spTree>
    <p:extLst>
      <p:ext uri="{BB962C8B-B14F-4D97-AF65-F5344CB8AC3E}">
        <p14:creationId xmlns:p14="http://schemas.microsoft.com/office/powerpoint/2010/main" val="1022519839"/>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9817B-27FB-730C-BA95-D734558C01CF}"/>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73977C80-1C70-EFA1-3072-09EDDFE02988}"/>
              </a:ext>
            </a:extLst>
          </p:cNvPr>
          <p:cNvPicPr>
            <a:picLocks noChangeAspect="1"/>
          </p:cNvPicPr>
          <p:nvPr/>
        </p:nvPicPr>
        <p:blipFill>
          <a:blip r:embed="rId2"/>
          <a:stretch>
            <a:fillRect/>
          </a:stretch>
        </p:blipFill>
        <p:spPr>
          <a:xfrm>
            <a:off x="284173" y="876967"/>
            <a:ext cx="8571719" cy="713294"/>
          </a:xfrm>
          <a:prstGeom prst="rect">
            <a:avLst/>
          </a:prstGeom>
        </p:spPr>
      </p:pic>
      <p:sp>
        <p:nvSpPr>
          <p:cNvPr id="15" name="正方形/長方形 14">
            <a:extLst>
              <a:ext uri="{FF2B5EF4-FFF2-40B4-BE49-F238E27FC236}">
                <a16:creationId xmlns:a16="http://schemas.microsoft.com/office/drawing/2014/main" id="{026CCFCA-5483-6573-7A75-384DCDF509AA}"/>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D6CADEC-9942-12B5-DD86-06E2E1D35067}"/>
              </a:ext>
            </a:extLst>
          </p:cNvPr>
          <p:cNvSpPr txBox="1"/>
          <p:nvPr/>
        </p:nvSpPr>
        <p:spPr>
          <a:xfrm>
            <a:off x="537493" y="2604561"/>
            <a:ext cx="8069014" cy="286232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は「音楽を聞くこと」という意味で、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 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の内容を説明する</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補語になっています。</a:t>
            </a:r>
          </a:p>
        </p:txBody>
      </p:sp>
      <p:pic>
        <p:nvPicPr>
          <p:cNvPr id="17" name="図 16">
            <a:extLst>
              <a:ext uri="{FF2B5EF4-FFF2-40B4-BE49-F238E27FC236}">
                <a16:creationId xmlns:a16="http://schemas.microsoft.com/office/drawing/2014/main" id="{7D391114-1E65-60EA-78A7-1FF5191382FD}"/>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CAA96506-DD35-9C72-4A4F-BABA9CDD0828}"/>
              </a:ext>
            </a:extLst>
          </p:cNvPr>
          <p:cNvSpPr txBox="1"/>
          <p:nvPr/>
        </p:nvSpPr>
        <p:spPr>
          <a:xfrm>
            <a:off x="3737894" y="1767406"/>
            <a:ext cx="46949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音楽を聞くことがいちばん人気があることです。</a:t>
            </a:r>
          </a:p>
        </p:txBody>
      </p:sp>
    </p:spTree>
    <p:extLst>
      <p:ext uri="{BB962C8B-B14F-4D97-AF65-F5344CB8AC3E}">
        <p14:creationId xmlns:p14="http://schemas.microsoft.com/office/powerpoint/2010/main" val="27899550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EAC12-AD8E-695B-8449-C10BF1BFF10F}"/>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23748042-3A79-57A3-ACB8-D39772E4CDE6}"/>
              </a:ext>
            </a:extLst>
          </p:cNvPr>
          <p:cNvPicPr>
            <a:picLocks noChangeAspect="1"/>
          </p:cNvPicPr>
          <p:nvPr/>
        </p:nvPicPr>
        <p:blipFill>
          <a:blip r:embed="rId2"/>
          <a:srcRect t="67553" b="23144"/>
          <a:stretch>
            <a:fillRect/>
          </a:stretch>
        </p:blipFill>
        <p:spPr>
          <a:xfrm>
            <a:off x="284173" y="845447"/>
            <a:ext cx="8575200" cy="833966"/>
          </a:xfrm>
          <a:prstGeom prst="rect">
            <a:avLst/>
          </a:prstGeom>
        </p:spPr>
      </p:pic>
      <p:sp>
        <p:nvSpPr>
          <p:cNvPr id="15" name="正方形/長方形 14">
            <a:extLst>
              <a:ext uri="{FF2B5EF4-FFF2-40B4-BE49-F238E27FC236}">
                <a16:creationId xmlns:a16="http://schemas.microsoft.com/office/drawing/2014/main" id="{F292E852-F1FC-F297-93ED-621124CC9161}"/>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003BDC5-7976-E644-D98B-BC87FBFED8B7}"/>
              </a:ext>
            </a:extLst>
          </p:cNvPr>
          <p:cNvSpPr txBox="1"/>
          <p:nvPr/>
        </p:nvSpPr>
        <p:spPr>
          <a:xfrm>
            <a:off x="537493" y="2604561"/>
            <a:ext cx="8069014" cy="317009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Over fifteen students said,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Over fifteen students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said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like to listen to music.”</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like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r>
              <a:rPr lang="en-US" altLang="ja-JP" sz="2000" b="1" dirty="0">
                <a:latin typeface="ＭＳ Ｐゴシック" panose="020B0600070205080204" pitchFamily="50" charset="-128"/>
                <a:ea typeface="ＭＳ Ｐゴシック" panose="020B0600070205080204" pitchFamily="50" charset="-128"/>
              </a:rPr>
              <a:t>to listen to music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listen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は「音楽を聞くこと」という意味で、</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名詞として扱っています。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「音楽を」という意味をもち、</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を修飾し、「何を聞くか」を説明しています。</a:t>
            </a:r>
          </a:p>
        </p:txBody>
      </p:sp>
      <p:pic>
        <p:nvPicPr>
          <p:cNvPr id="17" name="図 16">
            <a:extLst>
              <a:ext uri="{FF2B5EF4-FFF2-40B4-BE49-F238E27FC236}">
                <a16:creationId xmlns:a16="http://schemas.microsoft.com/office/drawing/2014/main" id="{CBBBAD90-8B35-DB47-8B95-F84CF6985E99}"/>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91EA640-864E-6B6B-F900-CE38D9493FE3}"/>
              </a:ext>
            </a:extLst>
          </p:cNvPr>
          <p:cNvSpPr txBox="1"/>
          <p:nvPr/>
        </p:nvSpPr>
        <p:spPr>
          <a:xfrm>
            <a:off x="537494" y="1767406"/>
            <a:ext cx="6866606" cy="369332"/>
          </a:xfrm>
          <a:prstGeom prst="rect">
            <a:avLst/>
          </a:prstGeom>
          <a:solidFill>
            <a:srgbClr val="F8CBAD"/>
          </a:solidFill>
          <a:ln>
            <a:noFill/>
          </a:ln>
        </p:spPr>
        <p:txBody>
          <a:bodyPr wrap="square" rtlCol="0">
            <a:spAutoFit/>
          </a:bodyPr>
          <a:lstStyle/>
          <a:p>
            <a:pPr algn="just"/>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15 </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人より多くの生徒が「私は音楽を聞くことが好きです」と言いました。</a:t>
            </a:r>
          </a:p>
        </p:txBody>
      </p:sp>
    </p:spTree>
    <p:extLst>
      <p:ext uri="{BB962C8B-B14F-4D97-AF65-F5344CB8AC3E}">
        <p14:creationId xmlns:p14="http://schemas.microsoft.com/office/powerpoint/2010/main" val="3990773823"/>
      </p:ext>
    </p:extLst>
  </p:cSld>
  <p:clrMapOvr>
    <a:masterClrMapping/>
  </p:clrMapOvr>
  <p:transition spd="slow">
    <p:push dir="u"/>
  </p:transition>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16487</TotalTime>
  <Words>1204</Words>
  <Application>Microsoft Office PowerPoint</Application>
  <PresentationFormat>画面に合わせる (4:3)</PresentationFormat>
  <Paragraphs>108</Paragraphs>
  <Slides>13</Slides>
  <Notes>0</Notes>
  <HiddenSlides>0</HiddenSlides>
  <MMClips>1</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ＭＳ Ｐゴシック</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平河泰行</dc:creator>
  <cp:lastModifiedBy>prof501</cp:lastModifiedBy>
  <cp:revision>2092</cp:revision>
  <cp:lastPrinted>2016-06-23T16:36:17Z</cp:lastPrinted>
  <dcterms:created xsi:type="dcterms:W3CDTF">2016-05-30T03:13:09Z</dcterms:created>
  <dcterms:modified xsi:type="dcterms:W3CDTF">2025-12-24T06:56:51Z</dcterms:modified>
</cp:coreProperties>
</file>