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672" r:id="rId2"/>
    <p:sldId id="3674" r:id="rId3"/>
    <p:sldId id="3704" r:id="rId4"/>
    <p:sldId id="3697" r:id="rId5"/>
    <p:sldId id="3703" r:id="rId6"/>
    <p:sldId id="3698" r:id="rId7"/>
    <p:sldId id="3705" r:id="rId8"/>
    <p:sldId id="3699" r:id="rId9"/>
    <p:sldId id="3700" r:id="rId10"/>
    <p:sldId id="3701" r:id="rId11"/>
    <p:sldId id="3702" r:id="rId12"/>
    <p:sldId id="3661" r:id="rId13"/>
    <p:sldId id="3681"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005C2A"/>
    <a:srgbClr val="00FF00"/>
    <a:srgbClr val="FFFF8B"/>
    <a:srgbClr val="B4FEB4"/>
    <a:srgbClr val="FF3399"/>
    <a:srgbClr val="0043C8"/>
    <a:srgbClr val="FFFF00"/>
    <a:srgbClr val="CC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9" autoAdjust="0"/>
    <p:restoredTop sz="94270" autoAdjust="0"/>
  </p:normalViewPr>
  <p:slideViewPr>
    <p:cSldViewPr snapToGrid="0">
      <p:cViewPr varScale="1">
        <p:scale>
          <a:sx n="113" d="100"/>
          <a:sy n="113" d="100"/>
        </p:scale>
        <p:origin x="1740"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2025/12/24</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2025/12/24</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3764D-B6F3-2B5B-BEB3-4BD667A2CAF5}"/>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C9FD71BA-563D-31C3-9505-A43A43B07FEA}"/>
              </a:ext>
            </a:extLst>
          </p:cNvPr>
          <p:cNvPicPr>
            <a:picLocks noChangeAspect="1"/>
          </p:cNvPicPr>
          <p:nvPr/>
        </p:nvPicPr>
        <p:blipFill>
          <a:blip r:embed="rId2"/>
          <a:srcRect t="79300" b="12163"/>
          <a:stretch>
            <a:fillRect/>
          </a:stretch>
        </p:blipFill>
        <p:spPr>
          <a:xfrm>
            <a:off x="284173" y="920616"/>
            <a:ext cx="8575200" cy="765282"/>
          </a:xfrm>
          <a:prstGeom prst="rect">
            <a:avLst/>
          </a:prstGeom>
        </p:spPr>
      </p:pic>
      <p:sp>
        <p:nvSpPr>
          <p:cNvPr id="15" name="正方形/長方形 14">
            <a:extLst>
              <a:ext uri="{FF2B5EF4-FFF2-40B4-BE49-F238E27FC236}">
                <a16:creationId xmlns:a16="http://schemas.microsoft.com/office/drawing/2014/main" id="{6EE9AB23-7EB3-2CE5-DDCE-741CFBF58B7F}"/>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DF64BE3-B6A8-2F03-4DC2-F316DEA28152}"/>
              </a:ext>
            </a:extLst>
          </p:cNvPr>
          <p:cNvSpPr txBox="1"/>
          <p:nvPr/>
        </p:nvSpPr>
        <p:spPr>
          <a:xfrm>
            <a:off x="537493" y="2604561"/>
            <a:ext cx="8069014" cy="378565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Reading books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more popular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Reading books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は「本を読むこと」という意味で、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動作を名詞として扱っています。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than playing sports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「スポーツをすることより」という意味をもち、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more popular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の比較の対象を示しています。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playing sports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は「スポーツをすること」という意味で、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動作を名詞として扱っています。</a:t>
            </a:r>
          </a:p>
        </p:txBody>
      </p:sp>
      <p:pic>
        <p:nvPicPr>
          <p:cNvPr id="17" name="図 16">
            <a:extLst>
              <a:ext uri="{FF2B5EF4-FFF2-40B4-BE49-F238E27FC236}">
                <a16:creationId xmlns:a16="http://schemas.microsoft.com/office/drawing/2014/main" id="{CE9EA3EB-851D-9437-A538-AB45BB3A7D9B}"/>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2369155D-546B-A689-8B77-BD5CCB976901}"/>
              </a:ext>
            </a:extLst>
          </p:cNvPr>
          <p:cNvSpPr txBox="1"/>
          <p:nvPr/>
        </p:nvSpPr>
        <p:spPr>
          <a:xfrm>
            <a:off x="537494" y="1767406"/>
            <a:ext cx="54569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本を読むことはスポーツをすることより人気があります。</a:t>
            </a:r>
          </a:p>
        </p:txBody>
      </p:sp>
    </p:spTree>
    <p:extLst>
      <p:ext uri="{BB962C8B-B14F-4D97-AF65-F5344CB8AC3E}">
        <p14:creationId xmlns:p14="http://schemas.microsoft.com/office/powerpoint/2010/main" val="416049329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5669F-E72A-7CC5-6875-2AE88E1D93D6}"/>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C4730B74-6ADF-88CE-B1DE-04CC353B8BD4}"/>
              </a:ext>
            </a:extLst>
          </p:cNvPr>
          <p:cNvPicPr>
            <a:picLocks noChangeAspect="1"/>
          </p:cNvPicPr>
          <p:nvPr/>
        </p:nvPicPr>
        <p:blipFill>
          <a:blip r:embed="rId2"/>
          <a:srcRect t="89937" b="761"/>
          <a:stretch>
            <a:fillRect/>
          </a:stretch>
        </p:blipFill>
        <p:spPr>
          <a:xfrm>
            <a:off x="284173" y="869851"/>
            <a:ext cx="8575200" cy="833897"/>
          </a:xfrm>
          <a:prstGeom prst="rect">
            <a:avLst/>
          </a:prstGeom>
        </p:spPr>
      </p:pic>
      <p:sp>
        <p:nvSpPr>
          <p:cNvPr id="15" name="正方形/長方形 14">
            <a:extLst>
              <a:ext uri="{FF2B5EF4-FFF2-40B4-BE49-F238E27FC236}">
                <a16:creationId xmlns:a16="http://schemas.microsoft.com/office/drawing/2014/main" id="{790592ED-80CA-6868-5628-667B50A8205A}"/>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BB47C85-F2AC-E552-0826-5AC947C4DE04}"/>
              </a:ext>
            </a:extLst>
          </p:cNvPr>
          <p:cNvSpPr txBox="1"/>
          <p:nvPr/>
        </p:nvSpPr>
        <p:spPr>
          <a:xfrm>
            <a:off x="537493" y="2604561"/>
            <a:ext cx="8069014" cy="4093428"/>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Playing sports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popular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Playing sports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は「スポーツをすること」という意味で、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動作を名詞として扱っています。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1</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つ目の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は副詞で、「同じくらい」という意味をもち、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形容詞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popular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を修飾し、どのくらい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popular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かを説明しています。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as playing video games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「テレビゲームをすることと同じくらい」という意味をもちます。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playing video games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は「テレビゲームをすること」という意味で、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動作を名詞として扱っています。</a:t>
            </a:r>
          </a:p>
        </p:txBody>
      </p:sp>
      <p:pic>
        <p:nvPicPr>
          <p:cNvPr id="17" name="図 16">
            <a:extLst>
              <a:ext uri="{FF2B5EF4-FFF2-40B4-BE49-F238E27FC236}">
                <a16:creationId xmlns:a16="http://schemas.microsoft.com/office/drawing/2014/main" id="{1F12E931-6B65-E04A-C4A3-D8CD9535F8D4}"/>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4EA84E54-F132-18BB-E214-748C7C2C340B}"/>
              </a:ext>
            </a:extLst>
          </p:cNvPr>
          <p:cNvSpPr txBox="1"/>
          <p:nvPr/>
        </p:nvSpPr>
        <p:spPr>
          <a:xfrm>
            <a:off x="537494" y="1767406"/>
            <a:ext cx="72603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スポーツをすることはテレビゲームをすることと同じくらい人気があります。</a:t>
            </a:r>
          </a:p>
        </p:txBody>
      </p:sp>
    </p:spTree>
    <p:extLst>
      <p:ext uri="{BB962C8B-B14F-4D97-AF65-F5344CB8AC3E}">
        <p14:creationId xmlns:p14="http://schemas.microsoft.com/office/powerpoint/2010/main" val="335385649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468B55-0853-5E17-740D-AD6E364A9D88}"/>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AS_G2_16_09_reading_str">
            <a:hlinkClick r:id="" action="ppaction://media"/>
            <a:extLst>
              <a:ext uri="{FF2B5EF4-FFF2-40B4-BE49-F238E27FC236}">
                <a16:creationId xmlns:a16="http://schemas.microsoft.com/office/drawing/2014/main" id="{49BAFA00-3CDD-DEAF-60A3-64666C5755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72775" y="2924175"/>
            <a:ext cx="406400" cy="406400"/>
          </a:xfrm>
          <a:prstGeom prst="rect">
            <a:avLst/>
          </a:prstGeom>
        </p:spPr>
      </p:pic>
      <p:pic>
        <p:nvPicPr>
          <p:cNvPr id="7" name="図 6">
            <a:extLst>
              <a:ext uri="{FF2B5EF4-FFF2-40B4-BE49-F238E27FC236}">
                <a16:creationId xmlns:a16="http://schemas.microsoft.com/office/drawing/2014/main" id="{5ED416B2-415D-31C1-BD29-9CE050A6A5C0}"/>
              </a:ext>
            </a:extLst>
          </p:cNvPr>
          <p:cNvPicPr>
            <a:picLocks noChangeAspect="1"/>
          </p:cNvPicPr>
          <p:nvPr/>
        </p:nvPicPr>
        <p:blipFill>
          <a:blip r:embed="rId5"/>
          <a:stretch>
            <a:fillRect/>
          </a:stretch>
        </p:blipFill>
        <p:spPr>
          <a:xfrm>
            <a:off x="1326600" y="36287"/>
            <a:ext cx="6490800" cy="6785426"/>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7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A279E37-DC67-2988-E42A-D75BA972CF84}"/>
              </a:ext>
            </a:extLst>
          </p:cNvPr>
          <p:cNvPicPr>
            <a:picLocks noChangeAspect="1"/>
          </p:cNvPicPr>
          <p:nvPr/>
        </p:nvPicPr>
        <p:blipFill>
          <a:blip r:embed="rId2"/>
          <a:srcRect b="82352"/>
          <a:stretch>
            <a:fillRect/>
          </a:stretch>
        </p:blipFill>
        <p:spPr>
          <a:xfrm>
            <a:off x="284173" y="724948"/>
            <a:ext cx="8575200" cy="1582092"/>
          </a:xfrm>
          <a:prstGeom prst="rect">
            <a:avLst/>
          </a:prstGeom>
        </p:spPr>
      </p:pic>
      <p:sp>
        <p:nvSpPr>
          <p:cNvPr id="15" name="正方形/長方形 14">
            <a:extLst>
              <a:ext uri="{FF2B5EF4-FFF2-40B4-BE49-F238E27FC236}">
                <a16:creationId xmlns:a16="http://schemas.microsoft.com/office/drawing/2014/main" id="{B61B6E99-0B26-EE85-9F8E-C6F92F7BB600}"/>
              </a:ext>
            </a:extLst>
          </p:cNvPr>
          <p:cNvSpPr/>
          <p:nvPr/>
        </p:nvSpPr>
        <p:spPr>
          <a:xfrm>
            <a:off x="0" y="2944413"/>
            <a:ext cx="9144000" cy="3913587"/>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59A975F-8002-851E-5B19-1C802EC41093}"/>
              </a:ext>
            </a:extLst>
          </p:cNvPr>
          <p:cNvSpPr txBox="1"/>
          <p:nvPr/>
        </p:nvSpPr>
        <p:spPr>
          <a:xfrm>
            <a:off x="537493" y="3193064"/>
            <a:ext cx="8069014" cy="3170099"/>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Today</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ja-JP" altLang="en-US" sz="2000" b="1" dirty="0">
                <a:latin typeface="ＭＳ Ｐゴシック" panose="020B0600070205080204" pitchFamily="50" charset="-128"/>
                <a:ea typeface="ＭＳ Ｐゴシック" panose="020B0600070205080204" pitchFamily="50" charset="-128"/>
              </a:rPr>
              <a:t>副詞です。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文の先頭に置くことで、「今日は」という 時の情報 を強調しています。</a:t>
            </a:r>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I am going to talk about popular things to do in our free time.</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I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 am going to talk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about popular things to do in our free time </a:t>
            </a:r>
            <a:r>
              <a:rPr lang="ja-JP" altLang="en-US" sz="2000" b="1" dirty="0">
                <a:latin typeface="ＭＳ Ｐゴシック" panose="020B0600070205080204" pitchFamily="50" charset="-128"/>
                <a:ea typeface="ＭＳ Ｐゴシック" panose="020B0600070205080204" pitchFamily="50" charset="-128"/>
              </a:rPr>
              <a:t>は</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修飾語で</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「ひまな時間にする人気のあることについて」という意味をもち、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talk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pic>
        <p:nvPicPr>
          <p:cNvPr id="17" name="図 16">
            <a:extLst>
              <a:ext uri="{FF2B5EF4-FFF2-40B4-BE49-F238E27FC236}">
                <a16:creationId xmlns:a16="http://schemas.microsoft.com/office/drawing/2014/main" id="{EA7786A8-E05D-C7AF-FAEB-E777169DDC0C}"/>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780F2C74-1ABC-206B-057E-4CB01D6C18B8}"/>
              </a:ext>
            </a:extLst>
          </p:cNvPr>
          <p:cNvSpPr txBox="1"/>
          <p:nvPr/>
        </p:nvSpPr>
        <p:spPr>
          <a:xfrm>
            <a:off x="537493" y="2355909"/>
            <a:ext cx="8069013"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今日、私は私達がひまな時間にする人気のあることについて話をしようと思います。</a:t>
            </a:r>
          </a:p>
        </p:txBody>
      </p:sp>
    </p:spTree>
    <p:extLst>
      <p:ext uri="{BB962C8B-B14F-4D97-AF65-F5344CB8AC3E}">
        <p14:creationId xmlns:p14="http://schemas.microsoft.com/office/powerpoint/2010/main" val="21391127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6C01-B6D0-9E7C-D00E-EB9420272174}"/>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65F2AE7A-8BF6-9818-0099-086E31452F39}"/>
              </a:ext>
            </a:extLst>
          </p:cNvPr>
          <p:cNvPicPr>
            <a:picLocks noChangeAspect="1"/>
          </p:cNvPicPr>
          <p:nvPr/>
        </p:nvPicPr>
        <p:blipFill>
          <a:blip r:embed="rId2"/>
          <a:srcRect b="82352"/>
          <a:stretch>
            <a:fillRect/>
          </a:stretch>
        </p:blipFill>
        <p:spPr>
          <a:xfrm>
            <a:off x="284173" y="724948"/>
            <a:ext cx="8575200" cy="1582092"/>
          </a:xfrm>
          <a:prstGeom prst="rect">
            <a:avLst/>
          </a:prstGeom>
        </p:spPr>
      </p:pic>
      <p:sp>
        <p:nvSpPr>
          <p:cNvPr id="15" name="正方形/長方形 14">
            <a:extLst>
              <a:ext uri="{FF2B5EF4-FFF2-40B4-BE49-F238E27FC236}">
                <a16:creationId xmlns:a16="http://schemas.microsoft.com/office/drawing/2014/main" id="{74BF364C-A89F-CE90-CFD8-94EC0C23BC25}"/>
              </a:ext>
            </a:extLst>
          </p:cNvPr>
          <p:cNvSpPr/>
          <p:nvPr/>
        </p:nvSpPr>
        <p:spPr>
          <a:xfrm>
            <a:off x="0" y="2944413"/>
            <a:ext cx="9144000" cy="3913587"/>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BD0C0C0-981D-EB35-20EE-1566790A8D2A}"/>
              </a:ext>
            </a:extLst>
          </p:cNvPr>
          <p:cNvSpPr txBox="1"/>
          <p:nvPr/>
        </p:nvSpPr>
        <p:spPr>
          <a:xfrm>
            <a:off x="537493" y="3193064"/>
            <a:ext cx="8069014" cy="1938992"/>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I am going to talk about popular things to do in our free time.</a:t>
            </a: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to do </a:t>
            </a:r>
            <a:r>
              <a:rPr lang="ja-JP" altLang="en-US" sz="2000" b="1" dirty="0">
                <a:latin typeface="ＭＳ Ｐゴシック" panose="020B0600070205080204" pitchFamily="50" charset="-128"/>
                <a:ea typeface="ＭＳ Ｐゴシック" panose="020B0600070205080204" pitchFamily="50" charset="-128"/>
              </a:rPr>
              <a:t>は「するための」という意味で、形容詞のはたらきです。</a:t>
            </a: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popular things </a:t>
            </a:r>
            <a:r>
              <a:rPr lang="ja-JP" altLang="en-US" sz="2000" b="1" dirty="0">
                <a:latin typeface="ＭＳ Ｐゴシック" panose="020B0600070205080204" pitchFamily="50" charset="-128"/>
                <a:ea typeface="ＭＳ Ｐゴシック" panose="020B0600070205080204" pitchFamily="50" charset="-128"/>
              </a:rPr>
              <a:t>を修飾しています。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in our free time </a:t>
            </a:r>
            <a:r>
              <a:rPr lang="ja-JP" altLang="en-US" sz="2000" b="1" dirty="0">
                <a:latin typeface="ＭＳ Ｐゴシック" panose="020B0600070205080204" pitchFamily="50" charset="-128"/>
                <a:ea typeface="ＭＳ Ｐゴシック" panose="020B0600070205080204" pitchFamily="50" charset="-128"/>
              </a:rPr>
              <a:t>は修飾語で副詞のはたらきです。</a:t>
            </a:r>
          </a:p>
          <a:p>
            <a:r>
              <a:rPr lang="ja-JP" altLang="en-US" sz="2000" b="1" dirty="0">
                <a:latin typeface="ＭＳ Ｐゴシック" panose="020B0600070205080204" pitchFamily="50" charset="-128"/>
                <a:ea typeface="ＭＳ Ｐゴシック" panose="020B0600070205080204" pitchFamily="50" charset="-128"/>
              </a:rPr>
              <a:t>    「ひまな時間に」という意味をもち、</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do </a:t>
            </a:r>
            <a:r>
              <a:rPr lang="ja-JP" altLang="en-US" sz="2000" b="1" dirty="0">
                <a:latin typeface="ＭＳ Ｐゴシック" panose="020B0600070205080204" pitchFamily="50" charset="-128"/>
                <a:ea typeface="ＭＳ Ｐゴシック" panose="020B0600070205080204" pitchFamily="50" charset="-128"/>
              </a:rPr>
              <a:t>を修飾しています。</a:t>
            </a:r>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79A0AE8E-C893-B2E2-7A8F-B20618B6E0EB}"/>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5DE8855B-11E3-EFBB-1AFE-B16FDDA9CB36}"/>
              </a:ext>
            </a:extLst>
          </p:cNvPr>
          <p:cNvSpPr txBox="1"/>
          <p:nvPr/>
        </p:nvSpPr>
        <p:spPr>
          <a:xfrm>
            <a:off x="537493" y="2355909"/>
            <a:ext cx="8069013"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今日、私は私達がひまな時間にする人気のあることについて話をしようと思います。</a:t>
            </a:r>
          </a:p>
        </p:txBody>
      </p:sp>
    </p:spTree>
    <p:extLst>
      <p:ext uri="{BB962C8B-B14F-4D97-AF65-F5344CB8AC3E}">
        <p14:creationId xmlns:p14="http://schemas.microsoft.com/office/powerpoint/2010/main" val="279205325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01D9-476A-CFF0-6015-4488226D3153}"/>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40B33E9A-4A07-4ABE-080D-DA9D0A34E823}"/>
              </a:ext>
            </a:extLst>
          </p:cNvPr>
          <p:cNvPicPr>
            <a:picLocks noChangeAspect="1"/>
          </p:cNvPicPr>
          <p:nvPr/>
        </p:nvPicPr>
        <p:blipFill>
          <a:blip r:embed="rId2"/>
          <a:srcRect t="22519" b="69123"/>
          <a:stretch>
            <a:fillRect/>
          </a:stretch>
        </p:blipFill>
        <p:spPr>
          <a:xfrm>
            <a:off x="284173" y="907916"/>
            <a:ext cx="8575200" cy="749299"/>
          </a:xfrm>
          <a:prstGeom prst="rect">
            <a:avLst/>
          </a:prstGeom>
        </p:spPr>
      </p:pic>
      <p:sp>
        <p:nvSpPr>
          <p:cNvPr id="15" name="正方形/長方形 14">
            <a:extLst>
              <a:ext uri="{FF2B5EF4-FFF2-40B4-BE49-F238E27FC236}">
                <a16:creationId xmlns:a16="http://schemas.microsoft.com/office/drawing/2014/main" id="{F09CAD88-FD8A-AB9F-926C-AC6255955554}"/>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63774C1-D0A9-55A6-28FB-3A96E945BB46}"/>
              </a:ext>
            </a:extLst>
          </p:cNvPr>
          <p:cNvSpPr txBox="1"/>
          <p:nvPr/>
        </p:nvSpPr>
        <p:spPr>
          <a:xfrm>
            <a:off x="537493" y="2604561"/>
            <a:ext cx="8069014" cy="3170099"/>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Yesterday</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ja-JP" altLang="en-US" sz="2000" b="1" dirty="0">
                <a:latin typeface="ＭＳ Ｐゴシック" panose="020B0600070205080204" pitchFamily="50" charset="-128"/>
                <a:ea typeface="ＭＳ Ｐゴシック" panose="020B0600070205080204" pitchFamily="50" charset="-128"/>
              </a:rPr>
              <a:t>副詞です。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文の先頭に置くことで、「昨日」という 時の情報 を強調しています。</a:t>
            </a:r>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I asked thirty-two students in our class.</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I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 asked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thirty-two students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O</a:t>
            </a:r>
            <a:r>
              <a:rPr lang="ja-JP" altLang="en-US" sz="2000" b="1" dirty="0">
                <a:latin typeface="ＭＳ Ｐゴシック" panose="020B0600070205080204" pitchFamily="50" charset="-128"/>
                <a:ea typeface="ＭＳ Ｐゴシック" panose="020B0600070205080204" pitchFamily="50" charset="-128"/>
              </a:rPr>
              <a:t>（目的語）です。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our class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「私たちのクラスの」という意味をもち、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thirty-two students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p>
        </p:txBody>
      </p:sp>
      <p:pic>
        <p:nvPicPr>
          <p:cNvPr id="17" name="図 16">
            <a:extLst>
              <a:ext uri="{FF2B5EF4-FFF2-40B4-BE49-F238E27FC236}">
                <a16:creationId xmlns:a16="http://schemas.microsoft.com/office/drawing/2014/main" id="{C33BBE58-A908-89DA-B269-AA4C57932565}"/>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06CB0D0C-1B28-A306-DB6C-6589F1380D76}"/>
              </a:ext>
            </a:extLst>
          </p:cNvPr>
          <p:cNvSpPr txBox="1"/>
          <p:nvPr/>
        </p:nvSpPr>
        <p:spPr>
          <a:xfrm>
            <a:off x="537494" y="1767406"/>
            <a:ext cx="58379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昨日、私は私たちのクラスの </a:t>
            </a:r>
            <a:r>
              <a:rPr kumimoji="1" lang="en-US" altLang="ja-JP"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32 </a:t>
            </a:r>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人の生徒にたずねました。</a:t>
            </a:r>
          </a:p>
        </p:txBody>
      </p:sp>
    </p:spTree>
    <p:extLst>
      <p:ext uri="{BB962C8B-B14F-4D97-AF65-F5344CB8AC3E}">
        <p14:creationId xmlns:p14="http://schemas.microsoft.com/office/powerpoint/2010/main" val="326743360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FDD3E-B310-0928-C1EA-FC3B364EDD8B}"/>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D427A471-BE39-1567-1CD4-0388E1DDEAF8}"/>
              </a:ext>
            </a:extLst>
          </p:cNvPr>
          <p:cNvPicPr>
            <a:picLocks noChangeAspect="1"/>
          </p:cNvPicPr>
          <p:nvPr/>
        </p:nvPicPr>
        <p:blipFill>
          <a:blip r:embed="rId2"/>
          <a:srcRect t="32787" b="57581"/>
          <a:stretch>
            <a:fillRect/>
          </a:stretch>
        </p:blipFill>
        <p:spPr>
          <a:xfrm>
            <a:off x="284173" y="806316"/>
            <a:ext cx="8575200" cy="863530"/>
          </a:xfrm>
          <a:prstGeom prst="rect">
            <a:avLst/>
          </a:prstGeom>
        </p:spPr>
      </p:pic>
      <p:sp>
        <p:nvSpPr>
          <p:cNvPr id="15" name="正方形/長方形 14">
            <a:extLst>
              <a:ext uri="{FF2B5EF4-FFF2-40B4-BE49-F238E27FC236}">
                <a16:creationId xmlns:a16="http://schemas.microsoft.com/office/drawing/2014/main" id="{4F092891-02B3-47C0-E980-A542A4B2B7BF}"/>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D5192BC-4261-165D-A4D6-E0CE2F45D867}"/>
              </a:ext>
            </a:extLst>
          </p:cNvPr>
          <p:cNvSpPr txBox="1"/>
          <p:nvPr/>
        </p:nvSpPr>
        <p:spPr>
          <a:xfrm>
            <a:off x="537493" y="2604561"/>
            <a:ext cx="8069014" cy="378565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What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most popular thing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do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は「するための」という意味で、形容詞のはたらきです。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most popular thing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our class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「私たちのクラスの」という意味をもち、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the most popular thing to do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What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は疑問詞で、「何？」という意味をもちます。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ここでは、主語として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What = the most popular thing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となります。</a:t>
            </a:r>
          </a:p>
        </p:txBody>
      </p:sp>
      <p:pic>
        <p:nvPicPr>
          <p:cNvPr id="17" name="図 16">
            <a:extLst>
              <a:ext uri="{FF2B5EF4-FFF2-40B4-BE49-F238E27FC236}">
                <a16:creationId xmlns:a16="http://schemas.microsoft.com/office/drawing/2014/main" id="{57E9A29D-A247-F04E-8647-8F45B50AB03A}"/>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548B56F3-A012-EAB4-3595-5E37EA6BA0E9}"/>
              </a:ext>
            </a:extLst>
          </p:cNvPr>
          <p:cNvSpPr txBox="1"/>
          <p:nvPr/>
        </p:nvSpPr>
        <p:spPr>
          <a:xfrm>
            <a:off x="537494" y="1767406"/>
            <a:ext cx="56728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私たちのクラスでいちばん人気のあることは何でしょうか。</a:t>
            </a:r>
          </a:p>
        </p:txBody>
      </p:sp>
    </p:spTree>
    <p:extLst>
      <p:ext uri="{BB962C8B-B14F-4D97-AF65-F5344CB8AC3E}">
        <p14:creationId xmlns:p14="http://schemas.microsoft.com/office/powerpoint/2010/main" val="298011333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E48AB-C224-7935-B784-91A2D4822B76}"/>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8C8AD98B-F07C-9340-86D5-1A82187DBA6E}"/>
              </a:ext>
            </a:extLst>
          </p:cNvPr>
          <p:cNvPicPr>
            <a:picLocks noChangeAspect="1"/>
          </p:cNvPicPr>
          <p:nvPr/>
        </p:nvPicPr>
        <p:blipFill>
          <a:blip r:embed="rId2"/>
          <a:stretch>
            <a:fillRect/>
          </a:stretch>
        </p:blipFill>
        <p:spPr>
          <a:xfrm>
            <a:off x="284173" y="676079"/>
            <a:ext cx="8571719" cy="1725318"/>
          </a:xfrm>
          <a:prstGeom prst="rect">
            <a:avLst/>
          </a:prstGeom>
        </p:spPr>
      </p:pic>
      <p:sp>
        <p:nvSpPr>
          <p:cNvPr id="15" name="正方形/長方形 14">
            <a:extLst>
              <a:ext uri="{FF2B5EF4-FFF2-40B4-BE49-F238E27FC236}">
                <a16:creationId xmlns:a16="http://schemas.microsoft.com/office/drawing/2014/main" id="{AB031F20-9E5B-CCF8-C466-2762D2652865}"/>
              </a:ext>
            </a:extLst>
          </p:cNvPr>
          <p:cNvSpPr/>
          <p:nvPr/>
        </p:nvSpPr>
        <p:spPr>
          <a:xfrm>
            <a:off x="0" y="3169583"/>
            <a:ext cx="9144000" cy="3688417"/>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7FC5403-74B2-925F-FE98-F2E265031E44}"/>
              </a:ext>
            </a:extLst>
          </p:cNvPr>
          <p:cNvSpPr txBox="1"/>
          <p:nvPr/>
        </p:nvSpPr>
        <p:spPr>
          <a:xfrm>
            <a:off x="537493" y="3418234"/>
            <a:ext cx="8069014" cy="2554545"/>
          </a:xfrm>
          <a:prstGeom prst="rect">
            <a:avLst/>
          </a:prstGeom>
          <a:noFill/>
          <a:ln>
            <a:noFill/>
          </a:ln>
        </p:spPr>
        <p:txBody>
          <a:bodyPr wrap="square" rtlCol="0">
            <a:spAutoFit/>
          </a:bodyPr>
          <a:lstStyle/>
          <a:p>
            <a:pPr algn="just"/>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この文は主語や動詞などがなく、前の文の質問に対して、</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選択肢が複数示されています。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Playing sports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は「スポーツをすること」という意味で、</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動作を名詞として扱っています。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listening to music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は「音楽を聞くこと」という意味で、</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動作を名詞として扱っています。</a:t>
            </a:r>
          </a:p>
        </p:txBody>
      </p:sp>
      <p:pic>
        <p:nvPicPr>
          <p:cNvPr id="17" name="図 16">
            <a:extLst>
              <a:ext uri="{FF2B5EF4-FFF2-40B4-BE49-F238E27FC236}">
                <a16:creationId xmlns:a16="http://schemas.microsoft.com/office/drawing/2014/main" id="{84EE973C-8B47-1F90-B8AE-DE9BCDA4C6F8}"/>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DED1C35A-7D77-29A5-01DA-6B2D47EAB1EF}"/>
              </a:ext>
            </a:extLst>
          </p:cNvPr>
          <p:cNvSpPr txBox="1"/>
          <p:nvPr/>
        </p:nvSpPr>
        <p:spPr>
          <a:xfrm>
            <a:off x="537493" y="2403279"/>
            <a:ext cx="8147513"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スポーツをすることでしょうか、音楽を聞くことでしょうか、本を読むことでしょうか、テレビゲームをすることでしょうか。</a:t>
            </a:r>
          </a:p>
        </p:txBody>
      </p:sp>
    </p:spTree>
    <p:extLst>
      <p:ext uri="{BB962C8B-B14F-4D97-AF65-F5344CB8AC3E}">
        <p14:creationId xmlns:p14="http://schemas.microsoft.com/office/powerpoint/2010/main" val="19802175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43D7-2F5A-9A07-D05B-A0842D2093FB}"/>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033CE106-E5C8-F710-FA2E-D2F5A69B48F1}"/>
              </a:ext>
            </a:extLst>
          </p:cNvPr>
          <p:cNvPicPr>
            <a:picLocks noChangeAspect="1"/>
          </p:cNvPicPr>
          <p:nvPr/>
        </p:nvPicPr>
        <p:blipFill>
          <a:blip r:embed="rId2"/>
          <a:stretch>
            <a:fillRect/>
          </a:stretch>
        </p:blipFill>
        <p:spPr>
          <a:xfrm>
            <a:off x="284173" y="676079"/>
            <a:ext cx="8571719" cy="1725318"/>
          </a:xfrm>
          <a:prstGeom prst="rect">
            <a:avLst/>
          </a:prstGeom>
        </p:spPr>
      </p:pic>
      <p:sp>
        <p:nvSpPr>
          <p:cNvPr id="15" name="正方形/長方形 14">
            <a:extLst>
              <a:ext uri="{FF2B5EF4-FFF2-40B4-BE49-F238E27FC236}">
                <a16:creationId xmlns:a16="http://schemas.microsoft.com/office/drawing/2014/main" id="{3CA545B0-0700-61AC-345C-59E05B7CC5B4}"/>
              </a:ext>
            </a:extLst>
          </p:cNvPr>
          <p:cNvSpPr/>
          <p:nvPr/>
        </p:nvSpPr>
        <p:spPr>
          <a:xfrm>
            <a:off x="0" y="3169583"/>
            <a:ext cx="9144000" cy="3688417"/>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3D66CFB-6A38-F7C7-B151-BDB5AC338658}"/>
              </a:ext>
            </a:extLst>
          </p:cNvPr>
          <p:cNvSpPr txBox="1"/>
          <p:nvPr/>
        </p:nvSpPr>
        <p:spPr>
          <a:xfrm>
            <a:off x="537493" y="3418234"/>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reading books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は「本を読むこと」という意味で、</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動作を名詞として扱っています。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playing video games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は「テレビゲームをすること」という意味で、</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動作を名詞として扱っています。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3C1BD6F3-DBDF-0C19-2B01-50082334593F}"/>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2DD4BC65-A898-EACE-A534-B38CFEF251B5}"/>
              </a:ext>
            </a:extLst>
          </p:cNvPr>
          <p:cNvSpPr txBox="1"/>
          <p:nvPr/>
        </p:nvSpPr>
        <p:spPr>
          <a:xfrm>
            <a:off x="537493" y="2403279"/>
            <a:ext cx="8147513"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スポーツをすることでしょうか、音楽を聞くことでしょうか、本を読むことでしょうか、テレビゲームをすることでしょうか。</a:t>
            </a:r>
          </a:p>
        </p:txBody>
      </p:sp>
    </p:spTree>
    <p:extLst>
      <p:ext uri="{BB962C8B-B14F-4D97-AF65-F5344CB8AC3E}">
        <p14:creationId xmlns:p14="http://schemas.microsoft.com/office/powerpoint/2010/main" val="102251983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9817B-27FB-730C-BA95-D734558C01CF}"/>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73977C80-1C70-EFA1-3072-09EDDFE02988}"/>
              </a:ext>
            </a:extLst>
          </p:cNvPr>
          <p:cNvPicPr>
            <a:picLocks noChangeAspect="1"/>
          </p:cNvPicPr>
          <p:nvPr/>
        </p:nvPicPr>
        <p:blipFill>
          <a:blip r:embed="rId2"/>
          <a:stretch>
            <a:fillRect/>
          </a:stretch>
        </p:blipFill>
        <p:spPr>
          <a:xfrm>
            <a:off x="284173" y="876967"/>
            <a:ext cx="8571719" cy="713294"/>
          </a:xfrm>
          <a:prstGeom prst="rect">
            <a:avLst/>
          </a:prstGeom>
        </p:spPr>
      </p:pic>
      <p:sp>
        <p:nvSpPr>
          <p:cNvPr id="15" name="正方形/長方形 14">
            <a:extLst>
              <a:ext uri="{FF2B5EF4-FFF2-40B4-BE49-F238E27FC236}">
                <a16:creationId xmlns:a16="http://schemas.microsoft.com/office/drawing/2014/main" id="{026CCFCA-5483-6573-7A75-384DCDF509AA}"/>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D6CADEC-9942-12B5-DD86-06E2E1D35067}"/>
              </a:ext>
            </a:extLst>
          </p:cNvPr>
          <p:cNvSpPr txBox="1"/>
          <p:nvPr/>
        </p:nvSpPr>
        <p:spPr>
          <a:xfrm>
            <a:off x="537493" y="2604561"/>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Listening to music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most popular thing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Listening to music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は「音楽を聞くこと」という意味で、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動作を名詞として扱っています。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Listening to music = the most popular thing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most popular thing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Listening to music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の内容を説明する</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補語になっています。</a:t>
            </a:r>
          </a:p>
        </p:txBody>
      </p:sp>
      <p:pic>
        <p:nvPicPr>
          <p:cNvPr id="17" name="図 16">
            <a:extLst>
              <a:ext uri="{FF2B5EF4-FFF2-40B4-BE49-F238E27FC236}">
                <a16:creationId xmlns:a16="http://schemas.microsoft.com/office/drawing/2014/main" id="{7D391114-1E65-60EA-78A7-1FF5191382FD}"/>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CAA96506-DD35-9C72-4A4F-BABA9CDD0828}"/>
              </a:ext>
            </a:extLst>
          </p:cNvPr>
          <p:cNvSpPr txBox="1"/>
          <p:nvPr/>
        </p:nvSpPr>
        <p:spPr>
          <a:xfrm>
            <a:off x="3737894" y="1767406"/>
            <a:ext cx="46949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音楽を聞くことがいちばん人気があることです。</a:t>
            </a:r>
          </a:p>
        </p:txBody>
      </p:sp>
    </p:spTree>
    <p:extLst>
      <p:ext uri="{BB962C8B-B14F-4D97-AF65-F5344CB8AC3E}">
        <p14:creationId xmlns:p14="http://schemas.microsoft.com/office/powerpoint/2010/main" val="27899550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EAC12-AD8E-695B-8449-C10BF1BFF10F}"/>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23748042-3A79-57A3-ACB8-D39772E4CDE6}"/>
              </a:ext>
            </a:extLst>
          </p:cNvPr>
          <p:cNvPicPr>
            <a:picLocks noChangeAspect="1"/>
          </p:cNvPicPr>
          <p:nvPr/>
        </p:nvPicPr>
        <p:blipFill>
          <a:blip r:embed="rId2"/>
          <a:srcRect t="67553" b="23144"/>
          <a:stretch>
            <a:fillRect/>
          </a:stretch>
        </p:blipFill>
        <p:spPr>
          <a:xfrm>
            <a:off x="284173" y="845447"/>
            <a:ext cx="8575200" cy="833966"/>
          </a:xfrm>
          <a:prstGeom prst="rect">
            <a:avLst/>
          </a:prstGeom>
        </p:spPr>
      </p:pic>
      <p:sp>
        <p:nvSpPr>
          <p:cNvPr id="15" name="正方形/長方形 14">
            <a:extLst>
              <a:ext uri="{FF2B5EF4-FFF2-40B4-BE49-F238E27FC236}">
                <a16:creationId xmlns:a16="http://schemas.microsoft.com/office/drawing/2014/main" id="{F292E852-F1FC-F297-93ED-621124CC9161}"/>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003BDC5-7976-E644-D98B-BC87FBFED8B7}"/>
              </a:ext>
            </a:extLst>
          </p:cNvPr>
          <p:cNvSpPr txBox="1"/>
          <p:nvPr/>
        </p:nvSpPr>
        <p:spPr>
          <a:xfrm>
            <a:off x="537493" y="2604561"/>
            <a:ext cx="8069014" cy="3170099"/>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Over fifteen students said,</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Over fifteen students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 said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（動詞）です。</a:t>
            </a:r>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“I like to listen to music.”</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I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 like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 </a:t>
            </a:r>
            <a:r>
              <a:rPr lang="en-US" altLang="ja-JP" sz="2000" b="1" dirty="0">
                <a:latin typeface="ＭＳ Ｐゴシック" panose="020B0600070205080204" pitchFamily="50" charset="-128"/>
                <a:ea typeface="ＭＳ Ｐゴシック" panose="020B0600070205080204" pitchFamily="50" charset="-128"/>
              </a:rPr>
              <a:t>to listen to music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O</a:t>
            </a:r>
            <a:r>
              <a:rPr lang="ja-JP" altLang="en-US" sz="2000" b="1" dirty="0">
                <a:latin typeface="ＭＳ Ｐゴシック" panose="020B0600070205080204" pitchFamily="50" charset="-128"/>
                <a:ea typeface="ＭＳ Ｐゴシック" panose="020B0600070205080204" pitchFamily="50" charset="-128"/>
              </a:rPr>
              <a:t>（目的語）です。</a:t>
            </a:r>
            <a:endParaRPr lang="en-US" altLang="ja-JP" sz="2000" b="1" dirty="0">
              <a:latin typeface="ＭＳ Ｐゴシック" panose="020B0600070205080204" pitchFamily="50" charset="-128"/>
              <a:ea typeface="ＭＳ Ｐゴシック" panose="020B0600070205080204"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listen to music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は「音楽を聞くこと」という意味で、</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名詞として扱っています。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music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「音楽を」という意味をもち、</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listen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を修飾し、「何を聞くか」を説明しています。</a:t>
            </a:r>
          </a:p>
        </p:txBody>
      </p:sp>
      <p:pic>
        <p:nvPicPr>
          <p:cNvPr id="17" name="図 16">
            <a:extLst>
              <a:ext uri="{FF2B5EF4-FFF2-40B4-BE49-F238E27FC236}">
                <a16:creationId xmlns:a16="http://schemas.microsoft.com/office/drawing/2014/main" id="{CBBBAD90-8B35-DB47-8B95-F84CF6985E99}"/>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591EA640-864E-6B6B-F900-CE38D9493FE3}"/>
              </a:ext>
            </a:extLst>
          </p:cNvPr>
          <p:cNvSpPr txBox="1"/>
          <p:nvPr/>
        </p:nvSpPr>
        <p:spPr>
          <a:xfrm>
            <a:off x="537494" y="1767406"/>
            <a:ext cx="6866606" cy="369332"/>
          </a:xfrm>
          <a:prstGeom prst="rect">
            <a:avLst/>
          </a:prstGeom>
          <a:solidFill>
            <a:srgbClr val="F8CBAD"/>
          </a:solidFill>
          <a:ln>
            <a:noFill/>
          </a:ln>
        </p:spPr>
        <p:txBody>
          <a:bodyPr wrap="square" rtlCol="0">
            <a:spAutoFit/>
          </a:bodyPr>
          <a:lstStyle/>
          <a:p>
            <a:pPr algn="just"/>
            <a:r>
              <a:rPr kumimoji="1" lang="en-US" altLang="ja-JP"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15 </a:t>
            </a:r>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人より多くの生徒が「私は音楽を聞くことが好きです」と言いました。</a:t>
            </a:r>
          </a:p>
        </p:txBody>
      </p:sp>
    </p:spTree>
    <p:extLst>
      <p:ext uri="{BB962C8B-B14F-4D97-AF65-F5344CB8AC3E}">
        <p14:creationId xmlns:p14="http://schemas.microsoft.com/office/powerpoint/2010/main" val="3990773823"/>
      </p:ext>
    </p:extLst>
  </p:cSld>
  <p:clrMapOvr>
    <a:masterClrMapping/>
  </p:clrMapOvr>
  <p:transition spd="slow">
    <p:push dir="u"/>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16487</TotalTime>
  <Words>1204</Words>
  <Application>Microsoft Office PowerPoint</Application>
  <PresentationFormat>画面に合わせる (4:3)</PresentationFormat>
  <Paragraphs>108</Paragraphs>
  <Slides>13</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2092</cp:revision>
  <cp:lastPrinted>2016-06-23T16:36:17Z</cp:lastPrinted>
  <dcterms:created xsi:type="dcterms:W3CDTF">2016-05-30T03:13:09Z</dcterms:created>
  <dcterms:modified xsi:type="dcterms:W3CDTF">2025-12-24T06:56:51Z</dcterms:modified>
</cp:coreProperties>
</file>