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4210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C8"/>
    <a:srgbClr val="F8CBAD"/>
    <a:srgbClr val="005C2A"/>
    <a:srgbClr val="00FF00"/>
    <a:srgbClr val="FFFF8B"/>
    <a:srgbClr val="B4FEB4"/>
    <a:srgbClr val="FF3399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2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86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No.17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0">
            <a:extLst>
              <a:ext uri="{FF2B5EF4-FFF2-40B4-BE49-F238E27FC236}">
                <a16:creationId xmlns:a16="http://schemas.microsoft.com/office/drawing/2014/main" id="{B918D623-1712-FBFA-7B32-07CE633F7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比較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Text Box 40">
            <a:extLst>
              <a:ext uri="{FF2B5EF4-FFF2-40B4-BE49-F238E27FC236}">
                <a16:creationId xmlns:a16="http://schemas.microsoft.com/office/drawing/2014/main" id="{1C3039B0-BF2E-37C4-3B4A-CF77811A9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いろいろな比較表現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「話し手はパンは日本の文化の１つだと考えています」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7_05_reading_s1_1">
            <a:hlinkClick r:id="" action="ppaction://media"/>
            <a:extLst>
              <a:ext uri="{FF2B5EF4-FFF2-40B4-BE49-F238E27FC236}">
                <a16:creationId xmlns:a16="http://schemas.microsoft.com/office/drawing/2014/main" id="{11FB964C-8F55-AB50-FE73-215858958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48875" y="4170363"/>
            <a:ext cx="406400" cy="406400"/>
          </a:xfrm>
          <a:prstGeom prst="rect">
            <a:avLst/>
          </a:prstGeom>
        </p:spPr>
      </p:pic>
      <p:pic>
        <p:nvPicPr>
          <p:cNvPr id="8" name="AS_G2_17_06_reading_s1_2">
            <a:hlinkClick r:id="" action="ppaction://media"/>
            <a:extLst>
              <a:ext uri="{FF2B5EF4-FFF2-40B4-BE49-F238E27FC236}">
                <a16:creationId xmlns:a16="http://schemas.microsoft.com/office/drawing/2014/main" id="{70EAAA1C-8CF3-C671-4695-F62D36E102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44489" y="4170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9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E3074A3-3916-2084-9003-65EB8E7A0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53675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827187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A25322C-8660-BC9E-76BE-827509440932}"/>
              </a:ext>
            </a:extLst>
          </p:cNvPr>
          <p:cNvCxnSpPr/>
          <p:nvPr/>
        </p:nvCxnSpPr>
        <p:spPr>
          <a:xfrm flipH="1">
            <a:off x="4660151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B955E1A3-3A3D-D786-65C6-D5A725F44BED}"/>
              </a:ext>
            </a:extLst>
          </p:cNvPr>
          <p:cNvCxnSpPr/>
          <p:nvPr/>
        </p:nvCxnSpPr>
        <p:spPr>
          <a:xfrm flipH="1">
            <a:off x="6343141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23370A8-AEC7-55FE-3FB2-A1A4D330E98C}"/>
              </a:ext>
            </a:extLst>
          </p:cNvPr>
          <p:cNvCxnSpPr/>
          <p:nvPr/>
        </p:nvCxnSpPr>
        <p:spPr>
          <a:xfrm flipH="1">
            <a:off x="8371966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E1E60108-7168-09D9-6B4A-7DB0D5D7DB7B}"/>
              </a:ext>
            </a:extLst>
          </p:cNvPr>
          <p:cNvCxnSpPr/>
          <p:nvPr/>
        </p:nvCxnSpPr>
        <p:spPr>
          <a:xfrm flipH="1">
            <a:off x="1352041" y="19522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6AB84515-D652-0855-4351-F36F79B06708}"/>
              </a:ext>
            </a:extLst>
          </p:cNvPr>
          <p:cNvCxnSpPr/>
          <p:nvPr/>
        </p:nvCxnSpPr>
        <p:spPr>
          <a:xfrm flipH="1">
            <a:off x="3733291" y="19522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EC584E43-A243-FA71-512E-9642C7C2CBF5}"/>
              </a:ext>
            </a:extLst>
          </p:cNvPr>
          <p:cNvCxnSpPr/>
          <p:nvPr/>
        </p:nvCxnSpPr>
        <p:spPr>
          <a:xfrm flipH="1">
            <a:off x="4410904" y="19522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CFE12E5-CD1F-3805-C87D-07BA3F93A69F}"/>
              </a:ext>
            </a:extLst>
          </p:cNvPr>
          <p:cNvCxnSpPr/>
          <p:nvPr/>
        </p:nvCxnSpPr>
        <p:spPr>
          <a:xfrm flipH="1">
            <a:off x="5465004" y="19522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B748AFEE-13C4-743D-83E5-1BC7FEAF1AE4}"/>
              </a:ext>
            </a:extLst>
          </p:cNvPr>
          <p:cNvCxnSpPr/>
          <p:nvPr/>
        </p:nvCxnSpPr>
        <p:spPr>
          <a:xfrm flipH="1">
            <a:off x="6792154" y="19522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3202E0FA-DCD5-5198-4DAB-5E09431669FD}"/>
              </a:ext>
            </a:extLst>
          </p:cNvPr>
          <p:cNvCxnSpPr/>
          <p:nvPr/>
        </p:nvCxnSpPr>
        <p:spPr>
          <a:xfrm flipH="1">
            <a:off x="7960554" y="19522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7B893D02-48A9-5842-B556-8CDB9125178D}"/>
              </a:ext>
            </a:extLst>
          </p:cNvPr>
          <p:cNvCxnSpPr/>
          <p:nvPr/>
        </p:nvCxnSpPr>
        <p:spPr>
          <a:xfrm flipH="1">
            <a:off x="8775808" y="19522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A19B0C8E-4FC6-EEC3-F9B5-C7EE34FA551C}"/>
              </a:ext>
            </a:extLst>
          </p:cNvPr>
          <p:cNvCxnSpPr/>
          <p:nvPr/>
        </p:nvCxnSpPr>
        <p:spPr>
          <a:xfrm flipH="1">
            <a:off x="3060808" y="25617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CE781F14-E490-D770-EB31-CDDC2396E4BD}"/>
              </a:ext>
            </a:extLst>
          </p:cNvPr>
          <p:cNvCxnSpPr/>
          <p:nvPr/>
        </p:nvCxnSpPr>
        <p:spPr>
          <a:xfrm flipH="1">
            <a:off x="4290776" y="25617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B03FC54C-ABF3-F411-1F7B-D09E2304E281}"/>
              </a:ext>
            </a:extLst>
          </p:cNvPr>
          <p:cNvCxnSpPr/>
          <p:nvPr/>
        </p:nvCxnSpPr>
        <p:spPr>
          <a:xfrm flipH="1">
            <a:off x="5789577" y="25617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F8AAE41A-AC74-667A-8543-CDAC88D96CB8}"/>
              </a:ext>
            </a:extLst>
          </p:cNvPr>
          <p:cNvCxnSpPr/>
          <p:nvPr/>
        </p:nvCxnSpPr>
        <p:spPr>
          <a:xfrm flipH="1">
            <a:off x="6970262" y="25617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89FFCAC3-F821-B151-1966-F567761CC4CB}"/>
              </a:ext>
            </a:extLst>
          </p:cNvPr>
          <p:cNvCxnSpPr/>
          <p:nvPr/>
        </p:nvCxnSpPr>
        <p:spPr>
          <a:xfrm flipH="1">
            <a:off x="7718275" y="25617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C03E51B3-0588-1B63-BE50-AA16D153F5CE}"/>
              </a:ext>
            </a:extLst>
          </p:cNvPr>
          <p:cNvCxnSpPr/>
          <p:nvPr/>
        </p:nvCxnSpPr>
        <p:spPr>
          <a:xfrm flipH="1">
            <a:off x="8728597" y="25617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F0BADF5E-B6C3-4F21-EDCD-A7F28B0A7768}"/>
              </a:ext>
            </a:extLst>
          </p:cNvPr>
          <p:cNvCxnSpPr/>
          <p:nvPr/>
        </p:nvCxnSpPr>
        <p:spPr>
          <a:xfrm flipH="1">
            <a:off x="3299347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6CB659C6-24A3-3BBB-6AC3-99662488788D}"/>
              </a:ext>
            </a:extLst>
          </p:cNvPr>
          <p:cNvCxnSpPr/>
          <p:nvPr/>
        </p:nvCxnSpPr>
        <p:spPr>
          <a:xfrm flipH="1">
            <a:off x="5175772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A48C4A1D-C8B5-48E8-0F03-AFCF247F7111}"/>
              </a:ext>
            </a:extLst>
          </p:cNvPr>
          <p:cNvCxnSpPr/>
          <p:nvPr/>
        </p:nvCxnSpPr>
        <p:spPr>
          <a:xfrm flipH="1">
            <a:off x="6956847" y="32252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222FB3B0-0953-7CD3-0A34-C8876CDF2633}"/>
              </a:ext>
            </a:extLst>
          </p:cNvPr>
          <p:cNvCxnSpPr/>
          <p:nvPr/>
        </p:nvCxnSpPr>
        <p:spPr>
          <a:xfrm flipH="1">
            <a:off x="7431924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455B101F-E421-3A17-F99D-5E9AB35D9429}"/>
              </a:ext>
            </a:extLst>
          </p:cNvPr>
          <p:cNvCxnSpPr/>
          <p:nvPr/>
        </p:nvCxnSpPr>
        <p:spPr>
          <a:xfrm flipH="1">
            <a:off x="945399" y="37941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A4906F7F-E0E1-A9F7-E0A4-AD677AFCE641}"/>
              </a:ext>
            </a:extLst>
          </p:cNvPr>
          <p:cNvCxnSpPr/>
          <p:nvPr/>
        </p:nvCxnSpPr>
        <p:spPr>
          <a:xfrm flipH="1">
            <a:off x="1704946" y="37941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F5E8DFF7-730A-B5F9-7174-EE5CED35B19D}"/>
              </a:ext>
            </a:extLst>
          </p:cNvPr>
          <p:cNvCxnSpPr/>
          <p:nvPr/>
        </p:nvCxnSpPr>
        <p:spPr>
          <a:xfrm flipH="1">
            <a:off x="2760926" y="37941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46F2A95E-3A2E-2798-97C1-F6526BFDC723}"/>
              </a:ext>
            </a:extLst>
          </p:cNvPr>
          <p:cNvCxnSpPr/>
          <p:nvPr/>
        </p:nvCxnSpPr>
        <p:spPr>
          <a:xfrm flipH="1">
            <a:off x="3750645" y="37941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0F12616D-388A-F196-8140-44457C2663E1}"/>
              </a:ext>
            </a:extLst>
          </p:cNvPr>
          <p:cNvCxnSpPr/>
          <p:nvPr/>
        </p:nvCxnSpPr>
        <p:spPr>
          <a:xfrm flipH="1">
            <a:off x="4790052" y="37941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4C49E9EA-625B-D151-E14D-DF22CBCF37CC}"/>
              </a:ext>
            </a:extLst>
          </p:cNvPr>
          <p:cNvCxnSpPr/>
          <p:nvPr/>
        </p:nvCxnSpPr>
        <p:spPr>
          <a:xfrm flipH="1">
            <a:off x="8401184" y="37941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11164DFC-0BD3-5BC4-F419-85A281B9233F}"/>
              </a:ext>
            </a:extLst>
          </p:cNvPr>
          <p:cNvCxnSpPr/>
          <p:nvPr/>
        </p:nvCxnSpPr>
        <p:spPr>
          <a:xfrm flipH="1">
            <a:off x="1704946" y="43898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DC1ABF4F-DCE7-8ABC-E24A-3A69DCB4129D}"/>
              </a:ext>
            </a:extLst>
          </p:cNvPr>
          <p:cNvCxnSpPr/>
          <p:nvPr/>
        </p:nvCxnSpPr>
        <p:spPr>
          <a:xfrm flipH="1">
            <a:off x="2112904" y="43898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7ECF883F-B554-EFD8-5BC4-D79934BD3AC9}"/>
              </a:ext>
            </a:extLst>
          </p:cNvPr>
          <p:cNvCxnSpPr/>
          <p:nvPr/>
        </p:nvCxnSpPr>
        <p:spPr>
          <a:xfrm flipH="1">
            <a:off x="4408843" y="43898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CFF2CF1D-075C-14A7-E1F7-80B95473261D}"/>
              </a:ext>
            </a:extLst>
          </p:cNvPr>
          <p:cNvCxnSpPr/>
          <p:nvPr/>
        </p:nvCxnSpPr>
        <p:spPr>
          <a:xfrm flipH="1">
            <a:off x="4856312" y="43898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AS_G2_17_07_reading_s2">
            <a:hlinkClick r:id="" action="ppaction://media"/>
            <a:extLst>
              <a:ext uri="{FF2B5EF4-FFF2-40B4-BE49-F238E27FC236}">
                <a16:creationId xmlns:a16="http://schemas.microsoft.com/office/drawing/2014/main" id="{4155D6B8-D71E-68D0-B456-1AF2CF9338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738" y="1136650"/>
            <a:ext cx="406400" cy="406400"/>
          </a:xfrm>
          <a:prstGeom prst="rect">
            <a:avLst/>
          </a:prstGeom>
        </p:spPr>
      </p:pic>
      <p:pic>
        <p:nvPicPr>
          <p:cNvPr id="66" name="AS_G2_17_07_reading_s2">
            <a:hlinkClick r:id="" action="ppaction://media"/>
            <a:extLst>
              <a:ext uri="{FF2B5EF4-FFF2-40B4-BE49-F238E27FC236}">
                <a16:creationId xmlns:a16="http://schemas.microsoft.com/office/drawing/2014/main" id="{5041898F-2ADB-970C-6D71-9DC2564D0B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738" y="21095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5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8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26F8B90-1006-4C90-0F21-02F0CEA6A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00" y="658265"/>
            <a:ext cx="6930000" cy="6072733"/>
          </a:xfrm>
          <a:prstGeom prst="rect">
            <a:avLst/>
          </a:prstGeom>
        </p:spPr>
      </p:pic>
      <p:pic>
        <p:nvPicPr>
          <p:cNvPr id="6" name="AS_G2_17_10_reading_s3">
            <a:hlinkClick r:id="" action="ppaction://media"/>
            <a:extLst>
              <a:ext uri="{FF2B5EF4-FFF2-40B4-BE49-F238E27FC236}">
                <a16:creationId xmlns:a16="http://schemas.microsoft.com/office/drawing/2014/main" id="{D5C1F877-99E6-EB6B-2AB5-A6182DA8E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0938" y="1079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B14B68B-D39C-AE14-E459-37CB78D9831C}"/>
              </a:ext>
            </a:extLst>
          </p:cNvPr>
          <p:cNvSpPr/>
          <p:nvPr/>
        </p:nvSpPr>
        <p:spPr>
          <a:xfrm>
            <a:off x="863833" y="5813418"/>
            <a:ext cx="7246126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FFA8573-8C42-568F-E50F-B27737B140BC}"/>
              </a:ext>
            </a:extLst>
          </p:cNvPr>
          <p:cNvSpPr/>
          <p:nvPr/>
        </p:nvSpPr>
        <p:spPr>
          <a:xfrm>
            <a:off x="863833" y="4809493"/>
            <a:ext cx="7659350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7E4DB74-07DA-CAA6-FE68-4773848997EA}"/>
              </a:ext>
            </a:extLst>
          </p:cNvPr>
          <p:cNvSpPr/>
          <p:nvPr/>
        </p:nvSpPr>
        <p:spPr>
          <a:xfrm>
            <a:off x="620818" y="5170639"/>
            <a:ext cx="1319077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E845B58-041B-DE9C-5C23-042BCF192C9F}"/>
              </a:ext>
            </a:extLst>
          </p:cNvPr>
          <p:cNvSpPr/>
          <p:nvPr/>
        </p:nvSpPr>
        <p:spPr>
          <a:xfrm>
            <a:off x="863833" y="4135068"/>
            <a:ext cx="7701293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A9CF9C5-DD47-365D-1536-1A071317FFA5}"/>
              </a:ext>
            </a:extLst>
          </p:cNvPr>
          <p:cNvSpPr/>
          <p:nvPr/>
        </p:nvSpPr>
        <p:spPr>
          <a:xfrm>
            <a:off x="863833" y="3460643"/>
            <a:ext cx="7451225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2631B39-8FA3-1AC4-FD92-8537EFEC8A40}"/>
              </a:ext>
            </a:extLst>
          </p:cNvPr>
          <p:cNvSpPr/>
          <p:nvPr/>
        </p:nvSpPr>
        <p:spPr>
          <a:xfrm>
            <a:off x="863833" y="2450710"/>
            <a:ext cx="7659350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F4D1EC0-D6B1-8EFC-44ED-897619D9FC74}"/>
              </a:ext>
            </a:extLst>
          </p:cNvPr>
          <p:cNvSpPr/>
          <p:nvPr/>
        </p:nvSpPr>
        <p:spPr>
          <a:xfrm>
            <a:off x="620818" y="2811856"/>
            <a:ext cx="4882674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471812"/>
            <a:ext cx="7659350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8" y="1832958"/>
            <a:ext cx="3062420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402247"/>
            <a:ext cx="7944309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〈Which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］～ 比較級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, A or B?〉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で「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では、どちら［だれ］が～ですか」という意味。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〈Which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］～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＋最上級＋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...?〉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で「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（の中）でどれ［だれ］がいちばん～ですか」という意味。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〈like A better than B〉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で「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より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のほうが好きだ」という意味。</a:t>
            </a:r>
          </a:p>
          <a:p>
            <a:pPr algn="just"/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比較級＋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than any other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で「ほかの～よりも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」という意味。</a:t>
            </a:r>
          </a:p>
          <a:p>
            <a:pPr algn="just"/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〈like A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best in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］～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で「～の中でいちばん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が好きだ」という意味。</a:t>
            </a:r>
          </a:p>
          <a:p>
            <a:pPr algn="just"/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〈one of the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＋最上級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...〉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「いちばん～な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の１つ」という意味。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68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68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16" grpId="0" animBg="1"/>
      <p:bldP spid="17" grpId="0" animBg="1"/>
      <p:bldP spid="15" grpId="0" animBg="1"/>
      <p:bldP spid="14" grpId="0" animBg="1"/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1D2DE09-6C44-9A0F-5F2D-134FD06A1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07273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E367FF0-DCFE-02AC-8C44-2A4EB619C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07273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2C1039-1CA8-8620-A608-DFC91AF57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9159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AA10AE-3F53-FC97-186F-AEF0B68DD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00" y="1263650"/>
            <a:ext cx="8586000" cy="4865480"/>
          </a:xfrm>
          <a:prstGeom prst="rect">
            <a:avLst/>
          </a:prstGeom>
        </p:spPr>
      </p:pic>
      <p:pic>
        <p:nvPicPr>
          <p:cNvPr id="6" name="AS_G2_17_01_kihon">
            <a:hlinkClick r:id="" action="ppaction://media"/>
            <a:extLst>
              <a:ext uri="{FF2B5EF4-FFF2-40B4-BE49-F238E27FC236}">
                <a16:creationId xmlns:a16="http://schemas.microsoft.com/office/drawing/2014/main" id="{8B055708-8F41-74D8-D52F-4ECC12D01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9050" y="3182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22BF240-4AD4-F326-F380-D21EF3042B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00" y="1872128"/>
            <a:ext cx="8762400" cy="452740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4083160" y="1822389"/>
            <a:ext cx="25852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eat        better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1C0FC7-0941-EACF-5E64-F957DC613BCE}"/>
              </a:ext>
            </a:extLst>
          </p:cNvPr>
          <p:cNvSpPr txBox="1"/>
          <p:nvPr/>
        </p:nvSpPr>
        <p:spPr>
          <a:xfrm>
            <a:off x="5225542" y="2370884"/>
            <a:ext cx="25852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      than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8B9E8B-5092-E0CF-05E6-1F364C28C22D}"/>
              </a:ext>
            </a:extLst>
          </p:cNvPr>
          <p:cNvSpPr txBox="1"/>
          <p:nvPr/>
        </p:nvSpPr>
        <p:spPr>
          <a:xfrm>
            <a:off x="1917466" y="2880568"/>
            <a:ext cx="12583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worry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A607C10-306F-288D-1F68-775CD4A63A69}"/>
              </a:ext>
            </a:extLst>
          </p:cNvPr>
          <p:cNvSpPr txBox="1"/>
          <p:nvPr/>
        </p:nvSpPr>
        <p:spPr>
          <a:xfrm>
            <a:off x="6692396" y="2880568"/>
            <a:ext cx="9168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First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85B537B-7F75-3CEF-A56B-01A0FA5B3D97}"/>
              </a:ext>
            </a:extLst>
          </p:cNvPr>
          <p:cNvSpPr txBox="1"/>
          <p:nvPr/>
        </p:nvSpPr>
        <p:spPr>
          <a:xfrm>
            <a:off x="4403313" y="3390252"/>
            <a:ext cx="22651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more    often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7251515-95C8-AE25-D150-8922667230D7}"/>
              </a:ext>
            </a:extLst>
          </p:cNvPr>
          <p:cNvSpPr txBox="1"/>
          <p:nvPr/>
        </p:nvSpPr>
        <p:spPr>
          <a:xfrm>
            <a:off x="2282902" y="3905661"/>
            <a:ext cx="31463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  lot   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08F5D93-77BD-8B34-ABEC-E3A07B4FF4B5}"/>
              </a:ext>
            </a:extLst>
          </p:cNvPr>
          <p:cNvSpPr txBox="1"/>
          <p:nvPr/>
        </p:nvSpPr>
        <p:spPr>
          <a:xfrm>
            <a:off x="2782692" y="4434978"/>
            <a:ext cx="10733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cities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67197F4-237E-AD74-E486-D3BEB797EF4D}"/>
              </a:ext>
            </a:extLst>
          </p:cNvPr>
          <p:cNvSpPr txBox="1"/>
          <p:nvPr/>
        </p:nvSpPr>
        <p:spPr>
          <a:xfrm>
            <a:off x="6518180" y="4434978"/>
            <a:ext cx="10733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EE9A708-1888-73D9-AFF5-9F232F4B9E58}"/>
              </a:ext>
            </a:extLst>
          </p:cNvPr>
          <p:cNvSpPr txBox="1"/>
          <p:nvPr/>
        </p:nvSpPr>
        <p:spPr>
          <a:xfrm>
            <a:off x="4092980" y="5004581"/>
            <a:ext cx="43796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most    important      things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70E47B5-76A7-4C63-34ED-10925C04B359}"/>
              </a:ext>
            </a:extLst>
          </p:cNvPr>
          <p:cNvSpPr txBox="1"/>
          <p:nvPr/>
        </p:nvSpPr>
        <p:spPr>
          <a:xfrm>
            <a:off x="1917466" y="5495215"/>
            <a:ext cx="14190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culture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4" name="AS_G2_17_11_reading_s6_1">
            <a:hlinkClick r:id="" action="ppaction://media"/>
            <a:extLst>
              <a:ext uri="{FF2B5EF4-FFF2-40B4-BE49-F238E27FC236}">
                <a16:creationId xmlns:a16="http://schemas.microsoft.com/office/drawing/2014/main" id="{8B8307BA-387B-84C0-79B2-1D5D6893AA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1163" y="4475163"/>
            <a:ext cx="406400" cy="406400"/>
          </a:xfrm>
          <a:prstGeom prst="rect">
            <a:avLst/>
          </a:prstGeom>
        </p:spPr>
      </p:pic>
      <p:pic>
        <p:nvPicPr>
          <p:cNvPr id="45" name="AS_G2_17_12_reading_s6_2">
            <a:hlinkClick r:id="" action="ppaction://media"/>
            <a:extLst>
              <a:ext uri="{FF2B5EF4-FFF2-40B4-BE49-F238E27FC236}">
                <a16:creationId xmlns:a16="http://schemas.microsoft.com/office/drawing/2014/main" id="{2D418CFD-2B99-69CE-73EB-77C5073177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1163" y="5592097"/>
            <a:ext cx="406400" cy="406400"/>
          </a:xfrm>
          <a:prstGeom prst="rect">
            <a:avLst/>
          </a:prstGeom>
        </p:spPr>
      </p:pic>
      <p:pic>
        <p:nvPicPr>
          <p:cNvPr id="46" name="AS_G2_17_11_reading_s6_1">
            <a:hlinkClick r:id="" action="ppaction://media"/>
            <a:extLst>
              <a:ext uri="{FF2B5EF4-FFF2-40B4-BE49-F238E27FC236}">
                <a16:creationId xmlns:a16="http://schemas.microsoft.com/office/drawing/2014/main" id="{8A29BE2D-6E54-16D4-8E30-284075C45A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1163" y="63026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83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83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7" grpId="0"/>
      <p:bldP spid="8" grpId="0"/>
      <p:bldP spid="9" grpId="0"/>
      <p:bldP spid="23" grpId="0"/>
      <p:bldP spid="24" grpId="0"/>
      <p:bldP spid="40" grpId="0"/>
      <p:bldP spid="41" grpId="0"/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7_14_reading_s7_1">
            <a:hlinkClick r:id="" action="ppaction://media"/>
            <a:extLst>
              <a:ext uri="{FF2B5EF4-FFF2-40B4-BE49-F238E27FC236}">
                <a16:creationId xmlns:a16="http://schemas.microsoft.com/office/drawing/2014/main" id="{76EEC233-3935-7CAF-2B29-273D644F2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18775" y="3213100"/>
            <a:ext cx="406400" cy="406400"/>
          </a:xfrm>
          <a:prstGeom prst="rect">
            <a:avLst/>
          </a:prstGeom>
        </p:spPr>
      </p:pic>
      <p:pic>
        <p:nvPicPr>
          <p:cNvPr id="3" name="AS_G2_17_15_reading_s7_2">
            <a:hlinkClick r:id="" action="ppaction://media"/>
            <a:extLst>
              <a:ext uri="{FF2B5EF4-FFF2-40B4-BE49-F238E27FC236}">
                <a16:creationId xmlns:a16="http://schemas.microsoft.com/office/drawing/2014/main" id="{0181C060-BDB6-C520-2AE0-563B10827D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18775" y="44663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7_16_reading_s8_1">
            <a:hlinkClick r:id="" action="ppaction://media"/>
            <a:extLst>
              <a:ext uri="{FF2B5EF4-FFF2-40B4-BE49-F238E27FC236}">
                <a16:creationId xmlns:a16="http://schemas.microsoft.com/office/drawing/2014/main" id="{4FE76273-E63F-23C9-EA6F-4A1F66730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71629" y="1454500"/>
            <a:ext cx="406400" cy="406400"/>
          </a:xfrm>
          <a:prstGeom prst="rect">
            <a:avLst/>
          </a:prstGeom>
        </p:spPr>
      </p:pic>
      <p:pic>
        <p:nvPicPr>
          <p:cNvPr id="25" name="AS_G2_17_17_reading_s8_2">
            <a:hlinkClick r:id="" action="ppaction://media"/>
            <a:extLst>
              <a:ext uri="{FF2B5EF4-FFF2-40B4-BE49-F238E27FC236}">
                <a16:creationId xmlns:a16="http://schemas.microsoft.com/office/drawing/2014/main" id="{A9E70D26-029E-C590-A5B1-571EE1DE1E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71629" y="2454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4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87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より～のほうが好きです。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D8845DC-6322-3778-185C-B5BB182C4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542824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0C89D3D-F2AB-2096-AA46-25E75D4BA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8"/>
            <a:ext cx="8712000" cy="554282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0FF73B8-5012-A660-B4B3-DA1FC89868D4}"/>
              </a:ext>
            </a:extLst>
          </p:cNvPr>
          <p:cNvSpPr txBox="1"/>
          <p:nvPr/>
        </p:nvSpPr>
        <p:spPr>
          <a:xfrm>
            <a:off x="2711169" y="3329299"/>
            <a:ext cx="4699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     than    oranges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8591A2-E0A6-EC03-E9BF-0296B93233ED}"/>
              </a:ext>
            </a:extLst>
          </p:cNvPr>
          <p:cNvSpPr txBox="1"/>
          <p:nvPr/>
        </p:nvSpPr>
        <p:spPr>
          <a:xfrm>
            <a:off x="2711169" y="4538974"/>
            <a:ext cx="6216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      than    the   mountains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21B4DA8-C942-0DD6-AFF8-A40A8F74BA66}"/>
              </a:ext>
            </a:extLst>
          </p:cNvPr>
          <p:cNvSpPr txBox="1"/>
          <p:nvPr/>
        </p:nvSpPr>
        <p:spPr>
          <a:xfrm>
            <a:off x="2711169" y="5765750"/>
            <a:ext cx="4699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     than    summer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AS_G2_17_03_kihon_t_1">
            <a:hlinkClick r:id="" action="ppaction://media"/>
            <a:extLst>
              <a:ext uri="{FF2B5EF4-FFF2-40B4-BE49-F238E27FC236}">
                <a16:creationId xmlns:a16="http://schemas.microsoft.com/office/drawing/2014/main" id="{D0A99078-3DCE-AD3B-7C37-01D22B9BF4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0988" y="3619500"/>
            <a:ext cx="406400" cy="406400"/>
          </a:xfrm>
          <a:prstGeom prst="rect">
            <a:avLst/>
          </a:prstGeom>
        </p:spPr>
      </p:pic>
      <p:pic>
        <p:nvPicPr>
          <p:cNvPr id="16" name="AS_G2_17_03_kihon_t_1">
            <a:hlinkClick r:id="" action="ppaction://media"/>
            <a:extLst>
              <a:ext uri="{FF2B5EF4-FFF2-40B4-BE49-F238E27FC236}">
                <a16:creationId xmlns:a16="http://schemas.microsoft.com/office/drawing/2014/main" id="{16739951-A793-2E94-2953-F1EF53F84F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0988" y="46557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6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41DE25A-0332-4285-5A01-503DD016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54282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4745B6-213C-5B5F-6CC1-0A090B8ED9BB}"/>
              </a:ext>
            </a:extLst>
          </p:cNvPr>
          <p:cNvSpPr txBox="1"/>
          <p:nvPr/>
        </p:nvSpPr>
        <p:spPr>
          <a:xfrm>
            <a:off x="2711169" y="3329299"/>
            <a:ext cx="4699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     than    oranges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B3C6F42-9A5B-1F3A-D82D-22E9C46D08C7}"/>
              </a:ext>
            </a:extLst>
          </p:cNvPr>
          <p:cNvSpPr txBox="1"/>
          <p:nvPr/>
        </p:nvSpPr>
        <p:spPr>
          <a:xfrm>
            <a:off x="2711169" y="4538974"/>
            <a:ext cx="6216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      than    the   mountains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785220E-0AF9-9820-E41A-D3DC16DAE8B7}"/>
              </a:ext>
            </a:extLst>
          </p:cNvPr>
          <p:cNvSpPr txBox="1"/>
          <p:nvPr/>
        </p:nvSpPr>
        <p:spPr>
          <a:xfrm>
            <a:off x="2711169" y="5765750"/>
            <a:ext cx="4699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     than    summer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like coffee better than tea.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B3BA233-4ACE-5839-1B64-62187D600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" y="1382198"/>
            <a:ext cx="8877600" cy="2806319"/>
          </a:xfrm>
          <a:prstGeom prst="rect">
            <a:avLst/>
          </a:prstGeom>
        </p:spPr>
      </p:pic>
      <p:pic>
        <p:nvPicPr>
          <p:cNvPr id="9" name="AS_G2_17_04_kihon_t_2">
            <a:hlinkClick r:id="" action="ppaction://media"/>
            <a:extLst>
              <a:ext uri="{FF2B5EF4-FFF2-40B4-BE49-F238E27FC236}">
                <a16:creationId xmlns:a16="http://schemas.microsoft.com/office/drawing/2014/main" id="{6BAFF002-8A46-C865-20AD-001B762AD2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7613" y="4402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534EA56-3B40-0C5D-F10A-F26257AFB9D4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17675</TotalTime>
  <Words>765</Words>
  <Application>Microsoft Office PowerPoint</Application>
  <PresentationFormat>画面に合わせる (4:3)</PresentationFormat>
  <Paragraphs>121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2111</cp:revision>
  <cp:lastPrinted>2016-06-23T16:36:17Z</cp:lastPrinted>
  <dcterms:created xsi:type="dcterms:W3CDTF">2016-05-30T03:13:09Z</dcterms:created>
  <dcterms:modified xsi:type="dcterms:W3CDTF">2025-12-24T07:07:05Z</dcterms:modified>
</cp:coreProperties>
</file>