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7"/>
  </p:notesMasterIdLst>
  <p:handoutMasterIdLst>
    <p:handoutMasterId r:id="rId38"/>
  </p:handoutMasterIdLst>
  <p:sldIdLst>
    <p:sldId id="3657" r:id="rId2"/>
    <p:sldId id="3445" r:id="rId3"/>
    <p:sldId id="2531" r:id="rId4"/>
    <p:sldId id="3610" r:id="rId5"/>
    <p:sldId id="3611" r:id="rId6"/>
    <p:sldId id="3612" r:id="rId7"/>
    <p:sldId id="3613" r:id="rId8"/>
    <p:sldId id="3614" r:id="rId9"/>
    <p:sldId id="3623" r:id="rId10"/>
    <p:sldId id="3644" r:id="rId11"/>
    <p:sldId id="3524" r:id="rId12"/>
    <p:sldId id="3523" r:id="rId13"/>
    <p:sldId id="3561" r:id="rId14"/>
    <p:sldId id="3562" r:id="rId15"/>
    <p:sldId id="3563" r:id="rId16"/>
    <p:sldId id="3564" r:id="rId17"/>
    <p:sldId id="3565" r:id="rId18"/>
    <p:sldId id="3566" r:id="rId19"/>
    <p:sldId id="3567" r:id="rId20"/>
    <p:sldId id="3568" r:id="rId21"/>
    <p:sldId id="3569" r:id="rId22"/>
    <p:sldId id="3570" r:id="rId23"/>
    <p:sldId id="3573" r:id="rId24"/>
    <p:sldId id="3648" r:id="rId25"/>
    <p:sldId id="3577" r:id="rId26"/>
    <p:sldId id="3649" r:id="rId27"/>
    <p:sldId id="3650" r:id="rId28"/>
    <p:sldId id="3583" r:id="rId29"/>
    <p:sldId id="3587" r:id="rId30"/>
    <p:sldId id="3588" r:id="rId31"/>
    <p:sldId id="3589" r:id="rId32"/>
    <p:sldId id="3590" r:id="rId33"/>
    <p:sldId id="3655" r:id="rId34"/>
    <p:sldId id="3595" r:id="rId35"/>
    <p:sldId id="3609" r:id="rId36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CBAD"/>
    <a:srgbClr val="005C2A"/>
    <a:srgbClr val="00FF00"/>
    <a:srgbClr val="FFFF8B"/>
    <a:srgbClr val="B4FEB4"/>
    <a:srgbClr val="FF3399"/>
    <a:srgbClr val="0043C8"/>
    <a:srgbClr val="FFFF00"/>
    <a:srgbClr val="CC3399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93" autoAdjust="0"/>
    <p:restoredTop sz="94270" autoAdjust="0"/>
  </p:normalViewPr>
  <p:slideViewPr>
    <p:cSldViewPr snapToGrid="0">
      <p:cViewPr varScale="1">
        <p:scale>
          <a:sx n="113" d="100"/>
          <a:sy n="113" d="100"/>
        </p:scale>
        <p:origin x="1662" y="108"/>
      </p:cViewPr>
      <p:guideLst>
        <p:guide orient="horz" pos="2160"/>
        <p:guide pos="2880"/>
      </p:guideLst>
    </p:cSldViewPr>
  </p:slideViewPr>
  <p:notesTextViewPr>
    <p:cViewPr>
      <p:scale>
        <a:sx n="150" d="100"/>
        <a:sy n="15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r">
              <a:defRPr sz="1200"/>
            </a:lvl1pPr>
          </a:lstStyle>
          <a:p>
            <a:fld id="{2B1F34B9-0AC5-4E73-BF1F-21CCB564203A}" type="datetimeFigureOut">
              <a:rPr kumimoji="1" lang="ja-JP" altLang="en-US" smtClean="0"/>
              <a:t>2025/12/24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r">
              <a:defRPr sz="1200"/>
            </a:lvl1pPr>
          </a:lstStyle>
          <a:p>
            <a:fld id="{9E2676CF-156D-46B0-A308-5BE7C3EAC66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651490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1002" y="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r">
              <a:defRPr sz="1200"/>
            </a:lvl1pPr>
          </a:lstStyle>
          <a:p>
            <a:fld id="{594C8D1A-E903-4CC0-AEC9-4041A386BBE5}" type="datetimeFigureOut">
              <a:rPr kumimoji="1" lang="ja-JP" altLang="en-US" smtClean="0"/>
              <a:t>2025/12/24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39838"/>
            <a:ext cx="4467225" cy="33512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034" tIns="46017" rIns="92034" bIns="46017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0249" y="4777365"/>
            <a:ext cx="5437179" cy="3909042"/>
          </a:xfrm>
          <a:prstGeom prst="rect">
            <a:avLst/>
          </a:prstGeom>
        </p:spPr>
        <p:txBody>
          <a:bodyPr vert="horz" lIns="92034" tIns="46017" rIns="92034" bIns="46017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2863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1002" y="942863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r">
              <a:defRPr sz="1200"/>
            </a:lvl1pPr>
          </a:lstStyle>
          <a:p>
            <a:fld id="{EE94831B-95E8-4741-AC9E-FAE0388C9AD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760929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2025/12/24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55752668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2025/12/24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32317179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2025/12/24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79450813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2025/12/24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17482685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2025/12/24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31753082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2025/12/24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9957111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2025/12/24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19854406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2025/12/24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07942285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2025/12/24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68361322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2025/12/24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0037060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2025/12/24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15527187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81BB68-B616-4D86-9C97-9FCD2C2CF585}" type="datetimeFigureOut">
              <a:rPr kumimoji="1" lang="ja-JP" altLang="en-US" smtClean="0"/>
              <a:t>2025/12/24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94409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media" Target="../media/media9.mp3"/><Relationship Id="rId7" Type="http://schemas.openxmlformats.org/officeDocument/2006/relationships/image" Target="../media/image8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.png"/><Relationship Id="rId4" Type="http://schemas.openxmlformats.org/officeDocument/2006/relationships/audio" Target="../media/media9.mp3"/><Relationship Id="rId9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media" Target="../media/media10.mp3"/><Relationship Id="rId7" Type="http://schemas.openxmlformats.org/officeDocument/2006/relationships/image" Target="../media/image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1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10.mp3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5" Type="http://schemas.openxmlformats.org/officeDocument/2006/relationships/image" Target="../media/image12.pn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media" Target="../media/media13.wav"/><Relationship Id="rId7" Type="http://schemas.openxmlformats.org/officeDocument/2006/relationships/image" Target="../media/image2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3.wav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media" Target="../media/media13.wav"/><Relationship Id="rId7" Type="http://schemas.openxmlformats.org/officeDocument/2006/relationships/image" Target="../media/image2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3.wav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media" Target="../media/media13.wav"/><Relationship Id="rId7" Type="http://schemas.openxmlformats.org/officeDocument/2006/relationships/image" Target="../media/image2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16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3.wav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media" Target="../media/media14.mp3"/><Relationship Id="rId7" Type="http://schemas.openxmlformats.org/officeDocument/2006/relationships/slideLayout" Target="../slideLayouts/slideLayout1.xml"/><Relationship Id="rId12" Type="http://schemas.microsoft.com/office/2007/relationships/hdphoto" Target="../media/hdphoto1.wdp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media15.mp3"/><Relationship Id="rId11" Type="http://schemas.openxmlformats.org/officeDocument/2006/relationships/image" Target="../media/image9.png"/><Relationship Id="rId5" Type="http://schemas.microsoft.com/office/2007/relationships/media" Target="../media/media15.mp3"/><Relationship Id="rId10" Type="http://schemas.openxmlformats.org/officeDocument/2006/relationships/image" Target="../media/image8.png"/><Relationship Id="rId4" Type="http://schemas.openxmlformats.org/officeDocument/2006/relationships/audio" Target="../media/media14.mp3"/><Relationship Id="rId9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microsoft.com/office/2007/relationships/media" Target="../media/media17.mp3"/><Relationship Id="rId7" Type="http://schemas.openxmlformats.org/officeDocument/2006/relationships/image" Target="../media/image9.png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6" Type="http://schemas.openxmlformats.org/officeDocument/2006/relationships/image" Target="../media/image8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8.png"/><Relationship Id="rId4" Type="http://schemas.openxmlformats.org/officeDocument/2006/relationships/audio" Target="../media/media17.mp3"/><Relationship Id="rId9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19.mp3"/><Relationship Id="rId7" Type="http://schemas.openxmlformats.org/officeDocument/2006/relationships/image" Target="../media/image20.png"/><Relationship Id="rId12" Type="http://schemas.openxmlformats.org/officeDocument/2006/relationships/image" Target="../media/image2.png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6" Type="http://schemas.openxmlformats.org/officeDocument/2006/relationships/image" Target="../media/image19.png"/><Relationship Id="rId11" Type="http://schemas.microsoft.com/office/2007/relationships/hdphoto" Target="../media/hdphoto1.wdp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9.png"/><Relationship Id="rId4" Type="http://schemas.openxmlformats.org/officeDocument/2006/relationships/audio" Target="../media/media19.mp3"/><Relationship Id="rId9" Type="http://schemas.openxmlformats.org/officeDocument/2006/relationships/image" Target="../media/image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5.mp3"/><Relationship Id="rId7" Type="http://schemas.openxmlformats.org/officeDocument/2006/relationships/image" Target="../media/image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5.mp3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6.mp3"/><Relationship Id="rId7" Type="http://schemas.openxmlformats.org/officeDocument/2006/relationships/image" Target="../media/image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6.mp3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A84932D3-7250-2173-F0D3-86CE802383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pic>
        <p:nvPicPr>
          <p:cNvPr id="3" name="加工効果音　学校のチャイム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83537" y="0"/>
            <a:ext cx="609600" cy="609600"/>
          </a:xfrm>
          <a:prstGeom prst="rect">
            <a:avLst/>
          </a:prstGeom>
        </p:spPr>
      </p:pic>
      <p:sp>
        <p:nvSpPr>
          <p:cNvPr id="4" name="Text Box 42">
            <a:extLst>
              <a:ext uri="{FF2B5EF4-FFF2-40B4-BE49-F238E27FC236}">
                <a16:creationId xmlns:a16="http://schemas.microsoft.com/office/drawing/2014/main" id="{DCA3B3F6-3222-7615-811E-13E01D911B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489" y="191512"/>
            <a:ext cx="3597836" cy="966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5400" b="1" dirty="0">
                <a:solidFill>
                  <a:srgbClr val="FFFF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講座</a:t>
            </a:r>
            <a:r>
              <a:rPr lang="en-US" altLang="ja-JP" sz="5400" b="1" dirty="0">
                <a:solidFill>
                  <a:srgbClr val="FFFF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No.22 </a:t>
            </a:r>
            <a:endParaRPr lang="en-US" altLang="ja-JP" sz="8000" b="1" dirty="0">
              <a:solidFill>
                <a:srgbClr val="FFFF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Text Box 40">
            <a:extLst>
              <a:ext uri="{FF2B5EF4-FFF2-40B4-BE49-F238E27FC236}">
                <a16:creationId xmlns:a16="http://schemas.microsoft.com/office/drawing/2014/main" id="{790F2007-BFFA-2AA6-900E-4C5C5A8B8E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224" y="1372080"/>
            <a:ext cx="8624775" cy="1018695"/>
          </a:xfrm>
          <a:prstGeom prst="rect">
            <a:avLst/>
          </a:prstGeom>
          <a:noFill/>
          <a:ln w="28575"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第</a:t>
            </a:r>
            <a:r>
              <a:rPr lang="en-US" altLang="ja-JP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13</a:t>
            </a:r>
            <a:r>
              <a:rPr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章　</a:t>
            </a:r>
            <a:r>
              <a:rPr kumimoji="0"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受け身（受動態）</a:t>
            </a:r>
            <a:r>
              <a:rPr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endParaRPr kumimoji="0" lang="ja-JP" altLang="ja-JP" sz="4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0" name="Text Box 40">
            <a:extLst>
              <a:ext uri="{FF2B5EF4-FFF2-40B4-BE49-F238E27FC236}">
                <a16:creationId xmlns:a16="http://schemas.microsoft.com/office/drawing/2014/main" id="{2718A281-BD8B-EA5B-D435-3E406C7153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224" y="2605328"/>
            <a:ext cx="8210550" cy="1018695"/>
          </a:xfrm>
          <a:prstGeom prst="rect">
            <a:avLst/>
          </a:prstGeom>
          <a:noFill/>
          <a:ln w="28575"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ja-JP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1.</a:t>
            </a:r>
            <a:r>
              <a:rPr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kumimoji="0" lang="ja-JP" altLang="en-US" sz="40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受け身（受動態）</a:t>
            </a:r>
            <a:endParaRPr kumimoji="0" lang="ja-JP" altLang="ja-JP" sz="4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cxnSp>
        <p:nvCxnSpPr>
          <p:cNvPr id="11" name="直線コネクタ 10">
            <a:extLst>
              <a:ext uri="{FF2B5EF4-FFF2-40B4-BE49-F238E27FC236}">
                <a16:creationId xmlns:a16="http://schemas.microsoft.com/office/drawing/2014/main" id="{2FF7D480-4EC3-987A-FA17-6A4390917BB2}"/>
              </a:ext>
            </a:extLst>
          </p:cNvPr>
          <p:cNvCxnSpPr/>
          <p:nvPr/>
        </p:nvCxnSpPr>
        <p:spPr>
          <a:xfrm>
            <a:off x="519223" y="2390775"/>
            <a:ext cx="821055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529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805CFA-2CEB-0C13-E412-CCE842A8DC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9207EF87-0C33-EF45-F062-32C8C3831C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4453B1D1-E254-ACDD-2F6B-A51213D13A20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9AE88EB3-9828-B968-6C73-78B11B6E4CE2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１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Scanning</a:t>
            </a: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情報を検索しながら聞く！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5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FA1FEE58-D18B-61AD-E4FB-02244C0CAF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0178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385E7F46-A31C-EB63-FE4E-F804255835BB}"/>
              </a:ext>
            </a:extLst>
          </p:cNvPr>
          <p:cNvSpPr/>
          <p:nvPr/>
        </p:nvSpPr>
        <p:spPr>
          <a:xfrm>
            <a:off x="0" y="-1"/>
            <a:ext cx="9144000" cy="137922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64EB40C5-D523-19FE-E356-C36AC9558C15}"/>
              </a:ext>
            </a:extLst>
          </p:cNvPr>
          <p:cNvSpPr/>
          <p:nvPr/>
        </p:nvSpPr>
        <p:spPr>
          <a:xfrm>
            <a:off x="0" y="2905121"/>
            <a:ext cx="9144000" cy="395287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0281D8D0-5831-F2E8-A159-BC2B2EEE1B79}"/>
              </a:ext>
            </a:extLst>
          </p:cNvPr>
          <p:cNvGrpSpPr/>
          <p:nvPr/>
        </p:nvGrpSpPr>
        <p:grpSpPr>
          <a:xfrm>
            <a:off x="-13702" y="1399818"/>
            <a:ext cx="9157701" cy="1459582"/>
            <a:chOff x="-13702" y="1399818"/>
            <a:chExt cx="9157701" cy="1459582"/>
          </a:xfrm>
        </p:grpSpPr>
        <p:sp>
          <p:nvSpPr>
            <p:cNvPr id="11" name="正方形/長方形 10">
              <a:extLst>
                <a:ext uri="{FF2B5EF4-FFF2-40B4-BE49-F238E27FC236}">
                  <a16:creationId xmlns:a16="http://schemas.microsoft.com/office/drawing/2014/main" id="{64FA120B-317D-30C4-E5DA-3ACC2D799CC0}"/>
                </a:ext>
              </a:extLst>
            </p:cNvPr>
            <p:cNvSpPr/>
            <p:nvPr/>
          </p:nvSpPr>
          <p:spPr>
            <a:xfrm>
              <a:off x="-13702" y="1399818"/>
              <a:ext cx="9157701" cy="1459582"/>
            </a:xfrm>
            <a:prstGeom prst="rect">
              <a:avLst/>
            </a:prstGeom>
            <a:solidFill>
              <a:schemeClr val="tx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9288B724-2CAE-817C-D491-3D7A68ACCEB3}"/>
                </a:ext>
              </a:extLst>
            </p:cNvPr>
            <p:cNvSpPr txBox="1"/>
            <p:nvPr/>
          </p:nvSpPr>
          <p:spPr>
            <a:xfrm>
              <a:off x="404076" y="1764449"/>
              <a:ext cx="8273199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kumimoji="1" lang="ja-JP" altLang="en-US" sz="3200" b="1" dirty="0">
                  <a:solidFill>
                    <a:schemeClr val="bg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「穴のある硬貨は日本だけで使われています」</a:t>
              </a:r>
            </a:p>
          </p:txBody>
        </p:sp>
      </p:grpSp>
      <p:pic>
        <p:nvPicPr>
          <p:cNvPr id="14" name="図 13">
            <a:extLst>
              <a:ext uri="{FF2B5EF4-FFF2-40B4-BE49-F238E27FC236}">
                <a16:creationId xmlns:a16="http://schemas.microsoft.com/office/drawing/2014/main" id="{A69A5043-1336-598E-133F-896BF74E89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0713" y="3672951"/>
            <a:ext cx="2905123" cy="2905123"/>
          </a:xfrm>
          <a:prstGeom prst="rect">
            <a:avLst/>
          </a:prstGeom>
        </p:spPr>
      </p:pic>
      <p:sp>
        <p:nvSpPr>
          <p:cNvPr id="16" name="乗算記号 15">
            <a:extLst>
              <a:ext uri="{FF2B5EF4-FFF2-40B4-BE49-F238E27FC236}">
                <a16:creationId xmlns:a16="http://schemas.microsoft.com/office/drawing/2014/main" id="{3B246062-6EB9-7670-8770-BBE3A82B5B08}"/>
              </a:ext>
            </a:extLst>
          </p:cNvPr>
          <p:cNvSpPr/>
          <p:nvPr/>
        </p:nvSpPr>
        <p:spPr>
          <a:xfrm>
            <a:off x="2215933" y="3075286"/>
            <a:ext cx="3782714" cy="3782714"/>
          </a:xfrm>
          <a:prstGeom prst="mathMultiply">
            <a:avLst>
              <a:gd name="adj1" fmla="val 6890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7" name="楕円 16">
            <a:extLst>
              <a:ext uri="{FF2B5EF4-FFF2-40B4-BE49-F238E27FC236}">
                <a16:creationId xmlns:a16="http://schemas.microsoft.com/office/drawing/2014/main" id="{CBB9357C-7A70-9F5D-B97B-C96E5DCED0C7}"/>
              </a:ext>
            </a:extLst>
          </p:cNvPr>
          <p:cNvSpPr/>
          <p:nvPr/>
        </p:nvSpPr>
        <p:spPr>
          <a:xfrm>
            <a:off x="476890" y="3823970"/>
            <a:ext cx="2285345" cy="2285345"/>
          </a:xfrm>
          <a:prstGeom prst="ellipse">
            <a:avLst/>
          </a:prstGeom>
          <a:noFill/>
          <a:ln w="298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20CDA0EF-1EAE-4566-9A4F-ED7BBCA7E588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9" name="グループ化 38">
            <a:extLst>
              <a:ext uri="{FF2B5EF4-FFF2-40B4-BE49-F238E27FC236}">
                <a16:creationId xmlns:a16="http://schemas.microsoft.com/office/drawing/2014/main" id="{5B094CD1-AE9E-478C-9112-22B0394F9695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40" name="正方形/長方形 39">
              <a:extLst>
                <a:ext uri="{FF2B5EF4-FFF2-40B4-BE49-F238E27FC236}">
                  <a16:creationId xmlns:a16="http://schemas.microsoft.com/office/drawing/2014/main" id="{9BE8717C-A8E4-4C9F-AB7C-401FDCDEF4ED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1" name="図 40">
              <a:extLst>
                <a:ext uri="{FF2B5EF4-FFF2-40B4-BE49-F238E27FC236}">
                  <a16:creationId xmlns:a16="http://schemas.microsoft.com/office/drawing/2014/main" id="{D4031944-810E-444D-B159-4ABD7B0BC0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D04DAEA7-076E-4893-8F7A-A0163B18F5DD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2C45458F-2DA8-4236-A43C-8543C4DF7F5E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4" name="図 43">
              <a:extLst>
                <a:ext uri="{FF2B5EF4-FFF2-40B4-BE49-F238E27FC236}">
                  <a16:creationId xmlns:a16="http://schemas.microsoft.com/office/drawing/2014/main" id="{E2105CAD-2AF2-4E2D-AFCB-C32B8E5840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931C7653-FB8A-4DFD-8FFD-8AE379F25C02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標準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FB10954E-BC36-4736-9D1C-61D22809A4EB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倍速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5FEC9E7-5CA1-5921-FFFF-45FD106CCC23}"/>
              </a:ext>
            </a:extLst>
          </p:cNvPr>
          <p:cNvSpPr txBox="1"/>
          <p:nvPr/>
        </p:nvSpPr>
        <p:spPr>
          <a:xfrm>
            <a:off x="302136" y="190561"/>
            <a:ext cx="569651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１の日本語と、放送される英文の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内容が合っているか聞き取りましょう。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3" name="AS_G3_01_05_reading_s1_1">
            <a:hlinkClick r:id="" action="ppaction://media"/>
            <a:extLst>
              <a:ext uri="{FF2B5EF4-FFF2-40B4-BE49-F238E27FC236}">
                <a16:creationId xmlns:a16="http://schemas.microsoft.com/office/drawing/2014/main" id="{BD44F775-8574-9367-969C-F954D85238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690067" y="3714674"/>
            <a:ext cx="406400" cy="406400"/>
          </a:xfrm>
          <a:prstGeom prst="rect">
            <a:avLst/>
          </a:prstGeom>
        </p:spPr>
      </p:pic>
      <p:pic>
        <p:nvPicPr>
          <p:cNvPr id="4" name="AS_G3_01_06_reading_s1_2">
            <a:hlinkClick r:id="" action="ppaction://media"/>
            <a:extLst>
              <a:ext uri="{FF2B5EF4-FFF2-40B4-BE49-F238E27FC236}">
                <a16:creationId xmlns:a16="http://schemas.microsoft.com/office/drawing/2014/main" id="{B5DD3152-AF48-F96F-7A79-77ECFF902F0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30143" y="3714674"/>
            <a:ext cx="406400" cy="406400"/>
          </a:xfrm>
          <a:prstGeom prst="rect">
            <a:avLst/>
          </a:prstGeom>
        </p:spPr>
      </p:pic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70784202-6EFC-272B-0C50-B1CDBBCD8E6B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706285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111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68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7" grpId="0" animBg="1"/>
      <p:bldP spid="37" grpId="1" animBg="1"/>
      <p:bldP spid="5" grpId="0" animBg="1"/>
      <p:bldP spid="5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26118999-E632-C15E-472C-96607041DEE9}"/>
              </a:ext>
            </a:extLst>
          </p:cNvPr>
          <p:cNvSpPr/>
          <p:nvPr/>
        </p:nvSpPr>
        <p:spPr>
          <a:xfrm>
            <a:off x="0" y="0"/>
            <a:ext cx="9144000" cy="4397613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955B84EE-29D3-4DFB-AD3F-BFB333D7B077}"/>
              </a:ext>
            </a:extLst>
          </p:cNvPr>
          <p:cNvSpPr txBox="1"/>
          <p:nvPr/>
        </p:nvSpPr>
        <p:spPr>
          <a:xfrm>
            <a:off x="428624" y="4628290"/>
            <a:ext cx="82867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000" dirty="0">
                <a:solidFill>
                  <a:srgbClr val="C0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英文がどれくらい理解できたかチェックしましょう。</a:t>
            </a:r>
          </a:p>
        </p:txBody>
      </p:sp>
      <p:sp>
        <p:nvSpPr>
          <p:cNvPr id="2" name="乗算記号 1">
            <a:extLst>
              <a:ext uri="{FF2B5EF4-FFF2-40B4-BE49-F238E27FC236}">
                <a16:creationId xmlns:a16="http://schemas.microsoft.com/office/drawing/2014/main" id="{8A747158-49E2-615B-F183-5B36362C7341}"/>
              </a:ext>
            </a:extLst>
          </p:cNvPr>
          <p:cNvSpPr/>
          <p:nvPr/>
        </p:nvSpPr>
        <p:spPr>
          <a:xfrm>
            <a:off x="2680643" y="307449"/>
            <a:ext cx="3782714" cy="3782714"/>
          </a:xfrm>
          <a:prstGeom prst="mathMultiply">
            <a:avLst>
              <a:gd name="adj1" fmla="val 6890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F6C41A13-0EB3-BC14-3734-129477A3C7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969" y="5426384"/>
            <a:ext cx="8594062" cy="641147"/>
          </a:xfrm>
          <a:prstGeom prst="rect">
            <a:avLst/>
          </a:prstGeom>
        </p:spPr>
      </p:pic>
      <p:sp>
        <p:nvSpPr>
          <p:cNvPr id="6" name="楕円 5">
            <a:extLst>
              <a:ext uri="{FF2B5EF4-FFF2-40B4-BE49-F238E27FC236}">
                <a16:creationId xmlns:a16="http://schemas.microsoft.com/office/drawing/2014/main" id="{516F39C1-D9A3-BEC2-62D1-2C3824B5CC60}"/>
              </a:ext>
            </a:extLst>
          </p:cNvPr>
          <p:cNvSpPr/>
          <p:nvPr/>
        </p:nvSpPr>
        <p:spPr>
          <a:xfrm>
            <a:off x="6106503" y="5353716"/>
            <a:ext cx="447187" cy="397973"/>
          </a:xfrm>
          <a:prstGeom prst="ellipse">
            <a:avLst/>
          </a:prstGeom>
          <a:noFill/>
          <a:ln w="76200">
            <a:solidFill>
              <a:srgbClr val="0043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34403992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C1745F7D-5335-E828-252C-AA02C11424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２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Slash Reading</a:t>
            </a: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意味のまとまりに分ける！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5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AFC9DBF7-A191-44AF-A03A-85956D4453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2416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正方形/長方形 34">
            <a:extLst>
              <a:ext uri="{FF2B5EF4-FFF2-40B4-BE49-F238E27FC236}">
                <a16:creationId xmlns:a16="http://schemas.microsoft.com/office/drawing/2014/main" id="{75568A41-A987-4335-9B5C-037F8550143C}"/>
              </a:ext>
            </a:extLst>
          </p:cNvPr>
          <p:cNvSpPr/>
          <p:nvPr/>
        </p:nvSpPr>
        <p:spPr>
          <a:xfrm>
            <a:off x="0" y="945942"/>
            <a:ext cx="9144000" cy="591205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4" name="図 33">
            <a:extLst>
              <a:ext uri="{FF2B5EF4-FFF2-40B4-BE49-F238E27FC236}">
                <a16:creationId xmlns:a16="http://schemas.microsoft.com/office/drawing/2014/main" id="{0F2F3DDE-E5B8-2535-635A-E501D00E18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697" y="1309687"/>
            <a:ext cx="8848606" cy="4482113"/>
          </a:xfrm>
          <a:prstGeom prst="rect">
            <a:avLst/>
          </a:prstGeom>
        </p:spPr>
      </p:pic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10FFBC08-3118-4839-B864-2D408BDBAD51}"/>
              </a:ext>
            </a:extLst>
          </p:cNvPr>
          <p:cNvSpPr/>
          <p:nvPr/>
        </p:nvSpPr>
        <p:spPr>
          <a:xfrm>
            <a:off x="0" y="-1"/>
            <a:ext cx="9144000" cy="94594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3" name="PPT_49">
            <a:hlinkClick r:id="" action="ppaction://media"/>
            <a:extLst>
              <a:ext uri="{FF2B5EF4-FFF2-40B4-BE49-F238E27FC236}">
                <a16:creationId xmlns:a16="http://schemas.microsoft.com/office/drawing/2014/main" id="{F6165926-E8A0-4FB0-A984-E41AD3321F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357613" y="2613097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8E01A49-73DE-F3B1-D4DC-0EE2AA028869}"/>
              </a:ext>
            </a:extLst>
          </p:cNvPr>
          <p:cNvSpPr txBox="1"/>
          <p:nvPr/>
        </p:nvSpPr>
        <p:spPr>
          <a:xfrm>
            <a:off x="302136" y="16126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意味のまとまりごとに、短いポーズが入りますので、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スラッシュで区切って</a:t>
            </a:r>
            <a:r>
              <a:rPr lang="ja-JP" altLang="en-US" sz="2400" dirty="0">
                <a:solidFill>
                  <a:srgbClr val="FFFF00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意味を考えながら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音声を聞いてみましょう。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cxnSp>
        <p:nvCxnSpPr>
          <p:cNvPr id="5" name="直線コネクタ 4">
            <a:extLst>
              <a:ext uri="{FF2B5EF4-FFF2-40B4-BE49-F238E27FC236}">
                <a16:creationId xmlns:a16="http://schemas.microsoft.com/office/drawing/2014/main" id="{DA848524-435A-E6AA-AE53-0B73E78B31EA}"/>
              </a:ext>
            </a:extLst>
          </p:cNvPr>
          <p:cNvCxnSpPr/>
          <p:nvPr/>
        </p:nvCxnSpPr>
        <p:spPr>
          <a:xfrm flipH="1">
            <a:off x="1447206" y="1428058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線コネクタ 5">
            <a:extLst>
              <a:ext uri="{FF2B5EF4-FFF2-40B4-BE49-F238E27FC236}">
                <a16:creationId xmlns:a16="http://schemas.microsoft.com/office/drawing/2014/main" id="{9ACA43BA-0AC4-C98F-230A-3DB2FEC38CD4}"/>
              </a:ext>
            </a:extLst>
          </p:cNvPr>
          <p:cNvCxnSpPr/>
          <p:nvPr/>
        </p:nvCxnSpPr>
        <p:spPr>
          <a:xfrm flipH="1">
            <a:off x="5308527" y="1428058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線コネクタ 6">
            <a:extLst>
              <a:ext uri="{FF2B5EF4-FFF2-40B4-BE49-F238E27FC236}">
                <a16:creationId xmlns:a16="http://schemas.microsoft.com/office/drawing/2014/main" id="{F8643CA6-9F3A-9B94-0873-82DCFDCB67E9}"/>
              </a:ext>
            </a:extLst>
          </p:cNvPr>
          <p:cNvCxnSpPr/>
          <p:nvPr/>
        </p:nvCxnSpPr>
        <p:spPr>
          <a:xfrm flipH="1">
            <a:off x="7194311" y="1428057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8AE05F75-DF0C-17B5-9BF1-56F2F039C107}"/>
              </a:ext>
            </a:extLst>
          </p:cNvPr>
          <p:cNvCxnSpPr/>
          <p:nvPr/>
        </p:nvCxnSpPr>
        <p:spPr>
          <a:xfrm flipH="1">
            <a:off x="826670" y="2019834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コネクタ 8">
            <a:extLst>
              <a:ext uri="{FF2B5EF4-FFF2-40B4-BE49-F238E27FC236}">
                <a16:creationId xmlns:a16="http://schemas.microsoft.com/office/drawing/2014/main" id="{53C6F28D-4211-8CE8-30CE-6BFF84720690}"/>
              </a:ext>
            </a:extLst>
          </p:cNvPr>
          <p:cNvCxnSpPr/>
          <p:nvPr/>
        </p:nvCxnSpPr>
        <p:spPr>
          <a:xfrm flipH="1">
            <a:off x="2289476" y="2019834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id="{D776AE6D-9ADD-D2D6-2DCB-5D06898C805D}"/>
              </a:ext>
            </a:extLst>
          </p:cNvPr>
          <p:cNvCxnSpPr/>
          <p:nvPr/>
        </p:nvCxnSpPr>
        <p:spPr>
          <a:xfrm flipH="1">
            <a:off x="4257968" y="2019834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コネクタ 10">
            <a:extLst>
              <a:ext uri="{FF2B5EF4-FFF2-40B4-BE49-F238E27FC236}">
                <a16:creationId xmlns:a16="http://schemas.microsoft.com/office/drawing/2014/main" id="{80B2AD0E-F855-05AF-DD78-EE6DCC5F1780}"/>
              </a:ext>
            </a:extLst>
          </p:cNvPr>
          <p:cNvCxnSpPr/>
          <p:nvPr/>
        </p:nvCxnSpPr>
        <p:spPr>
          <a:xfrm flipH="1">
            <a:off x="6724940" y="2019834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コネクタ 11">
            <a:extLst>
              <a:ext uri="{FF2B5EF4-FFF2-40B4-BE49-F238E27FC236}">
                <a16:creationId xmlns:a16="http://schemas.microsoft.com/office/drawing/2014/main" id="{BF3153E2-B4A6-45AE-C09E-6978E6687E19}"/>
              </a:ext>
            </a:extLst>
          </p:cNvPr>
          <p:cNvCxnSpPr/>
          <p:nvPr/>
        </p:nvCxnSpPr>
        <p:spPr>
          <a:xfrm flipH="1">
            <a:off x="8258387" y="2062250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コネクタ 12">
            <a:extLst>
              <a:ext uri="{FF2B5EF4-FFF2-40B4-BE49-F238E27FC236}">
                <a16:creationId xmlns:a16="http://schemas.microsoft.com/office/drawing/2014/main" id="{EF5F83C7-104B-ACCB-D900-F39F6CBDAA4A}"/>
              </a:ext>
            </a:extLst>
          </p:cNvPr>
          <p:cNvCxnSpPr/>
          <p:nvPr/>
        </p:nvCxnSpPr>
        <p:spPr>
          <a:xfrm flipH="1">
            <a:off x="8739045" y="2062249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コネクタ 13">
            <a:extLst>
              <a:ext uri="{FF2B5EF4-FFF2-40B4-BE49-F238E27FC236}">
                <a16:creationId xmlns:a16="http://schemas.microsoft.com/office/drawing/2014/main" id="{A570BDF5-FC89-9FB7-8874-E47E92EFF0A4}"/>
              </a:ext>
            </a:extLst>
          </p:cNvPr>
          <p:cNvCxnSpPr/>
          <p:nvPr/>
        </p:nvCxnSpPr>
        <p:spPr>
          <a:xfrm flipH="1">
            <a:off x="968122" y="2615828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コネクタ 14">
            <a:extLst>
              <a:ext uri="{FF2B5EF4-FFF2-40B4-BE49-F238E27FC236}">
                <a16:creationId xmlns:a16="http://schemas.microsoft.com/office/drawing/2014/main" id="{14CDD08E-C38E-B02B-7C56-BE2A7BF1D1C0}"/>
              </a:ext>
            </a:extLst>
          </p:cNvPr>
          <p:cNvCxnSpPr/>
          <p:nvPr/>
        </p:nvCxnSpPr>
        <p:spPr>
          <a:xfrm flipH="1">
            <a:off x="4324228" y="2615828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コネクタ 15">
            <a:extLst>
              <a:ext uri="{FF2B5EF4-FFF2-40B4-BE49-F238E27FC236}">
                <a16:creationId xmlns:a16="http://schemas.microsoft.com/office/drawing/2014/main" id="{2F0B63AB-F0E7-1943-DF6D-E9DD70480AFD}"/>
              </a:ext>
            </a:extLst>
          </p:cNvPr>
          <p:cNvCxnSpPr/>
          <p:nvPr/>
        </p:nvCxnSpPr>
        <p:spPr>
          <a:xfrm flipH="1">
            <a:off x="5400912" y="2615828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コネクタ 16">
            <a:extLst>
              <a:ext uri="{FF2B5EF4-FFF2-40B4-BE49-F238E27FC236}">
                <a16:creationId xmlns:a16="http://schemas.microsoft.com/office/drawing/2014/main" id="{F1FE1470-054C-FFCF-1A6C-67704C16760F}"/>
              </a:ext>
            </a:extLst>
          </p:cNvPr>
          <p:cNvCxnSpPr/>
          <p:nvPr/>
        </p:nvCxnSpPr>
        <p:spPr>
          <a:xfrm flipH="1">
            <a:off x="8356236" y="2615828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コネクタ 17">
            <a:extLst>
              <a:ext uri="{FF2B5EF4-FFF2-40B4-BE49-F238E27FC236}">
                <a16:creationId xmlns:a16="http://schemas.microsoft.com/office/drawing/2014/main" id="{538521DA-5901-F89B-3181-E273D3E0ECDB}"/>
              </a:ext>
            </a:extLst>
          </p:cNvPr>
          <p:cNvCxnSpPr/>
          <p:nvPr/>
        </p:nvCxnSpPr>
        <p:spPr>
          <a:xfrm flipH="1">
            <a:off x="912513" y="3255750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コネクタ 18">
            <a:extLst>
              <a:ext uri="{FF2B5EF4-FFF2-40B4-BE49-F238E27FC236}">
                <a16:creationId xmlns:a16="http://schemas.microsoft.com/office/drawing/2014/main" id="{0341DFAF-D60E-BF0A-6097-968EF2B6B71F}"/>
              </a:ext>
            </a:extLst>
          </p:cNvPr>
          <p:cNvCxnSpPr/>
          <p:nvPr/>
        </p:nvCxnSpPr>
        <p:spPr>
          <a:xfrm flipH="1">
            <a:off x="2757104" y="3255750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コネクタ 19">
            <a:extLst>
              <a:ext uri="{FF2B5EF4-FFF2-40B4-BE49-F238E27FC236}">
                <a16:creationId xmlns:a16="http://schemas.microsoft.com/office/drawing/2014/main" id="{32523F20-D5C0-2C7F-20B9-BCF934EEF49E}"/>
              </a:ext>
            </a:extLst>
          </p:cNvPr>
          <p:cNvCxnSpPr/>
          <p:nvPr/>
        </p:nvCxnSpPr>
        <p:spPr>
          <a:xfrm flipH="1">
            <a:off x="5174598" y="3255749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コネクタ 20">
            <a:extLst>
              <a:ext uri="{FF2B5EF4-FFF2-40B4-BE49-F238E27FC236}">
                <a16:creationId xmlns:a16="http://schemas.microsoft.com/office/drawing/2014/main" id="{2D2FD92E-F8CC-99D3-F616-26434BE9F94D}"/>
              </a:ext>
            </a:extLst>
          </p:cNvPr>
          <p:cNvCxnSpPr/>
          <p:nvPr/>
        </p:nvCxnSpPr>
        <p:spPr>
          <a:xfrm flipH="1">
            <a:off x="7417018" y="3250020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コネクタ 21">
            <a:extLst>
              <a:ext uri="{FF2B5EF4-FFF2-40B4-BE49-F238E27FC236}">
                <a16:creationId xmlns:a16="http://schemas.microsoft.com/office/drawing/2014/main" id="{5E07FBD2-00BD-A0AA-7B27-6D88232623F3}"/>
              </a:ext>
            </a:extLst>
          </p:cNvPr>
          <p:cNvCxnSpPr/>
          <p:nvPr/>
        </p:nvCxnSpPr>
        <p:spPr>
          <a:xfrm flipH="1">
            <a:off x="8754486" y="3250020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コネクタ 22">
            <a:extLst>
              <a:ext uri="{FF2B5EF4-FFF2-40B4-BE49-F238E27FC236}">
                <a16:creationId xmlns:a16="http://schemas.microsoft.com/office/drawing/2014/main" id="{BB9017D3-237D-ACDE-FD0C-B48B72301AD8}"/>
              </a:ext>
            </a:extLst>
          </p:cNvPr>
          <p:cNvCxnSpPr/>
          <p:nvPr/>
        </p:nvCxnSpPr>
        <p:spPr>
          <a:xfrm flipH="1">
            <a:off x="1948688" y="3854347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コネクタ 23">
            <a:extLst>
              <a:ext uri="{FF2B5EF4-FFF2-40B4-BE49-F238E27FC236}">
                <a16:creationId xmlns:a16="http://schemas.microsoft.com/office/drawing/2014/main" id="{4740AC70-0398-08D1-7999-2F29D18C0243}"/>
              </a:ext>
            </a:extLst>
          </p:cNvPr>
          <p:cNvCxnSpPr/>
          <p:nvPr/>
        </p:nvCxnSpPr>
        <p:spPr>
          <a:xfrm flipH="1">
            <a:off x="3749679" y="3854347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コネクタ 24">
            <a:extLst>
              <a:ext uri="{FF2B5EF4-FFF2-40B4-BE49-F238E27FC236}">
                <a16:creationId xmlns:a16="http://schemas.microsoft.com/office/drawing/2014/main" id="{638AD9B3-E782-45D0-F952-43365A8354C9}"/>
              </a:ext>
            </a:extLst>
          </p:cNvPr>
          <p:cNvCxnSpPr/>
          <p:nvPr/>
        </p:nvCxnSpPr>
        <p:spPr>
          <a:xfrm flipH="1">
            <a:off x="5226806" y="3854346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コネクタ 25">
            <a:extLst>
              <a:ext uri="{FF2B5EF4-FFF2-40B4-BE49-F238E27FC236}">
                <a16:creationId xmlns:a16="http://schemas.microsoft.com/office/drawing/2014/main" id="{5B9AB5B6-E38F-3156-1EF6-63B24AB8AD32}"/>
              </a:ext>
            </a:extLst>
          </p:cNvPr>
          <p:cNvCxnSpPr/>
          <p:nvPr/>
        </p:nvCxnSpPr>
        <p:spPr>
          <a:xfrm flipH="1">
            <a:off x="3220758" y="4489233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コネクタ 26">
            <a:extLst>
              <a:ext uri="{FF2B5EF4-FFF2-40B4-BE49-F238E27FC236}">
                <a16:creationId xmlns:a16="http://schemas.microsoft.com/office/drawing/2014/main" id="{50F19E5C-0E8E-4A44-43DD-0D1EB7B73E6C}"/>
              </a:ext>
            </a:extLst>
          </p:cNvPr>
          <p:cNvCxnSpPr/>
          <p:nvPr/>
        </p:nvCxnSpPr>
        <p:spPr>
          <a:xfrm flipH="1">
            <a:off x="3814658" y="4489233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コネクタ 27">
            <a:extLst>
              <a:ext uri="{FF2B5EF4-FFF2-40B4-BE49-F238E27FC236}">
                <a16:creationId xmlns:a16="http://schemas.microsoft.com/office/drawing/2014/main" id="{1587DD7D-DE25-ACAA-B79C-C9D82663B423}"/>
              </a:ext>
            </a:extLst>
          </p:cNvPr>
          <p:cNvCxnSpPr/>
          <p:nvPr/>
        </p:nvCxnSpPr>
        <p:spPr>
          <a:xfrm flipH="1">
            <a:off x="3904798" y="1428057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コネクタ 28">
            <a:extLst>
              <a:ext uri="{FF2B5EF4-FFF2-40B4-BE49-F238E27FC236}">
                <a16:creationId xmlns:a16="http://schemas.microsoft.com/office/drawing/2014/main" id="{C9CABB8B-1DBF-17B6-92B3-09A7BB792EC6}"/>
              </a:ext>
            </a:extLst>
          </p:cNvPr>
          <p:cNvCxnSpPr/>
          <p:nvPr/>
        </p:nvCxnSpPr>
        <p:spPr>
          <a:xfrm flipH="1">
            <a:off x="7607519" y="3854346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コネクタ 29">
            <a:extLst>
              <a:ext uri="{FF2B5EF4-FFF2-40B4-BE49-F238E27FC236}">
                <a16:creationId xmlns:a16="http://schemas.microsoft.com/office/drawing/2014/main" id="{A5876696-F5AF-05C0-079D-D438F802EED1}"/>
              </a:ext>
            </a:extLst>
          </p:cNvPr>
          <p:cNvCxnSpPr/>
          <p:nvPr/>
        </p:nvCxnSpPr>
        <p:spPr>
          <a:xfrm flipH="1">
            <a:off x="8772220" y="3854346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AS_G3_01_07_reading_s2">
            <a:hlinkClick r:id="" action="ppaction://media"/>
            <a:extLst>
              <a:ext uri="{FF2B5EF4-FFF2-40B4-BE49-F238E27FC236}">
                <a16:creationId xmlns:a16="http://schemas.microsoft.com/office/drawing/2014/main" id="{0E37343E-1427-EED6-41AE-BF29E0E308A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818938" y="760413"/>
            <a:ext cx="406400" cy="406400"/>
          </a:xfrm>
          <a:prstGeom prst="rect">
            <a:avLst/>
          </a:prstGeom>
        </p:spPr>
      </p:pic>
      <p:pic>
        <p:nvPicPr>
          <p:cNvPr id="32" name="AS_G3_01_07_reading_s2">
            <a:hlinkClick r:id="" action="ppaction://media"/>
            <a:extLst>
              <a:ext uri="{FF2B5EF4-FFF2-40B4-BE49-F238E27FC236}">
                <a16:creationId xmlns:a16="http://schemas.microsoft.com/office/drawing/2014/main" id="{B1B08A77-695E-020F-D04A-2824CA86FED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818938" y="15652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6500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072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039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2072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1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1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2FE0F803-EA1C-4994-ABEC-41170338D7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10688648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３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Repeating</a:t>
            </a:r>
          </a:p>
          <a:p>
            <a:r>
              <a:rPr kumimoji="1" lang="ja-JP" altLang="en-US" sz="36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ネイティブスピーカーに続いて音読する！</a:t>
            </a:r>
          </a:p>
          <a:p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B765EEAC-6A00-4812-BF45-9E5402D7C8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7181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正方形/長方形 95">
            <a:extLst>
              <a:ext uri="{FF2B5EF4-FFF2-40B4-BE49-F238E27FC236}">
                <a16:creationId xmlns:a16="http://schemas.microsoft.com/office/drawing/2014/main" id="{F4E8B40C-C6F4-4572-AC80-9B77C150102E}"/>
              </a:ext>
            </a:extLst>
          </p:cNvPr>
          <p:cNvSpPr/>
          <p:nvPr/>
        </p:nvSpPr>
        <p:spPr>
          <a:xfrm>
            <a:off x="0" y="572522"/>
            <a:ext cx="9144000" cy="628547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7" name="正方形/長方形 96">
            <a:extLst>
              <a:ext uri="{FF2B5EF4-FFF2-40B4-BE49-F238E27FC236}">
                <a16:creationId xmlns:a16="http://schemas.microsoft.com/office/drawing/2014/main" id="{5814C3A0-B340-49EC-B252-9A29E66FBC30}"/>
              </a:ext>
            </a:extLst>
          </p:cNvPr>
          <p:cNvSpPr/>
          <p:nvPr/>
        </p:nvSpPr>
        <p:spPr>
          <a:xfrm>
            <a:off x="0" y="-1"/>
            <a:ext cx="9144000" cy="58957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1025C19-8E67-A476-46E4-CDA8767EB700}"/>
              </a:ext>
            </a:extLst>
          </p:cNvPr>
          <p:cNvSpPr txBox="1"/>
          <p:nvPr/>
        </p:nvSpPr>
        <p:spPr>
          <a:xfrm>
            <a:off x="302136" y="55428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spc="-15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</a:t>
            </a:r>
            <a:r>
              <a:rPr lang="ja-JP" altLang="en-US" sz="2400" spc="-15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４の本文を見ながら、音声の後に続いて、リピートしてみましょう。</a:t>
            </a:r>
            <a:endParaRPr kumimoji="1" lang="ja-JP" altLang="en-US" sz="2400" b="1" spc="-150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2" name="AS_G3_01_10_reading_s3">
            <a:hlinkClick r:id="" action="ppaction://media"/>
            <a:extLst>
              <a:ext uri="{FF2B5EF4-FFF2-40B4-BE49-F238E27FC236}">
                <a16:creationId xmlns:a16="http://schemas.microsoft.com/office/drawing/2014/main" id="{15D144B3-D41B-C977-F9BC-8DF80BE605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53215" y="1504664"/>
            <a:ext cx="406400" cy="406400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9D418476-EECC-7067-B862-8DE7F99C0C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7748" y="682296"/>
            <a:ext cx="6928505" cy="6120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6922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1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A451C5C3-0504-D018-10C6-B797A378CE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４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Sight Translation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①</a:t>
            </a:r>
            <a:endParaRPr kumimoji="1" lang="en-US" altLang="ja-JP" sz="4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英語の語順通りに音読する！</a:t>
            </a:r>
            <a:endParaRPr kumimoji="1" lang="ja-JP" altLang="en-US" sz="4400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8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05223D0C-2906-46B2-92EF-C179341F62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6166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F2120E39-9C6D-4F9E-AAD1-B3D9C45B9B15}"/>
              </a:ext>
            </a:extLst>
          </p:cNvPr>
          <p:cNvSpPr txBox="1"/>
          <p:nvPr/>
        </p:nvSpPr>
        <p:spPr>
          <a:xfrm>
            <a:off x="533401" y="854574"/>
            <a:ext cx="457199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自主練</a:t>
            </a:r>
            <a:endParaRPr kumimoji="1" lang="ja-JP" altLang="en-US" sz="6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kumimoji="1" lang="ja-JP" altLang="en-US" sz="7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１分間</a:t>
            </a:r>
            <a:endParaRPr kumimoji="1" lang="en-US" altLang="ja-JP" sz="72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121AE6ED-8140-440B-8C13-6D45F6803B50}"/>
              </a:ext>
            </a:extLst>
          </p:cNvPr>
          <p:cNvSpPr txBox="1"/>
          <p:nvPr/>
        </p:nvSpPr>
        <p:spPr>
          <a:xfrm>
            <a:off x="533401" y="4710469"/>
            <a:ext cx="8077200" cy="132343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スラッシュごとに、</a:t>
            </a:r>
            <a:r>
              <a:rPr kumimoji="1" lang="ja-JP" altLang="en-US" sz="40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</a:t>
            </a:r>
            <a:r>
              <a:rPr kumimoji="1" lang="ja-JP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→</a:t>
            </a:r>
            <a:r>
              <a:rPr kumimoji="1" lang="ja-JP" altLang="en-US" sz="4000" b="1" dirty="0">
                <a:solidFill>
                  <a:srgbClr val="0043C8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日本語</a:t>
            </a:r>
          </a:p>
          <a:p>
            <a:pPr algn="just"/>
            <a:r>
              <a:rPr kumimoji="1" lang="ja-JP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声に出して覚えましょう</a:t>
            </a:r>
          </a:p>
        </p:txBody>
      </p:sp>
      <p:pic>
        <p:nvPicPr>
          <p:cNvPr id="3" name="グラフィックス 2" descr="ストップウォッチ">
            <a:extLst>
              <a:ext uri="{FF2B5EF4-FFF2-40B4-BE49-F238E27FC236}">
                <a16:creationId xmlns:a16="http://schemas.microsoft.com/office/drawing/2014/main" id="{375A78A2-C117-0FE0-9430-D075102E06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73601" y="507461"/>
            <a:ext cx="4057008" cy="4057008"/>
          </a:xfrm>
          <a:prstGeom prst="rect">
            <a:avLst/>
          </a:prstGeom>
        </p:spPr>
      </p:pic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3558C93E-5D59-34E9-F4FB-C7802ED8F2E7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23212488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05FD95E-C95B-41D2-B47C-0BBE6F35A820}"/>
              </a:ext>
            </a:extLst>
          </p:cNvPr>
          <p:cNvSpPr txBox="1"/>
          <p:nvPr/>
        </p:nvSpPr>
        <p:spPr>
          <a:xfrm>
            <a:off x="596348" y="1109809"/>
            <a:ext cx="7951304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Don’t  be quiet !</a:t>
            </a:r>
          </a:p>
        </p:txBody>
      </p:sp>
    </p:spTree>
    <p:extLst>
      <p:ext uri="{BB962C8B-B14F-4D97-AF65-F5344CB8AC3E}">
        <p14:creationId xmlns:p14="http://schemas.microsoft.com/office/powerpoint/2010/main" val="15401399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25C8B1FA-9F62-CB8D-69AC-639CC2E33738}"/>
              </a:ext>
            </a:extLst>
          </p:cNvPr>
          <p:cNvSpPr/>
          <p:nvPr/>
        </p:nvSpPr>
        <p:spPr>
          <a:xfrm>
            <a:off x="889233" y="2833337"/>
            <a:ext cx="7633950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79DC6000-DC47-7C91-DB41-66B6F66FCA75}"/>
              </a:ext>
            </a:extLst>
          </p:cNvPr>
          <p:cNvSpPr/>
          <p:nvPr/>
        </p:nvSpPr>
        <p:spPr>
          <a:xfrm>
            <a:off x="620816" y="3244442"/>
            <a:ext cx="6044903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D3FE033-2669-1F43-0FC7-62E7A8E718AF}"/>
              </a:ext>
            </a:extLst>
          </p:cNvPr>
          <p:cNvSpPr/>
          <p:nvPr/>
        </p:nvSpPr>
        <p:spPr>
          <a:xfrm>
            <a:off x="889233" y="1754150"/>
            <a:ext cx="7633950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A7E1C6DB-DB34-F07A-2BE5-D897257F3631}"/>
              </a:ext>
            </a:extLst>
          </p:cNvPr>
          <p:cNvSpPr/>
          <p:nvPr/>
        </p:nvSpPr>
        <p:spPr>
          <a:xfrm>
            <a:off x="620817" y="2165255"/>
            <a:ext cx="5147594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50E4FDB-24E1-F485-DA43-5A1A086BBF4B}"/>
              </a:ext>
            </a:extLst>
          </p:cNvPr>
          <p:cNvSpPr/>
          <p:nvPr/>
        </p:nvSpPr>
        <p:spPr>
          <a:xfrm>
            <a:off x="-209725" y="68580"/>
            <a:ext cx="9605395" cy="10654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タイトル 1"/>
          <p:cNvSpPr txBox="1">
            <a:spLocks/>
          </p:cNvSpPr>
          <p:nvPr/>
        </p:nvSpPr>
        <p:spPr>
          <a:xfrm>
            <a:off x="566057" y="210403"/>
            <a:ext cx="8468376" cy="7817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P.174</a:t>
            </a:r>
            <a:r>
              <a:rPr lang="ja-JP" altLang="en-US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基本文法の整理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95C25A84-2B03-2C57-C3F4-C0C803B88189}"/>
              </a:ext>
            </a:extLst>
          </p:cNvPr>
          <p:cNvSpPr txBox="1"/>
          <p:nvPr/>
        </p:nvSpPr>
        <p:spPr>
          <a:xfrm>
            <a:off x="620817" y="1714563"/>
            <a:ext cx="7944309" cy="193899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・受け身（受動態）の文は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〈be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動詞＋過去分詞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〉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の形で表し、「（主語が）～される」という意味になる。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ja-JP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・「（主語が）～する」という文を能動態といい、目的語を伴う能動態の文は、受け身の文に書きかえられる。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AFA0203C-156E-7709-19DE-5DBC56B166F4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se_maoudamashii_onepoint17">
            <a:hlinkClick r:id="" action="ppaction://media"/>
            <a:extLst>
              <a:ext uri="{FF2B5EF4-FFF2-40B4-BE49-F238E27FC236}">
                <a16:creationId xmlns:a16="http://schemas.microsoft.com/office/drawing/2014/main" id="{4385C575-7A0C-E5B9-BCE7-7D5CD027EC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25418" y="2424941"/>
            <a:ext cx="60960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9323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768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268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768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268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6" grpId="0" animBg="1"/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正方形/長方形 49">
            <a:extLst>
              <a:ext uri="{FF2B5EF4-FFF2-40B4-BE49-F238E27FC236}">
                <a16:creationId xmlns:a16="http://schemas.microsoft.com/office/drawing/2014/main" id="{4A1C7414-05BE-2203-2C4B-83D5DFFEDADC}"/>
              </a:ext>
            </a:extLst>
          </p:cNvPr>
          <p:cNvSpPr/>
          <p:nvPr/>
        </p:nvSpPr>
        <p:spPr>
          <a:xfrm>
            <a:off x="0" y="0"/>
            <a:ext cx="9144000" cy="6796611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FADE07B4-5A37-CBA6-59F5-B8DD93FD4B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6399" y="191165"/>
            <a:ext cx="6928505" cy="6120276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E27A50D-3F41-44B7-A109-7F87432D6928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rgbClr val="34F9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1B31CC2-51EB-41F5-A678-923C05802679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police-whistle2">
            <a:hlinkClick r:id="" action="ppaction://media"/>
            <a:extLst>
              <a:ext uri="{FF2B5EF4-FFF2-40B4-BE49-F238E27FC236}">
                <a16:creationId xmlns:a16="http://schemas.microsoft.com/office/drawing/2014/main" id="{28B36260-0625-4F88-9CE7-2D2DC70933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1093632"/>
            <a:ext cx="609600" cy="609600"/>
          </a:xfrm>
          <a:prstGeom prst="rect">
            <a:avLst/>
          </a:prstGeom>
        </p:spPr>
      </p:pic>
      <p:pic>
        <p:nvPicPr>
          <p:cNvPr id="12" name="whistle003001">
            <a:hlinkClick r:id="" action="ppaction://media"/>
            <a:extLst>
              <a:ext uri="{FF2B5EF4-FFF2-40B4-BE49-F238E27FC236}">
                <a16:creationId xmlns:a16="http://schemas.microsoft.com/office/drawing/2014/main" id="{8863406B-F947-4A25-8EB3-1503CFBF8A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74870"/>
            <a:ext cx="609600" cy="609600"/>
          </a:xfrm>
          <a:prstGeom prst="rect">
            <a:avLst/>
          </a:prstGeom>
        </p:spPr>
      </p:pic>
      <p:grpSp>
        <p:nvGrpSpPr>
          <p:cNvPr id="49" name="グループ化 48">
            <a:extLst>
              <a:ext uri="{FF2B5EF4-FFF2-40B4-BE49-F238E27FC236}">
                <a16:creationId xmlns:a16="http://schemas.microsoft.com/office/drawing/2014/main" id="{129884B3-2F93-5186-36B1-A706339E5A58}"/>
              </a:ext>
            </a:extLst>
          </p:cNvPr>
          <p:cNvGrpSpPr/>
          <p:nvPr/>
        </p:nvGrpSpPr>
        <p:grpSpPr>
          <a:xfrm>
            <a:off x="0" y="1093632"/>
            <a:ext cx="9144000" cy="3473939"/>
            <a:chOff x="0" y="1093632"/>
            <a:chExt cx="9144000" cy="3473939"/>
          </a:xfrm>
        </p:grpSpPr>
        <p:sp>
          <p:nvSpPr>
            <p:cNvPr id="46" name="正方形/長方形 45">
              <a:extLst>
                <a:ext uri="{FF2B5EF4-FFF2-40B4-BE49-F238E27FC236}">
                  <a16:creationId xmlns:a16="http://schemas.microsoft.com/office/drawing/2014/main" id="{0B46B9E4-D6C8-EFC7-0118-DD914BA9F85C}"/>
                </a:ext>
              </a:extLst>
            </p:cNvPr>
            <p:cNvSpPr/>
            <p:nvPr/>
          </p:nvSpPr>
          <p:spPr>
            <a:xfrm>
              <a:off x="0" y="1093632"/>
              <a:ext cx="9144000" cy="3473939"/>
            </a:xfrm>
            <a:prstGeom prst="rect">
              <a:avLst/>
            </a:prstGeom>
            <a:solidFill>
              <a:srgbClr val="0043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8" name="テキスト ボックス 47">
              <a:extLst>
                <a:ext uri="{FF2B5EF4-FFF2-40B4-BE49-F238E27FC236}">
                  <a16:creationId xmlns:a16="http://schemas.microsoft.com/office/drawing/2014/main" id="{F00C167E-9ED8-FAB1-5E8A-33565342F8E4}"/>
                </a:ext>
              </a:extLst>
            </p:cNvPr>
            <p:cNvSpPr txBox="1"/>
            <p:nvPr/>
          </p:nvSpPr>
          <p:spPr>
            <a:xfrm>
              <a:off x="741073" y="1722606"/>
              <a:ext cx="7661855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Ready</a:t>
              </a:r>
              <a:r>
                <a:rPr kumimoji="1" lang="ja-JP" altLang="en-US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？</a:t>
              </a:r>
              <a:endParaRPr kumimoji="1" lang="ja-JP" altLang="en-US" sz="7200" b="1" dirty="0">
                <a:ln w="28575">
                  <a:noFill/>
                </a:ln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80508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6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6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5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41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75F5844C-917B-B688-91F7-CCB76BD111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57" y="542377"/>
            <a:ext cx="4697280" cy="4697280"/>
          </a:xfrm>
          <a:prstGeom prst="rect">
            <a:avLst/>
          </a:prstGeom>
        </p:spPr>
      </p:pic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D29D603F-DD35-3B92-3D5A-F52DC69864CC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968E8BF2-80F3-C7CD-7412-864F8CDD30FD}"/>
              </a:ext>
            </a:extLst>
          </p:cNvPr>
          <p:cNvGrpSpPr/>
          <p:nvPr/>
        </p:nvGrpSpPr>
        <p:grpSpPr>
          <a:xfrm>
            <a:off x="2217138" y="3836504"/>
            <a:ext cx="8468376" cy="3021496"/>
            <a:chOff x="2217138" y="3836504"/>
            <a:chExt cx="8468376" cy="3021496"/>
          </a:xfrm>
        </p:grpSpPr>
        <p:sp>
          <p:nvSpPr>
            <p:cNvPr id="9" name="タイトル 1">
              <a:extLst>
                <a:ext uri="{FF2B5EF4-FFF2-40B4-BE49-F238E27FC236}">
                  <a16:creationId xmlns:a16="http://schemas.microsoft.com/office/drawing/2014/main" id="{A3D3352E-0763-630D-6C66-369453AA070D}"/>
                </a:ext>
              </a:extLst>
            </p:cNvPr>
            <p:cNvSpPr txBox="1">
              <a:spLocks/>
            </p:cNvSpPr>
            <p:nvPr/>
          </p:nvSpPr>
          <p:spPr>
            <a:xfrm>
              <a:off x="2217138" y="3836504"/>
              <a:ext cx="8468376" cy="3021496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ja-JP" sz="8800" b="1" dirty="0">
                  <a:ln w="76200">
                    <a:solidFill>
                      <a:schemeClr val="bg1"/>
                    </a:solidFill>
                  </a:ln>
                  <a:noFill/>
                  <a:latin typeface="メイリオ" panose="020B0604030504040204" pitchFamily="50" charset="-128"/>
                  <a:ea typeface="メイリオ" panose="020B0604030504040204" pitchFamily="50" charset="-128"/>
                </a:rPr>
                <a:t>Work in Pairs</a:t>
              </a:r>
              <a:r>
                <a:rPr lang="ja-JP" altLang="en-US" sz="8800" b="1" dirty="0">
                  <a:ln w="76200">
                    <a:solidFill>
                      <a:schemeClr val="bg1"/>
                    </a:solidFill>
                  </a:ln>
                  <a:noFill/>
                  <a:latin typeface="メイリオ" panose="020B0604030504040204" pitchFamily="50" charset="-128"/>
                  <a:ea typeface="メイリオ" panose="020B0604030504040204" pitchFamily="50" charset="-128"/>
                </a:rPr>
                <a:t>！</a:t>
              </a:r>
            </a:p>
          </p:txBody>
        </p:sp>
        <p:sp>
          <p:nvSpPr>
            <p:cNvPr id="4" name="タイトル 1"/>
            <p:cNvSpPr txBox="1">
              <a:spLocks/>
            </p:cNvSpPr>
            <p:nvPr/>
          </p:nvSpPr>
          <p:spPr>
            <a:xfrm>
              <a:off x="2217138" y="3836504"/>
              <a:ext cx="8468376" cy="3021496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ja-JP" sz="8800" b="1" dirty="0">
                  <a:solidFill>
                    <a:srgbClr val="00206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Work in </a:t>
              </a:r>
              <a:r>
                <a:rPr lang="en-US" altLang="ja-JP" sz="8800" b="1" dirty="0">
                  <a:solidFill>
                    <a:srgbClr val="C0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Pairs</a:t>
              </a:r>
              <a:r>
                <a:rPr lang="ja-JP" altLang="en-US" sz="8800" b="1" dirty="0">
                  <a:solidFill>
                    <a:srgbClr val="C0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！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20194738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05FD95E-C95B-41D2-B47C-0BBE6F35A820}"/>
              </a:ext>
            </a:extLst>
          </p:cNvPr>
          <p:cNvSpPr txBox="1"/>
          <p:nvPr/>
        </p:nvSpPr>
        <p:spPr>
          <a:xfrm>
            <a:off x="596348" y="2481409"/>
            <a:ext cx="795130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Stand up!</a:t>
            </a:r>
            <a:endParaRPr kumimoji="1" lang="ja-JP" altLang="en-US" sz="11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782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20FA1F9D-48C1-BC88-A431-72822240BCF9}"/>
              </a:ext>
            </a:extLst>
          </p:cNvPr>
          <p:cNvSpPr/>
          <p:nvPr/>
        </p:nvSpPr>
        <p:spPr>
          <a:xfrm>
            <a:off x="0" y="912252"/>
            <a:ext cx="9144000" cy="594574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7097FE5-6A18-A381-8EDE-DF79802D065A}"/>
              </a:ext>
            </a:extLst>
          </p:cNvPr>
          <p:cNvSpPr/>
          <p:nvPr/>
        </p:nvSpPr>
        <p:spPr>
          <a:xfrm>
            <a:off x="0" y="-1"/>
            <a:ext cx="9144000" cy="94594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353E78D-F433-C296-0A6D-815CD69F7EF8}"/>
              </a:ext>
            </a:extLst>
          </p:cNvPr>
          <p:cNvSpPr txBox="1"/>
          <p:nvPr/>
        </p:nvSpPr>
        <p:spPr>
          <a:xfrm>
            <a:off x="302136" y="16126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スラッシュごとに英語と日本語を交互に音読してください。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終わったら役割を交代してください。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E3D62132-1517-4DA2-9DD0-0F6B669B30A4}"/>
              </a:ext>
            </a:extLst>
          </p:cNvPr>
          <p:cNvSpPr txBox="1"/>
          <p:nvPr/>
        </p:nvSpPr>
        <p:spPr>
          <a:xfrm>
            <a:off x="537541" y="1332640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</a:t>
            </a:r>
            <a:r>
              <a:rPr kumimoji="1" lang="ja-JP" altLang="en-US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さん：英語</a:t>
            </a:r>
            <a:endParaRPr kumimoji="1" lang="en-US" altLang="ja-JP" sz="72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4D226FD-0D2C-4A5C-9F76-ED9D45562FD8}"/>
              </a:ext>
            </a:extLst>
          </p:cNvPr>
          <p:cNvSpPr txBox="1"/>
          <p:nvPr/>
        </p:nvSpPr>
        <p:spPr>
          <a:xfrm>
            <a:off x="535470" y="4041489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</a:t>
            </a:r>
            <a:r>
              <a:rPr kumimoji="1" lang="ja-JP" altLang="en-US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さん：日本語</a:t>
            </a:r>
            <a:endParaRPr kumimoji="1" lang="en-US" altLang="ja-JP" sz="4400" b="1" dirty="0">
              <a:solidFill>
                <a:schemeClr val="accent5">
                  <a:lumMod val="5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C775FC5C-57DA-4C29-8632-BEA0459676F3}"/>
              </a:ext>
            </a:extLst>
          </p:cNvPr>
          <p:cNvSpPr txBox="1"/>
          <p:nvPr/>
        </p:nvSpPr>
        <p:spPr>
          <a:xfrm>
            <a:off x="804241" y="2506431"/>
            <a:ext cx="7802218" cy="95410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テキストを見て</a:t>
            </a:r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OK</a:t>
            </a:r>
            <a:r>
              <a:rPr kumimoji="1" lang="ja-JP" alt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ただし、パートナーへのアイコンタクト＆スマイルを忘れずにすること。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BAC0BCF0-3374-4A01-AE7C-2DB6415C55DC}"/>
              </a:ext>
            </a:extLst>
          </p:cNvPr>
          <p:cNvSpPr txBox="1"/>
          <p:nvPr/>
        </p:nvSpPr>
        <p:spPr>
          <a:xfrm>
            <a:off x="804241" y="5231681"/>
            <a:ext cx="7802218" cy="95410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テキストを見て</a:t>
            </a:r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OK</a:t>
            </a:r>
            <a:r>
              <a:rPr kumimoji="1" lang="ja-JP" alt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ただし、パートナーへのアイコンタクト＆スマイルを忘れずにすること。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" name="二等辺三角形 1">
            <a:extLst>
              <a:ext uri="{FF2B5EF4-FFF2-40B4-BE49-F238E27FC236}">
                <a16:creationId xmlns:a16="http://schemas.microsoft.com/office/drawing/2014/main" id="{5DBE0A10-7312-49C3-9A76-9F919653034E}"/>
              </a:ext>
            </a:extLst>
          </p:cNvPr>
          <p:cNvSpPr/>
          <p:nvPr/>
        </p:nvSpPr>
        <p:spPr>
          <a:xfrm rot="5400000">
            <a:off x="358763" y="277916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二等辺三角形 12">
            <a:extLst>
              <a:ext uri="{FF2B5EF4-FFF2-40B4-BE49-F238E27FC236}">
                <a16:creationId xmlns:a16="http://schemas.microsoft.com/office/drawing/2014/main" id="{2ABB009C-0138-40E7-8FD8-65A058C4C1E8}"/>
              </a:ext>
            </a:extLst>
          </p:cNvPr>
          <p:cNvSpPr/>
          <p:nvPr/>
        </p:nvSpPr>
        <p:spPr>
          <a:xfrm rot="5400000">
            <a:off x="358763" y="550441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4795750"/>
      </p:ext>
    </p:extLst>
  </p:cSld>
  <p:clrMapOvr>
    <a:masterClrMapping/>
  </p:clrMapOvr>
  <p:transition spd="slow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19BC80AF-8930-0316-8F79-16902F96FF8B}"/>
              </a:ext>
            </a:extLst>
          </p:cNvPr>
          <p:cNvSpPr/>
          <p:nvPr/>
        </p:nvSpPr>
        <p:spPr>
          <a:xfrm>
            <a:off x="0" y="0"/>
            <a:ext cx="9144000" cy="6796611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6" name="図 45">
            <a:extLst>
              <a:ext uri="{FF2B5EF4-FFF2-40B4-BE49-F238E27FC236}">
                <a16:creationId xmlns:a16="http://schemas.microsoft.com/office/drawing/2014/main" id="{A3BE1462-1152-FA33-C355-F3EBB4B114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6399" y="191165"/>
            <a:ext cx="6928505" cy="6120276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E27A50D-3F41-44B7-A109-7F87432D6928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rgbClr val="34F9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1B31CC2-51EB-41F5-A678-923C05802679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police-whistle2">
            <a:hlinkClick r:id="" action="ppaction://media"/>
            <a:extLst>
              <a:ext uri="{FF2B5EF4-FFF2-40B4-BE49-F238E27FC236}">
                <a16:creationId xmlns:a16="http://schemas.microsoft.com/office/drawing/2014/main" id="{28B36260-0625-4F88-9CE7-2D2DC70933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1093632"/>
            <a:ext cx="609600" cy="609600"/>
          </a:xfrm>
          <a:prstGeom prst="rect">
            <a:avLst/>
          </a:prstGeom>
        </p:spPr>
      </p:pic>
      <p:pic>
        <p:nvPicPr>
          <p:cNvPr id="12" name="whistle003001">
            <a:hlinkClick r:id="" action="ppaction://media"/>
            <a:extLst>
              <a:ext uri="{FF2B5EF4-FFF2-40B4-BE49-F238E27FC236}">
                <a16:creationId xmlns:a16="http://schemas.microsoft.com/office/drawing/2014/main" id="{8863406B-F947-4A25-8EB3-1503CFBF8A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74870"/>
            <a:ext cx="609600" cy="609600"/>
          </a:xfrm>
          <a:prstGeom prst="rect">
            <a:avLst/>
          </a:prstGeom>
        </p:spPr>
      </p:pic>
      <p:sp>
        <p:nvSpPr>
          <p:cNvPr id="15" name="Rectangle 2">
            <a:extLst>
              <a:ext uri="{FF2B5EF4-FFF2-40B4-BE49-F238E27FC236}">
                <a16:creationId xmlns:a16="http://schemas.microsoft.com/office/drawing/2014/main" id="{1FA1AE36-D27E-4308-8B08-F6DA695DBD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9776" y="6390188"/>
            <a:ext cx="1904448" cy="390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</a:t>
            </a:r>
            <a:r>
              <a:rPr lang="ja-JP" altLang="en-US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分間</a:t>
            </a:r>
          </a:p>
        </p:txBody>
      </p: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615243AA-08B8-D310-936A-C83DBBD1CABA}"/>
              </a:ext>
            </a:extLst>
          </p:cNvPr>
          <p:cNvGrpSpPr/>
          <p:nvPr/>
        </p:nvGrpSpPr>
        <p:grpSpPr>
          <a:xfrm>
            <a:off x="0" y="1093632"/>
            <a:ext cx="9144000" cy="3473939"/>
            <a:chOff x="0" y="1093632"/>
            <a:chExt cx="9144000" cy="3473939"/>
          </a:xfrm>
        </p:grpSpPr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C16024F7-174C-7E8B-7B14-B59053A77310}"/>
                </a:ext>
              </a:extLst>
            </p:cNvPr>
            <p:cNvSpPr/>
            <p:nvPr/>
          </p:nvSpPr>
          <p:spPr>
            <a:xfrm>
              <a:off x="0" y="1093632"/>
              <a:ext cx="9144000" cy="3473939"/>
            </a:xfrm>
            <a:prstGeom prst="rect">
              <a:avLst/>
            </a:prstGeom>
            <a:solidFill>
              <a:srgbClr val="0043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4" name="テキスト ボックス 43">
              <a:extLst>
                <a:ext uri="{FF2B5EF4-FFF2-40B4-BE49-F238E27FC236}">
                  <a16:creationId xmlns:a16="http://schemas.microsoft.com/office/drawing/2014/main" id="{E6018E17-3E28-B8D0-044E-C53AFBA0EE81}"/>
                </a:ext>
              </a:extLst>
            </p:cNvPr>
            <p:cNvSpPr txBox="1"/>
            <p:nvPr/>
          </p:nvSpPr>
          <p:spPr>
            <a:xfrm>
              <a:off x="741073" y="1722606"/>
              <a:ext cx="7661855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Ready</a:t>
              </a:r>
              <a:r>
                <a:rPr kumimoji="1" lang="ja-JP" altLang="en-US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？</a:t>
              </a:r>
              <a:endParaRPr kumimoji="1" lang="ja-JP" altLang="en-US" sz="7200" b="1" dirty="0">
                <a:ln w="28575">
                  <a:noFill/>
                </a:ln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000230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3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40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C3E7977E-772C-66C1-9ADE-C9B7B2389F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５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Sight Translation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②</a:t>
            </a:r>
            <a:endParaRPr kumimoji="1" lang="en-US" altLang="ja-JP" sz="4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英語の語順通りに音読する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8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05223D0C-2906-46B2-92EF-C179341F62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7354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A1756B-F3C2-15F5-A2FB-B5AF8382F2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A502067B-980B-954A-DBAB-B1D45B37F591}"/>
              </a:ext>
            </a:extLst>
          </p:cNvPr>
          <p:cNvSpPr txBox="1"/>
          <p:nvPr/>
        </p:nvSpPr>
        <p:spPr>
          <a:xfrm>
            <a:off x="596348" y="2481409"/>
            <a:ext cx="795130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Stand up!</a:t>
            </a:r>
            <a:endParaRPr kumimoji="1" lang="ja-JP" altLang="en-US" sz="11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59171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95EB1E-EE6B-A59E-72D6-4760E5B318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6B46D7F0-95A7-9F91-2768-74E10AB3714D}"/>
              </a:ext>
            </a:extLst>
          </p:cNvPr>
          <p:cNvSpPr/>
          <p:nvPr/>
        </p:nvSpPr>
        <p:spPr>
          <a:xfrm>
            <a:off x="0" y="912252"/>
            <a:ext cx="9144000" cy="592962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FD64176-FDE6-E95D-D19C-F185143D69DA}"/>
              </a:ext>
            </a:extLst>
          </p:cNvPr>
          <p:cNvSpPr/>
          <p:nvPr/>
        </p:nvSpPr>
        <p:spPr>
          <a:xfrm>
            <a:off x="0" y="-1"/>
            <a:ext cx="9144000" cy="94594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501992B7-3FE5-36C5-26F7-1EA9AD3B5D34}"/>
              </a:ext>
            </a:extLst>
          </p:cNvPr>
          <p:cNvSpPr txBox="1"/>
          <p:nvPr/>
        </p:nvSpPr>
        <p:spPr>
          <a:xfrm>
            <a:off x="302136" y="16126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スラッシュごとに英語を音読し、日本語に訳してください。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終わったら役割を交代してください。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474ADA8-AF8D-BC24-88CB-B47577A088F6}"/>
              </a:ext>
            </a:extLst>
          </p:cNvPr>
          <p:cNvSpPr txBox="1"/>
          <p:nvPr/>
        </p:nvSpPr>
        <p:spPr>
          <a:xfrm>
            <a:off x="537541" y="1332640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</a:t>
            </a:r>
            <a:r>
              <a:rPr kumimoji="1" lang="ja-JP" altLang="en-US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さん：英語</a:t>
            </a:r>
            <a:endParaRPr kumimoji="1" lang="en-US" altLang="ja-JP" sz="72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F3F5F5C3-7101-29FB-76B5-A766019AF05A}"/>
              </a:ext>
            </a:extLst>
          </p:cNvPr>
          <p:cNvSpPr txBox="1"/>
          <p:nvPr/>
        </p:nvSpPr>
        <p:spPr>
          <a:xfrm>
            <a:off x="535470" y="4041489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</a:t>
            </a:r>
            <a:r>
              <a:rPr kumimoji="1" lang="ja-JP" altLang="en-US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さん：日本語</a:t>
            </a:r>
            <a:endParaRPr kumimoji="1" lang="en-US" altLang="ja-JP" sz="4400" b="1" dirty="0">
              <a:solidFill>
                <a:schemeClr val="accent5">
                  <a:lumMod val="5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03FD2652-20A1-42F2-2DC5-79CD473B8D26}"/>
              </a:ext>
            </a:extLst>
          </p:cNvPr>
          <p:cNvSpPr txBox="1"/>
          <p:nvPr/>
        </p:nvSpPr>
        <p:spPr>
          <a:xfrm>
            <a:off x="804241" y="2506431"/>
            <a:ext cx="7802218" cy="138499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テキストを見て</a:t>
            </a:r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OK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パートナーに伝わるように一生懸命音読する。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さんは、あなたの声だけが頼りです！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47097649-8F03-4F88-D44E-85A5C9F91EC0}"/>
              </a:ext>
            </a:extLst>
          </p:cNvPr>
          <p:cNvSpPr txBox="1"/>
          <p:nvPr/>
        </p:nvSpPr>
        <p:spPr>
          <a:xfrm>
            <a:off x="804241" y="5231681"/>
            <a:ext cx="7802218" cy="138499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テキストは見ない！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不自然な日本語でいいのでクイックレスポンス。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反射神経＆集中力を高めろ！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" name="二等辺三角形 1">
            <a:extLst>
              <a:ext uri="{FF2B5EF4-FFF2-40B4-BE49-F238E27FC236}">
                <a16:creationId xmlns:a16="http://schemas.microsoft.com/office/drawing/2014/main" id="{36A4A52B-77C4-B6B6-514C-CBAA69502C62}"/>
              </a:ext>
            </a:extLst>
          </p:cNvPr>
          <p:cNvSpPr/>
          <p:nvPr/>
        </p:nvSpPr>
        <p:spPr>
          <a:xfrm rot="5400000">
            <a:off x="358763" y="277916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二等辺三角形 12">
            <a:extLst>
              <a:ext uri="{FF2B5EF4-FFF2-40B4-BE49-F238E27FC236}">
                <a16:creationId xmlns:a16="http://schemas.microsoft.com/office/drawing/2014/main" id="{B6003BA8-7E0B-17AE-C530-36CFA7AA2098}"/>
              </a:ext>
            </a:extLst>
          </p:cNvPr>
          <p:cNvSpPr/>
          <p:nvPr/>
        </p:nvSpPr>
        <p:spPr>
          <a:xfrm rot="5400000">
            <a:off x="358763" y="550441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1153817"/>
      </p:ext>
    </p:extLst>
  </p:cSld>
  <p:clrMapOvr>
    <a:masterClrMapping/>
  </p:clrMapOvr>
  <p:transition spd="slow">
    <p:push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0B0E002E-AFED-FCA8-1B19-B78249D5653A}"/>
              </a:ext>
            </a:extLst>
          </p:cNvPr>
          <p:cNvSpPr/>
          <p:nvPr/>
        </p:nvSpPr>
        <p:spPr>
          <a:xfrm>
            <a:off x="0" y="0"/>
            <a:ext cx="9144000" cy="6796611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485CBC0D-8EF5-65CA-C7DE-ED602ED0C1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7756" y="191164"/>
            <a:ext cx="6888488" cy="6120274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E27A50D-3F41-44B7-A109-7F87432D6928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rgbClr val="34F9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1B31CC2-51EB-41F5-A678-923C05802679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police-whistle2">
            <a:hlinkClick r:id="" action="ppaction://media"/>
            <a:extLst>
              <a:ext uri="{FF2B5EF4-FFF2-40B4-BE49-F238E27FC236}">
                <a16:creationId xmlns:a16="http://schemas.microsoft.com/office/drawing/2014/main" id="{28B36260-0625-4F88-9CE7-2D2DC70933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1093632"/>
            <a:ext cx="609600" cy="609600"/>
          </a:xfrm>
          <a:prstGeom prst="rect">
            <a:avLst/>
          </a:prstGeom>
        </p:spPr>
      </p:pic>
      <p:pic>
        <p:nvPicPr>
          <p:cNvPr id="12" name="whistle003001">
            <a:hlinkClick r:id="" action="ppaction://media"/>
            <a:extLst>
              <a:ext uri="{FF2B5EF4-FFF2-40B4-BE49-F238E27FC236}">
                <a16:creationId xmlns:a16="http://schemas.microsoft.com/office/drawing/2014/main" id="{8863406B-F947-4A25-8EB3-1503CFBF8A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74870"/>
            <a:ext cx="609600" cy="609600"/>
          </a:xfrm>
          <a:prstGeom prst="rect">
            <a:avLst/>
          </a:prstGeom>
        </p:spPr>
      </p:pic>
      <p:sp>
        <p:nvSpPr>
          <p:cNvPr id="16" name="Rectangle 2">
            <a:extLst>
              <a:ext uri="{FF2B5EF4-FFF2-40B4-BE49-F238E27FC236}">
                <a16:creationId xmlns:a16="http://schemas.microsoft.com/office/drawing/2014/main" id="{3D9DF37B-8401-4B36-A293-9F54BDF313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9776" y="6390188"/>
            <a:ext cx="1904448" cy="390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</a:t>
            </a:r>
            <a:r>
              <a:rPr lang="ja-JP" altLang="en-US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分間</a:t>
            </a:r>
          </a:p>
        </p:txBody>
      </p:sp>
      <p:grpSp>
        <p:nvGrpSpPr>
          <p:cNvPr id="51" name="グループ化 50">
            <a:extLst>
              <a:ext uri="{FF2B5EF4-FFF2-40B4-BE49-F238E27FC236}">
                <a16:creationId xmlns:a16="http://schemas.microsoft.com/office/drawing/2014/main" id="{4AAD4E0E-56C7-39DF-C79D-7ED29440CBA0}"/>
              </a:ext>
            </a:extLst>
          </p:cNvPr>
          <p:cNvGrpSpPr/>
          <p:nvPr/>
        </p:nvGrpSpPr>
        <p:grpSpPr>
          <a:xfrm>
            <a:off x="0" y="1807715"/>
            <a:ext cx="9144000" cy="3473939"/>
            <a:chOff x="0" y="1093632"/>
            <a:chExt cx="9144000" cy="3473939"/>
          </a:xfrm>
        </p:grpSpPr>
        <p:sp>
          <p:nvSpPr>
            <p:cNvPr id="52" name="正方形/長方形 51">
              <a:extLst>
                <a:ext uri="{FF2B5EF4-FFF2-40B4-BE49-F238E27FC236}">
                  <a16:creationId xmlns:a16="http://schemas.microsoft.com/office/drawing/2014/main" id="{A067ECA5-A52D-336D-BDB8-E0A60825FE01}"/>
                </a:ext>
              </a:extLst>
            </p:cNvPr>
            <p:cNvSpPr/>
            <p:nvPr/>
          </p:nvSpPr>
          <p:spPr>
            <a:xfrm>
              <a:off x="0" y="1093632"/>
              <a:ext cx="9144000" cy="3473939"/>
            </a:xfrm>
            <a:prstGeom prst="rect">
              <a:avLst/>
            </a:prstGeom>
            <a:solidFill>
              <a:srgbClr val="0043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3" name="テキスト ボックス 52">
              <a:extLst>
                <a:ext uri="{FF2B5EF4-FFF2-40B4-BE49-F238E27FC236}">
                  <a16:creationId xmlns:a16="http://schemas.microsoft.com/office/drawing/2014/main" id="{027F7D23-52D6-9593-90C9-B56B717A8D3D}"/>
                </a:ext>
              </a:extLst>
            </p:cNvPr>
            <p:cNvSpPr txBox="1"/>
            <p:nvPr/>
          </p:nvSpPr>
          <p:spPr>
            <a:xfrm>
              <a:off x="741073" y="1722606"/>
              <a:ext cx="7661855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Ready</a:t>
              </a:r>
              <a:r>
                <a:rPr kumimoji="1" lang="ja-JP" altLang="en-US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？</a:t>
              </a:r>
              <a:endParaRPr kumimoji="1" lang="ja-JP" altLang="en-US" sz="7200" b="1" dirty="0">
                <a:ln w="28575">
                  <a:noFill/>
                </a:ln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629150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3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40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3ACA4ADF-EA90-1CF8-A4FC-759F46A444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６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Dictation</a:t>
            </a: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英語の音声を書き取る！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5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AFC9DBF7-A191-44AF-A03A-85956D4453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5629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EAB4B93B-15FB-43E7-8079-B3162DEA95E0}"/>
              </a:ext>
            </a:extLst>
          </p:cNvPr>
          <p:cNvSpPr/>
          <p:nvPr/>
        </p:nvSpPr>
        <p:spPr>
          <a:xfrm>
            <a:off x="0" y="1029686"/>
            <a:ext cx="9144000" cy="5828314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9" name="図 28">
            <a:extLst>
              <a:ext uri="{FF2B5EF4-FFF2-40B4-BE49-F238E27FC236}">
                <a16:creationId xmlns:a16="http://schemas.microsoft.com/office/drawing/2014/main" id="{7DD3E400-0637-6DB8-764E-BBE007F301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278" y="1387684"/>
            <a:ext cx="8653445" cy="4848015"/>
          </a:xfrm>
          <a:prstGeom prst="rect">
            <a:avLst/>
          </a:prstGeom>
        </p:spPr>
      </p:pic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81FC1979-4189-4538-A9D0-07D470F535F3}"/>
              </a:ext>
            </a:extLst>
          </p:cNvPr>
          <p:cNvSpPr/>
          <p:nvPr/>
        </p:nvSpPr>
        <p:spPr>
          <a:xfrm>
            <a:off x="0" y="-1"/>
            <a:ext cx="9144000" cy="102968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543C86BA-35A9-47C6-8FA2-B588921918DC}"/>
              </a:ext>
            </a:extLst>
          </p:cNvPr>
          <p:cNvSpPr txBox="1"/>
          <p:nvPr/>
        </p:nvSpPr>
        <p:spPr>
          <a:xfrm>
            <a:off x="302136" y="69374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それぞれ、音声が４回ずつ流れます。音声のあとに、ポーズがありますので、すべて英語でリピートしてください。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2" name="AS_G3_01_01_kihon">
            <a:hlinkClick r:id="" action="ppaction://media"/>
            <a:extLst>
              <a:ext uri="{FF2B5EF4-FFF2-40B4-BE49-F238E27FC236}">
                <a16:creationId xmlns:a16="http://schemas.microsoft.com/office/drawing/2014/main" id="{657CFBDE-5AE6-CFD7-6036-E8299B061C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96475" y="138768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3878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4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DC326798-9AF0-4268-A024-AB2BF7D2F27A}"/>
              </a:ext>
            </a:extLst>
          </p:cNvPr>
          <p:cNvSpPr/>
          <p:nvPr/>
        </p:nvSpPr>
        <p:spPr>
          <a:xfrm>
            <a:off x="0" y="1445538"/>
            <a:ext cx="9144000" cy="541246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3" name="図 22">
            <a:extLst>
              <a:ext uri="{FF2B5EF4-FFF2-40B4-BE49-F238E27FC236}">
                <a16:creationId xmlns:a16="http://schemas.microsoft.com/office/drawing/2014/main" id="{4A0B1DB5-2471-F1C3-701A-7D110567BA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1620" y="1872128"/>
            <a:ext cx="8720760" cy="4516568"/>
          </a:xfrm>
          <a:prstGeom prst="rect">
            <a:avLst/>
          </a:prstGeom>
        </p:spPr>
      </p:pic>
      <p:pic>
        <p:nvPicPr>
          <p:cNvPr id="20" name="PPT_20">
            <a:hlinkClick r:id="" action="ppaction://media"/>
            <a:extLst>
              <a:ext uri="{FF2B5EF4-FFF2-40B4-BE49-F238E27FC236}">
                <a16:creationId xmlns:a16="http://schemas.microsoft.com/office/drawing/2014/main" id="{8A39EAC2-8D25-4F65-9D0D-4272A124E1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533868" y="1220261"/>
            <a:ext cx="609600" cy="609600"/>
          </a:xfrm>
          <a:prstGeom prst="rect">
            <a:avLst/>
          </a:prstGeom>
        </p:spPr>
      </p:pic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ECC31C78-C7F1-4EBA-BD73-DDE98B3288C8}"/>
              </a:ext>
            </a:extLst>
          </p:cNvPr>
          <p:cNvSpPr/>
          <p:nvPr/>
        </p:nvSpPr>
        <p:spPr>
          <a:xfrm>
            <a:off x="0" y="-1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D31121AF-649C-47B2-8D92-081E43F9D17E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013DE844-5730-4396-ACAC-B946ADD5A927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2" name="グループ化 31">
            <a:extLst>
              <a:ext uri="{FF2B5EF4-FFF2-40B4-BE49-F238E27FC236}">
                <a16:creationId xmlns:a16="http://schemas.microsoft.com/office/drawing/2014/main" id="{FB5ABDDB-BCAF-4D66-AC53-2DBDB77218E9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33" name="正方形/長方形 32">
              <a:extLst>
                <a:ext uri="{FF2B5EF4-FFF2-40B4-BE49-F238E27FC236}">
                  <a16:creationId xmlns:a16="http://schemas.microsoft.com/office/drawing/2014/main" id="{842196D1-EE66-456A-8241-6EC4587168C2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34" name="図 33">
              <a:extLst>
                <a:ext uri="{FF2B5EF4-FFF2-40B4-BE49-F238E27FC236}">
                  <a16:creationId xmlns:a16="http://schemas.microsoft.com/office/drawing/2014/main" id="{03A3D3AD-4D1B-4E2D-8681-24BF2D49EF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35" name="グループ化 34">
            <a:extLst>
              <a:ext uri="{FF2B5EF4-FFF2-40B4-BE49-F238E27FC236}">
                <a16:creationId xmlns:a16="http://schemas.microsoft.com/office/drawing/2014/main" id="{6122E27F-992C-4D10-8A15-79AB98918DF9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36" name="正方形/長方形 35">
              <a:extLst>
                <a:ext uri="{FF2B5EF4-FFF2-40B4-BE49-F238E27FC236}">
                  <a16:creationId xmlns:a16="http://schemas.microsoft.com/office/drawing/2014/main" id="{4F1E48CA-C0C7-4ACF-9C62-2FEF85FE9B31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37" name="図 36">
              <a:extLst>
                <a:ext uri="{FF2B5EF4-FFF2-40B4-BE49-F238E27FC236}">
                  <a16:creationId xmlns:a16="http://schemas.microsoft.com/office/drawing/2014/main" id="{1FB3E4F0-45BA-4511-86CC-CB4E5C91FF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C5CDEEF-2A83-8AA4-DFBD-A0E2D96CBF9B}"/>
              </a:ext>
            </a:extLst>
          </p:cNvPr>
          <p:cNvSpPr txBox="1"/>
          <p:nvPr/>
        </p:nvSpPr>
        <p:spPr>
          <a:xfrm>
            <a:off x="302136" y="190561"/>
            <a:ext cx="5696511" cy="113877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音声を聞いて、単語を書き取りましょう。 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200" spc="-15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-US" altLang="ja-JP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</a:t>
            </a:r>
            <a:r>
              <a:rPr lang="ja-JP" altLang="en-US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回目 ： 書き取るためのポーズが入った音声</a:t>
            </a:r>
            <a:endParaRPr lang="en-US" altLang="ja-JP" sz="20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2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-US" altLang="ja-JP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</a:t>
            </a:r>
            <a:r>
              <a:rPr lang="ja-JP" altLang="en-US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回目 ： ナチュラルスピードの音声</a:t>
            </a:r>
            <a:endParaRPr kumimoji="1" lang="ja-JP" altLang="en-US" sz="22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7" name="AS_G3_01_11_reading_s6_1">
            <a:hlinkClick r:id="" action="ppaction://media"/>
            <a:extLst>
              <a:ext uri="{FF2B5EF4-FFF2-40B4-BE49-F238E27FC236}">
                <a16:creationId xmlns:a16="http://schemas.microsoft.com/office/drawing/2014/main" id="{EEBD665F-6ED7-31A2-6F46-2914D684BD7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640089" y="788988"/>
            <a:ext cx="406400" cy="406400"/>
          </a:xfrm>
          <a:prstGeom prst="rect">
            <a:avLst/>
          </a:prstGeom>
        </p:spPr>
      </p:pic>
      <p:pic>
        <p:nvPicPr>
          <p:cNvPr id="8" name="AS_G3_01_12_reading_s6_2">
            <a:hlinkClick r:id="" action="ppaction://media"/>
            <a:extLst>
              <a:ext uri="{FF2B5EF4-FFF2-40B4-BE49-F238E27FC236}">
                <a16:creationId xmlns:a16="http://schemas.microsoft.com/office/drawing/2014/main" id="{2AAB9E24-4986-4D6A-FBF0-886DE840DE8D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640089" y="1508590"/>
            <a:ext cx="406400" cy="406400"/>
          </a:xfrm>
          <a:prstGeom prst="rect">
            <a:avLst/>
          </a:prstGeom>
        </p:spPr>
      </p:pic>
      <p:pic>
        <p:nvPicPr>
          <p:cNvPr id="9" name="AS_G3_01_11_reading_s6_1">
            <a:hlinkClick r:id="" action="ppaction://media"/>
            <a:extLst>
              <a:ext uri="{FF2B5EF4-FFF2-40B4-BE49-F238E27FC236}">
                <a16:creationId xmlns:a16="http://schemas.microsoft.com/office/drawing/2014/main" id="{BA1685C8-43F5-296D-FA81-228B73C9D14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640089" y="3022600"/>
            <a:ext cx="406400" cy="406400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CDE73772-5A84-7C50-8CBE-CF843B1D6B84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ポーズあり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D73E6105-E9B3-16D9-D369-CCEBA0B68F85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ポーズなし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338370B8-E08A-77F8-B16B-26E0ED239D4E}"/>
              </a:ext>
            </a:extLst>
          </p:cNvPr>
          <p:cNvSpPr txBox="1"/>
          <p:nvPr/>
        </p:nvSpPr>
        <p:spPr>
          <a:xfrm>
            <a:off x="4390295" y="1833989"/>
            <a:ext cx="198003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are     used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7A372B4D-25C9-C39C-2DD5-B62EEA800181}"/>
              </a:ext>
            </a:extLst>
          </p:cNvPr>
          <p:cNvSpPr txBox="1"/>
          <p:nvPr/>
        </p:nvSpPr>
        <p:spPr>
          <a:xfrm>
            <a:off x="6759383" y="1833989"/>
            <a:ext cx="157580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Among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AF768433-D5E8-64D2-3302-58B507EA8984}"/>
              </a:ext>
            </a:extLst>
          </p:cNvPr>
          <p:cNvSpPr txBox="1"/>
          <p:nvPr/>
        </p:nvSpPr>
        <p:spPr>
          <a:xfrm>
            <a:off x="4800733" y="2365701"/>
            <a:ext cx="378737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in         the      middle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771B1E71-B489-F190-645F-88A3165BFEB0}"/>
              </a:ext>
            </a:extLst>
          </p:cNvPr>
          <p:cNvSpPr txBox="1"/>
          <p:nvPr/>
        </p:nvSpPr>
        <p:spPr>
          <a:xfrm>
            <a:off x="6575909" y="2865184"/>
            <a:ext cx="95360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why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3D4ECDB7-A3EC-3DD2-A1FA-E31BD4EFEC75}"/>
              </a:ext>
            </a:extLst>
          </p:cNvPr>
          <p:cNvSpPr txBox="1"/>
          <p:nvPr/>
        </p:nvSpPr>
        <p:spPr>
          <a:xfrm>
            <a:off x="3299080" y="3433538"/>
            <a:ext cx="95360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think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63E0D60E-BF7F-02EE-9320-6DDFCB38F3B5}"/>
              </a:ext>
            </a:extLst>
          </p:cNvPr>
          <p:cNvSpPr txBox="1"/>
          <p:nvPr/>
        </p:nvSpPr>
        <p:spPr>
          <a:xfrm>
            <a:off x="7172839" y="3429000"/>
            <a:ext cx="144516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reasons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C988BDCA-2226-1EE5-7E84-7CC289672FE7}"/>
              </a:ext>
            </a:extLst>
          </p:cNvPr>
          <p:cNvSpPr txBox="1"/>
          <p:nvPr/>
        </p:nvSpPr>
        <p:spPr>
          <a:xfrm>
            <a:off x="2432710" y="3921927"/>
            <a:ext cx="276439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For      example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13BA9D37-2C42-318D-4E95-EFFB248E9D2C}"/>
              </a:ext>
            </a:extLst>
          </p:cNvPr>
          <p:cNvSpPr txBox="1"/>
          <p:nvPr/>
        </p:nvSpPr>
        <p:spPr>
          <a:xfrm>
            <a:off x="845362" y="4436777"/>
            <a:ext cx="95360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with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808220B8-C61B-924E-0084-26E20A368FA8}"/>
              </a:ext>
            </a:extLst>
          </p:cNvPr>
          <p:cNvSpPr txBox="1"/>
          <p:nvPr/>
        </p:nvSpPr>
        <p:spPr>
          <a:xfrm>
            <a:off x="4544663" y="4436777"/>
            <a:ext cx="130750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without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0E6503A3-9268-F19D-A72A-7F06CA7CB379}"/>
              </a:ext>
            </a:extLst>
          </p:cNvPr>
          <p:cNvSpPr txBox="1"/>
          <p:nvPr/>
        </p:nvSpPr>
        <p:spPr>
          <a:xfrm>
            <a:off x="5214139" y="4985226"/>
            <a:ext cx="371824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are       used       in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606789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94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117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403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6945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8" grpId="0" animBg="1"/>
      <p:bldP spid="28" grpId="1" animBg="1"/>
      <p:bldP spid="29" grpId="0" animBg="1"/>
      <p:bldP spid="29" grpId="1" animBg="1"/>
      <p:bldP spid="6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1B9DB4B3-B1EF-9D2F-5B06-C49DC52328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106886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７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Shadowing</a:t>
            </a:r>
          </a:p>
          <a:p>
            <a:r>
              <a:rPr kumimoji="1" lang="ja-JP" altLang="en-US" sz="3600" b="1" spc="-15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ネイティブスピーカーのすぐ後に音読する！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B765EEAC-6A00-4812-BF45-9E5402D7C8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7798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6AF05EBC-C40C-48D0-9785-3F015673614A}"/>
              </a:ext>
            </a:extLst>
          </p:cNvPr>
          <p:cNvSpPr/>
          <p:nvPr/>
        </p:nvSpPr>
        <p:spPr>
          <a:xfrm>
            <a:off x="0" y="1445538"/>
            <a:ext cx="9144000" cy="541246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CF45D6E9-967A-406A-8860-C923C2A4E33F}"/>
              </a:ext>
            </a:extLst>
          </p:cNvPr>
          <p:cNvSpPr/>
          <p:nvPr/>
        </p:nvSpPr>
        <p:spPr>
          <a:xfrm>
            <a:off x="0" y="-1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A8E2AD2C-303B-46B0-A676-6A8512767379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967D8E71-8E5B-4F5B-9BF7-FAC4F3016C3B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22" name="正方形/長方形 21">
              <a:extLst>
                <a:ext uri="{FF2B5EF4-FFF2-40B4-BE49-F238E27FC236}">
                  <a16:creationId xmlns:a16="http://schemas.microsoft.com/office/drawing/2014/main" id="{7F44E80A-5259-4DAE-9BC9-4C4905DD549C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23" name="図 22">
              <a:extLst>
                <a:ext uri="{FF2B5EF4-FFF2-40B4-BE49-F238E27FC236}">
                  <a16:creationId xmlns:a16="http://schemas.microsoft.com/office/drawing/2014/main" id="{0E4AFCEF-9AE6-4983-9B69-93FCB3BBA9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24" name="グループ化 23">
            <a:extLst>
              <a:ext uri="{FF2B5EF4-FFF2-40B4-BE49-F238E27FC236}">
                <a16:creationId xmlns:a16="http://schemas.microsoft.com/office/drawing/2014/main" id="{B9023138-A620-4626-89C8-7FF59CF75E2A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25" name="正方形/長方形 24">
              <a:extLst>
                <a:ext uri="{FF2B5EF4-FFF2-40B4-BE49-F238E27FC236}">
                  <a16:creationId xmlns:a16="http://schemas.microsoft.com/office/drawing/2014/main" id="{229BE232-AA89-4A95-8701-E1D24EB593F0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26" name="図 25">
              <a:extLst>
                <a:ext uri="{FF2B5EF4-FFF2-40B4-BE49-F238E27FC236}">
                  <a16:creationId xmlns:a16="http://schemas.microsoft.com/office/drawing/2014/main" id="{87C2F656-A125-4830-9D98-128A19148C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B739CF87-56A3-4A42-AF08-0643F04852AF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ポーズあり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47C8D521-7210-4B27-8BE0-64F46D9072DF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ポーズなし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E83B54F-57E2-02C8-8552-028AD0038D01}"/>
              </a:ext>
            </a:extLst>
          </p:cNvPr>
          <p:cNvSpPr txBox="1"/>
          <p:nvPr/>
        </p:nvSpPr>
        <p:spPr>
          <a:xfrm>
            <a:off x="302136" y="190561"/>
            <a:ext cx="569651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本文を見ないで、音声のすぐあとを追いかけるように、音読してください。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7" name="AS_G3_01_14_reading_s7_1">
            <a:hlinkClick r:id="" action="ppaction://media"/>
            <a:extLst>
              <a:ext uri="{FF2B5EF4-FFF2-40B4-BE49-F238E27FC236}">
                <a16:creationId xmlns:a16="http://schemas.microsoft.com/office/drawing/2014/main" id="{100E162C-E7E4-759D-8245-B1C6222B52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515850" y="-184150"/>
            <a:ext cx="406400" cy="406400"/>
          </a:xfrm>
          <a:prstGeom prst="rect">
            <a:avLst/>
          </a:prstGeom>
        </p:spPr>
      </p:pic>
      <p:pic>
        <p:nvPicPr>
          <p:cNvPr id="8" name="AS_G3_01_15_reading_s7_2">
            <a:hlinkClick r:id="" action="ppaction://media"/>
            <a:extLst>
              <a:ext uri="{FF2B5EF4-FFF2-40B4-BE49-F238E27FC236}">
                <a16:creationId xmlns:a16="http://schemas.microsoft.com/office/drawing/2014/main" id="{77E5052F-9874-790D-78EA-CE22A56381D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515850" y="881284"/>
            <a:ext cx="406400" cy="406400"/>
          </a:xfrm>
          <a:prstGeom prst="rect">
            <a:avLst/>
          </a:prstGeom>
        </p:spPr>
      </p:pic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0C75F08F-9017-333A-5684-E9D7F4635E47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7DB8456E-33D9-0078-CED9-92D7F709D78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63750" y="1983709"/>
            <a:ext cx="5814135" cy="4017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939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217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122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9" grpId="0" animBg="1"/>
      <p:bldP spid="19" grpId="1" animBg="1"/>
      <p:bldP spid="5" grpId="0" animBg="1"/>
      <p:bldP spid="5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6E9E7D-E954-0522-C262-B18FD6CD2C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48651276-0DC3-E108-6AFB-85B0FE7841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81085AAB-4BF2-6D93-9BB2-898C41687130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57078B88-E9EC-7FBD-56D1-1B09DB653FC1}"/>
              </a:ext>
            </a:extLst>
          </p:cNvPr>
          <p:cNvSpPr txBox="1"/>
          <p:nvPr/>
        </p:nvSpPr>
        <p:spPr>
          <a:xfrm>
            <a:off x="166165" y="1712857"/>
            <a:ext cx="1068864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８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Listening Check</a:t>
            </a:r>
          </a:p>
          <a:p>
            <a:r>
              <a:rPr kumimoji="1" lang="ja-JP" altLang="en-US" sz="4400" b="1" spc="-15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学習の成果を確かめよう！</a:t>
            </a:r>
            <a:endParaRPr kumimoji="1" lang="en-US" altLang="ja-JP" sz="4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EBFBF20B-0647-5D38-E4A5-9CD39ADEBB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5274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6BA6FB13-934D-BEC4-6EAA-25543C6BBFF3}"/>
              </a:ext>
            </a:extLst>
          </p:cNvPr>
          <p:cNvSpPr/>
          <p:nvPr/>
        </p:nvSpPr>
        <p:spPr>
          <a:xfrm>
            <a:off x="0" y="-1"/>
            <a:ext cx="9144000" cy="1353132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C143D704-DA06-9571-C42E-BE2F233613B6}"/>
              </a:ext>
            </a:extLst>
          </p:cNvPr>
          <p:cNvSpPr/>
          <p:nvPr/>
        </p:nvSpPr>
        <p:spPr>
          <a:xfrm>
            <a:off x="0" y="3021977"/>
            <a:ext cx="9144000" cy="1823439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5EE2570C-749E-9B67-B13E-87378C4987B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66820"/>
          <a:stretch/>
        </p:blipFill>
        <p:spPr>
          <a:xfrm>
            <a:off x="4585711" y="5537605"/>
            <a:ext cx="3937658" cy="1000109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D63D1814-03C6-C7DF-40F4-CE9726C064D8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24003" t="68019" r="24375" b="6274"/>
          <a:stretch/>
        </p:blipFill>
        <p:spPr>
          <a:xfrm>
            <a:off x="274970" y="1989801"/>
            <a:ext cx="8594062" cy="1000110"/>
          </a:xfrm>
          <a:prstGeom prst="rect">
            <a:avLst/>
          </a:prstGeom>
        </p:spPr>
      </p:pic>
      <p:sp>
        <p:nvSpPr>
          <p:cNvPr id="9" name="楕円 8">
            <a:extLst>
              <a:ext uri="{FF2B5EF4-FFF2-40B4-BE49-F238E27FC236}">
                <a16:creationId xmlns:a16="http://schemas.microsoft.com/office/drawing/2014/main" id="{18BBB802-BCB1-AA83-AEC9-548FC890F782}"/>
              </a:ext>
            </a:extLst>
          </p:cNvPr>
          <p:cNvSpPr/>
          <p:nvPr/>
        </p:nvSpPr>
        <p:spPr>
          <a:xfrm>
            <a:off x="3736959" y="2116259"/>
            <a:ext cx="447187" cy="397973"/>
          </a:xfrm>
          <a:prstGeom prst="ellipse">
            <a:avLst/>
          </a:prstGeom>
          <a:noFill/>
          <a:ln w="76200">
            <a:solidFill>
              <a:srgbClr val="0043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楕円 9">
            <a:extLst>
              <a:ext uri="{FF2B5EF4-FFF2-40B4-BE49-F238E27FC236}">
                <a16:creationId xmlns:a16="http://schemas.microsoft.com/office/drawing/2014/main" id="{A6D50C4C-9961-D9A7-75D3-07FFDDABE9D2}"/>
              </a:ext>
            </a:extLst>
          </p:cNvPr>
          <p:cNvSpPr/>
          <p:nvPr/>
        </p:nvSpPr>
        <p:spPr>
          <a:xfrm>
            <a:off x="5775053" y="2116259"/>
            <a:ext cx="447187" cy="397973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矢印: 右 11">
            <a:extLst>
              <a:ext uri="{FF2B5EF4-FFF2-40B4-BE49-F238E27FC236}">
                <a16:creationId xmlns:a16="http://schemas.microsoft.com/office/drawing/2014/main" id="{F5D0882A-F258-CB22-7822-2105B32A8817}"/>
              </a:ext>
            </a:extLst>
          </p:cNvPr>
          <p:cNvSpPr/>
          <p:nvPr/>
        </p:nvSpPr>
        <p:spPr>
          <a:xfrm>
            <a:off x="3962400" y="3151680"/>
            <a:ext cx="2036247" cy="1269085"/>
          </a:xfrm>
          <a:prstGeom prst="rightArrow">
            <a:avLst>
              <a:gd name="adj1" fmla="val 50000"/>
              <a:gd name="adj2" fmla="val 47788"/>
            </a:avLst>
          </a:prstGeom>
          <a:solidFill>
            <a:schemeClr val="accent6">
              <a:lumMod val="75000"/>
            </a:schemeClr>
          </a:solidFill>
          <a:ln w="571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3" name="四角形: 角を丸くする 12">
            <a:extLst>
              <a:ext uri="{FF2B5EF4-FFF2-40B4-BE49-F238E27FC236}">
                <a16:creationId xmlns:a16="http://schemas.microsoft.com/office/drawing/2014/main" id="{86A6107B-A58C-046C-338F-FB9300CC7771}"/>
              </a:ext>
            </a:extLst>
          </p:cNvPr>
          <p:cNvSpPr/>
          <p:nvPr/>
        </p:nvSpPr>
        <p:spPr>
          <a:xfrm>
            <a:off x="4609477" y="5591799"/>
            <a:ext cx="3863475" cy="845754"/>
          </a:xfrm>
          <a:prstGeom prst="roundRect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4" name="図 13">
            <a:extLst>
              <a:ext uri="{FF2B5EF4-FFF2-40B4-BE49-F238E27FC236}">
                <a16:creationId xmlns:a16="http://schemas.microsoft.com/office/drawing/2014/main" id="{6AA36FE7-3961-B184-4B7B-F8BDC96F0AF7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73556"/>
          <a:stretch/>
        </p:blipFill>
        <p:spPr>
          <a:xfrm>
            <a:off x="274969" y="1567312"/>
            <a:ext cx="8594062" cy="169547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4396B3A8-099C-54C7-357A-B5AA00AD52F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34836"/>
          <a:stretch/>
        </p:blipFill>
        <p:spPr>
          <a:xfrm>
            <a:off x="520699" y="4942889"/>
            <a:ext cx="4345523" cy="561980"/>
          </a:xfrm>
          <a:prstGeom prst="rect">
            <a:avLst/>
          </a:prstGeom>
        </p:spPr>
      </p:pic>
      <p:cxnSp>
        <p:nvCxnSpPr>
          <p:cNvPr id="16" name="直線コネクタ 15">
            <a:extLst>
              <a:ext uri="{FF2B5EF4-FFF2-40B4-BE49-F238E27FC236}">
                <a16:creationId xmlns:a16="http://schemas.microsoft.com/office/drawing/2014/main" id="{19932954-3C97-4D24-4239-D483888B4BDD}"/>
              </a:ext>
            </a:extLst>
          </p:cNvPr>
          <p:cNvCxnSpPr>
            <a:cxnSpLocks/>
          </p:cNvCxnSpPr>
          <p:nvPr/>
        </p:nvCxnSpPr>
        <p:spPr>
          <a:xfrm>
            <a:off x="3947852" y="2102024"/>
            <a:ext cx="0" cy="2318741"/>
          </a:xfrm>
          <a:prstGeom prst="line">
            <a:avLst/>
          </a:prstGeom>
          <a:ln w="57150">
            <a:solidFill>
              <a:srgbClr val="0043C8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コネクタ 16">
            <a:extLst>
              <a:ext uri="{FF2B5EF4-FFF2-40B4-BE49-F238E27FC236}">
                <a16:creationId xmlns:a16="http://schemas.microsoft.com/office/drawing/2014/main" id="{5F2A1793-F5A0-9CE3-97A2-030929C39574}"/>
              </a:ext>
            </a:extLst>
          </p:cNvPr>
          <p:cNvCxnSpPr>
            <a:cxnSpLocks/>
          </p:cNvCxnSpPr>
          <p:nvPr/>
        </p:nvCxnSpPr>
        <p:spPr>
          <a:xfrm>
            <a:off x="5971398" y="2102024"/>
            <a:ext cx="0" cy="2318741"/>
          </a:xfrm>
          <a:prstGeom prst="line">
            <a:avLst/>
          </a:prstGeom>
          <a:ln w="5715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コネクタ 17">
            <a:extLst>
              <a:ext uri="{FF2B5EF4-FFF2-40B4-BE49-F238E27FC236}">
                <a16:creationId xmlns:a16="http://schemas.microsoft.com/office/drawing/2014/main" id="{D869BC58-24EB-B19C-58EE-1CAC0B18573E}"/>
              </a:ext>
            </a:extLst>
          </p:cNvPr>
          <p:cNvCxnSpPr>
            <a:cxnSpLocks/>
          </p:cNvCxnSpPr>
          <p:nvPr/>
        </p:nvCxnSpPr>
        <p:spPr>
          <a:xfrm>
            <a:off x="4712845" y="3953031"/>
            <a:ext cx="619917" cy="1600668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コネクタ 19">
            <a:extLst>
              <a:ext uri="{FF2B5EF4-FFF2-40B4-BE49-F238E27FC236}">
                <a16:creationId xmlns:a16="http://schemas.microsoft.com/office/drawing/2014/main" id="{44400C9B-2AB5-D600-D5A4-EFE42649767F}"/>
              </a:ext>
            </a:extLst>
          </p:cNvPr>
          <p:cNvCxnSpPr>
            <a:cxnSpLocks/>
          </p:cNvCxnSpPr>
          <p:nvPr/>
        </p:nvCxnSpPr>
        <p:spPr>
          <a:xfrm>
            <a:off x="4685597" y="3900482"/>
            <a:ext cx="1383362" cy="1691317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1D935CE4-9174-F883-D24E-8EBD79F4346A}"/>
              </a:ext>
            </a:extLst>
          </p:cNvPr>
          <p:cNvSpPr txBox="1"/>
          <p:nvPr/>
        </p:nvSpPr>
        <p:spPr>
          <a:xfrm>
            <a:off x="2834709" y="3944387"/>
            <a:ext cx="111406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rgbClr val="0043C8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STEP1</a:t>
            </a:r>
            <a:endParaRPr kumimoji="1" lang="ja-JP" altLang="en-US" sz="2400" b="1" dirty="0">
              <a:solidFill>
                <a:srgbClr val="0043C8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CE881A72-B8EB-8DB7-5CFC-4AF1732E56A8}"/>
              </a:ext>
            </a:extLst>
          </p:cNvPr>
          <p:cNvSpPr txBox="1"/>
          <p:nvPr/>
        </p:nvSpPr>
        <p:spPr>
          <a:xfrm>
            <a:off x="6111402" y="3944387"/>
            <a:ext cx="111406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rgbClr val="FF0000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STEP8</a:t>
            </a:r>
            <a:endParaRPr kumimoji="1" lang="ja-JP" altLang="en-US" sz="2400" b="1" dirty="0">
              <a:solidFill>
                <a:srgbClr val="FF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20CDA0EF-1EAE-4566-9A4F-ED7BBCA7E588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9" name="グループ化 38">
            <a:extLst>
              <a:ext uri="{FF2B5EF4-FFF2-40B4-BE49-F238E27FC236}">
                <a16:creationId xmlns:a16="http://schemas.microsoft.com/office/drawing/2014/main" id="{5B094CD1-AE9E-478C-9112-22B0394F9695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40" name="正方形/長方形 39">
              <a:extLst>
                <a:ext uri="{FF2B5EF4-FFF2-40B4-BE49-F238E27FC236}">
                  <a16:creationId xmlns:a16="http://schemas.microsoft.com/office/drawing/2014/main" id="{9BE8717C-A8E4-4C9F-AB7C-401FDCDEF4ED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1" name="図 40">
              <a:extLst>
                <a:ext uri="{FF2B5EF4-FFF2-40B4-BE49-F238E27FC236}">
                  <a16:creationId xmlns:a16="http://schemas.microsoft.com/office/drawing/2014/main" id="{D4031944-810E-444D-B159-4ABD7B0BC0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D04DAEA7-076E-4893-8F7A-A0163B18F5DD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2C45458F-2DA8-4236-A43C-8543C4DF7F5E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4" name="図 43">
              <a:extLst>
                <a:ext uri="{FF2B5EF4-FFF2-40B4-BE49-F238E27FC236}">
                  <a16:creationId xmlns:a16="http://schemas.microsoft.com/office/drawing/2014/main" id="{E2105CAD-2AF2-4E2D-AFCB-C32B8E5840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E7B68E4-CFFF-111C-0330-675F1D7C220E}"/>
              </a:ext>
            </a:extLst>
          </p:cNvPr>
          <p:cNvSpPr txBox="1"/>
          <p:nvPr/>
        </p:nvSpPr>
        <p:spPr>
          <a:xfrm>
            <a:off x="302136" y="190561"/>
            <a:ext cx="569651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最初に聞いた音声が、どれくらい聞ける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ようになったか確認しておきましょう。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36D7AA2-1417-AC64-A33C-219016254401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標準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408F9EB8-D545-C9DE-6678-60032516BB0B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倍速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pic>
        <p:nvPicPr>
          <p:cNvPr id="19" name="AS_G3_01_16_reading_s8_1">
            <a:hlinkClick r:id="" action="ppaction://media"/>
            <a:extLst>
              <a:ext uri="{FF2B5EF4-FFF2-40B4-BE49-F238E27FC236}">
                <a16:creationId xmlns:a16="http://schemas.microsoft.com/office/drawing/2014/main" id="{580BAB70-C3BA-56CA-F277-E7B52A34D1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688763" y="1150938"/>
            <a:ext cx="406400" cy="406400"/>
          </a:xfrm>
          <a:prstGeom prst="rect">
            <a:avLst/>
          </a:prstGeom>
        </p:spPr>
      </p:pic>
      <p:pic>
        <p:nvPicPr>
          <p:cNvPr id="25" name="AS_G3_01_17_reading_s8_2">
            <a:hlinkClick r:id="" action="ppaction://media"/>
            <a:extLst>
              <a:ext uri="{FF2B5EF4-FFF2-40B4-BE49-F238E27FC236}">
                <a16:creationId xmlns:a16="http://schemas.microsoft.com/office/drawing/2014/main" id="{26B8F9B4-53FD-5EC4-D3D2-DA3AC41A599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776075" y="2268538"/>
            <a:ext cx="406400" cy="406400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52F76B9D-7075-6ACF-8533-1A40E1F17936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820702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1014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6766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37" grpId="0" animBg="1"/>
      <p:bldP spid="37" grpId="1" animBg="1"/>
      <p:bldP spid="3" grpId="0" animBg="1"/>
      <p:bldP spid="3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図 22">
            <a:extLst>
              <a:ext uri="{FF2B5EF4-FFF2-40B4-BE49-F238E27FC236}">
                <a16:creationId xmlns:a16="http://schemas.microsoft.com/office/drawing/2014/main" id="{2ECD2F7A-29A8-1199-C962-7CDDCBEAAE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pic>
        <p:nvPicPr>
          <p:cNvPr id="9" name="合格の鐘">
            <a:hlinkClick r:id="" action="ppaction://media"/>
            <a:extLst>
              <a:ext uri="{FF2B5EF4-FFF2-40B4-BE49-F238E27FC236}">
                <a16:creationId xmlns:a16="http://schemas.microsoft.com/office/drawing/2014/main" id="{B665D7A6-C68C-4AB5-9FFF-B07275182F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88680" y="4244492"/>
            <a:ext cx="609601" cy="60960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1A486E7B-290D-4A20-93CB-5810801F5E00}"/>
              </a:ext>
            </a:extLst>
          </p:cNvPr>
          <p:cNvSpPr txBox="1"/>
          <p:nvPr/>
        </p:nvSpPr>
        <p:spPr>
          <a:xfrm>
            <a:off x="696811" y="1068765"/>
            <a:ext cx="7750379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500" b="1" dirty="0">
                <a:ln w="38100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That’s all </a:t>
            </a:r>
          </a:p>
          <a:p>
            <a:r>
              <a:rPr kumimoji="1" lang="en-US" altLang="ja-JP" sz="11500" b="1" dirty="0">
                <a:ln w="38100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for today.</a:t>
            </a:r>
            <a:endParaRPr kumimoji="1" lang="ja-JP" altLang="en-US" sz="11500" b="1" dirty="0">
              <a:ln w="38100">
                <a:noFill/>
              </a:ln>
              <a:solidFill>
                <a:srgbClr val="FFFF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068360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8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6B9398-3DF2-4F93-20CE-33162B859C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678CDB63-6BBB-0FCD-46E3-CCCA8B3A55A6}"/>
              </a:ext>
            </a:extLst>
          </p:cNvPr>
          <p:cNvSpPr/>
          <p:nvPr/>
        </p:nvSpPr>
        <p:spPr>
          <a:xfrm>
            <a:off x="-209725" y="1127824"/>
            <a:ext cx="9605395" cy="106540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1295FB1D-3FAE-7504-2EAD-B04D20D659EA}"/>
              </a:ext>
            </a:extLst>
          </p:cNvPr>
          <p:cNvSpPr/>
          <p:nvPr/>
        </p:nvSpPr>
        <p:spPr>
          <a:xfrm>
            <a:off x="-209725" y="68580"/>
            <a:ext cx="9605395" cy="10654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タイトル 1">
            <a:extLst>
              <a:ext uri="{FF2B5EF4-FFF2-40B4-BE49-F238E27FC236}">
                <a16:creationId xmlns:a16="http://schemas.microsoft.com/office/drawing/2014/main" id="{8C2E9580-2236-3C9D-C372-6DE100B3CD62}"/>
              </a:ext>
            </a:extLst>
          </p:cNvPr>
          <p:cNvSpPr txBox="1">
            <a:spLocks/>
          </p:cNvSpPr>
          <p:nvPr/>
        </p:nvSpPr>
        <p:spPr>
          <a:xfrm>
            <a:off x="566057" y="210403"/>
            <a:ext cx="8468376" cy="7817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P.175</a:t>
            </a:r>
            <a:r>
              <a:rPr lang="ja-JP" altLang="en-US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トレーニング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BD0AD1B-9DD7-8EF4-89B1-F1A589A4DE44}"/>
              </a:ext>
            </a:extLst>
          </p:cNvPr>
          <p:cNvSpPr txBox="1"/>
          <p:nvPr/>
        </p:nvSpPr>
        <p:spPr>
          <a:xfrm>
            <a:off x="620817" y="1275805"/>
            <a:ext cx="7944309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（主語が）～される</a:t>
            </a: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31EF2D10-E101-5DC5-5C6C-701D2302DB5B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1507F738-C30F-A6E5-FA9D-3BF364EEC8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500" y="3827337"/>
            <a:ext cx="4132322" cy="3099242"/>
          </a:xfrm>
          <a:prstGeom prst="rect">
            <a:avLst/>
          </a:prstGeom>
        </p:spPr>
      </p:pic>
      <p:pic>
        <p:nvPicPr>
          <p:cNvPr id="10" name="se_maoudamashii_onepoint17">
            <a:hlinkClick r:id="" action="ppaction://media"/>
            <a:extLst>
              <a:ext uri="{FF2B5EF4-FFF2-40B4-BE49-F238E27FC236}">
                <a16:creationId xmlns:a16="http://schemas.microsoft.com/office/drawing/2014/main" id="{F11792CB-94E7-F71F-6DA3-92B1FBE36D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125418" y="2424941"/>
            <a:ext cx="60960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0774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96B4F-D616-84B2-0528-2934B43DD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A6B5F0A-9EE6-2C9C-6C4C-BE913AC76CAC}"/>
              </a:ext>
            </a:extLst>
          </p:cNvPr>
          <p:cNvSpPr/>
          <p:nvPr/>
        </p:nvSpPr>
        <p:spPr>
          <a:xfrm>
            <a:off x="0" y="1021558"/>
            <a:ext cx="9144000" cy="583644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C93AF61F-E02D-120F-BCAE-3C664BD7A3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247" y="1097309"/>
            <a:ext cx="8695507" cy="5613433"/>
          </a:xfrm>
          <a:prstGeom prst="rect">
            <a:avLst/>
          </a:prstGeom>
        </p:spPr>
      </p:pic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FA1F82C3-8419-37D0-669A-20EC9E053D23}"/>
              </a:ext>
            </a:extLst>
          </p:cNvPr>
          <p:cNvSpPr/>
          <p:nvPr/>
        </p:nvSpPr>
        <p:spPr>
          <a:xfrm>
            <a:off x="0" y="-1"/>
            <a:ext cx="9144000" cy="1021559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198B8B65-5B06-6FD6-6A9F-DF511D1B9A81}"/>
              </a:ext>
            </a:extLst>
          </p:cNvPr>
          <p:cNvSpPr txBox="1"/>
          <p:nvPr/>
        </p:nvSpPr>
        <p:spPr>
          <a:xfrm>
            <a:off x="302136" y="75750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 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から </a:t>
            </a:r>
            <a:r>
              <a:rPr lang="en-US" altLang="ja-JP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C 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のイラストに合う英文になるように、空欄にあてはまる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英語を書いてください。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67105152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96B4F-D616-84B2-0528-2934B43DD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A6B5F0A-9EE6-2C9C-6C4C-BE913AC76CAC}"/>
              </a:ext>
            </a:extLst>
          </p:cNvPr>
          <p:cNvSpPr/>
          <p:nvPr/>
        </p:nvSpPr>
        <p:spPr>
          <a:xfrm>
            <a:off x="0" y="637116"/>
            <a:ext cx="9144000" cy="6220884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A79349B3-E83A-5759-83FE-736E3A2439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4247" y="1097309"/>
            <a:ext cx="8695507" cy="5613433"/>
          </a:xfrm>
          <a:prstGeom prst="rect">
            <a:avLst/>
          </a:prstGeom>
        </p:spPr>
      </p:pic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B806755A-D7B8-DFDA-614C-37FE3E2C263A}"/>
              </a:ext>
            </a:extLst>
          </p:cNvPr>
          <p:cNvSpPr/>
          <p:nvPr/>
        </p:nvSpPr>
        <p:spPr>
          <a:xfrm>
            <a:off x="0" y="-1"/>
            <a:ext cx="9144000" cy="63711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C660129-2CDE-2EC5-DA86-B5D20970A6FE}"/>
              </a:ext>
            </a:extLst>
          </p:cNvPr>
          <p:cNvSpPr txBox="1"/>
          <p:nvPr/>
        </p:nvSpPr>
        <p:spPr>
          <a:xfrm>
            <a:off x="302136" y="75750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次は、音声を聞いて、確認してください。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3" name="PPT_20">
            <a:hlinkClick r:id="" action="ppaction://media"/>
            <a:extLst>
              <a:ext uri="{FF2B5EF4-FFF2-40B4-BE49-F238E27FC236}">
                <a16:creationId xmlns:a16="http://schemas.microsoft.com/office/drawing/2014/main" id="{72358614-AACB-5FDF-6782-44F2BD7C2D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533868" y="1220261"/>
            <a:ext cx="609600" cy="609600"/>
          </a:xfrm>
          <a:prstGeom prst="rect">
            <a:avLst/>
          </a:prstGeom>
        </p:spPr>
      </p:pic>
      <p:pic>
        <p:nvPicPr>
          <p:cNvPr id="13" name="AS_G3_01_03_kihon_t_1">
            <a:hlinkClick r:id="" action="ppaction://media"/>
            <a:extLst>
              <a:ext uri="{FF2B5EF4-FFF2-40B4-BE49-F238E27FC236}">
                <a16:creationId xmlns:a16="http://schemas.microsoft.com/office/drawing/2014/main" id="{CE9EF5F9-EDE8-2CAD-8533-90075731656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237788" y="890588"/>
            <a:ext cx="406400" cy="406400"/>
          </a:xfrm>
          <a:prstGeom prst="rect">
            <a:avLst/>
          </a:prstGeom>
        </p:spPr>
      </p:pic>
      <p:pic>
        <p:nvPicPr>
          <p:cNvPr id="14" name="AS_G3_01_03_kihon_t_1">
            <a:hlinkClick r:id="" action="ppaction://media"/>
            <a:extLst>
              <a:ext uri="{FF2B5EF4-FFF2-40B4-BE49-F238E27FC236}">
                <a16:creationId xmlns:a16="http://schemas.microsoft.com/office/drawing/2014/main" id="{A94F84C7-573E-4906-DA8E-314CC3EDBE2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237788" y="1763882"/>
            <a:ext cx="406400" cy="406400"/>
          </a:xfrm>
          <a:prstGeom prst="rect">
            <a:avLst/>
          </a:prstGeom>
        </p:spPr>
      </p:pic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0364CC64-1B04-4FAF-C71C-0A06658E0590}"/>
              </a:ext>
            </a:extLst>
          </p:cNvPr>
          <p:cNvSpPr txBox="1"/>
          <p:nvPr/>
        </p:nvSpPr>
        <p:spPr>
          <a:xfrm>
            <a:off x="2461501" y="5740953"/>
            <a:ext cx="27491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was    written</a:t>
            </a:r>
            <a:r>
              <a:rPr kumimoji="1" lang="ja-JP" altLang="en-US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E7723929-729F-F8B4-7296-46E28F9BBE29}"/>
              </a:ext>
            </a:extLst>
          </p:cNvPr>
          <p:cNvSpPr txBox="1"/>
          <p:nvPr/>
        </p:nvSpPr>
        <p:spPr>
          <a:xfrm>
            <a:off x="2686962" y="3320470"/>
            <a:ext cx="22981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is </a:t>
            </a:r>
            <a:r>
              <a:rPr kumimoji="1" lang="ja-JP" altLang="en-US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    </a:t>
            </a:r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read</a:t>
            </a:r>
            <a:r>
              <a:rPr kumimoji="1" lang="ja-JP" altLang="en-US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37440A7D-2E97-A700-2159-11EDEA0CE4A7}"/>
              </a:ext>
            </a:extLst>
          </p:cNvPr>
          <p:cNvSpPr txBox="1"/>
          <p:nvPr/>
        </p:nvSpPr>
        <p:spPr>
          <a:xfrm>
            <a:off x="2686962" y="4523699"/>
            <a:ext cx="25561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was     taken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477278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6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0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626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27" grpId="0"/>
      <p:bldP spid="29" grpId="0"/>
      <p:bldP spid="3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96B4F-D616-84B2-0528-2934B43DD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A6B5F0A-9EE6-2C9C-6C4C-BE913AC76CAC}"/>
              </a:ext>
            </a:extLst>
          </p:cNvPr>
          <p:cNvSpPr/>
          <p:nvPr/>
        </p:nvSpPr>
        <p:spPr>
          <a:xfrm>
            <a:off x="0" y="637116"/>
            <a:ext cx="9144000" cy="6220884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23A98F6C-7312-ED4A-1A74-77C3E17F7CCA}"/>
              </a:ext>
            </a:extLst>
          </p:cNvPr>
          <p:cNvSpPr/>
          <p:nvPr/>
        </p:nvSpPr>
        <p:spPr>
          <a:xfrm>
            <a:off x="0" y="-1"/>
            <a:ext cx="9144000" cy="63711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3BC392F-6057-8195-EEA9-7F3D9B02B5AC}"/>
              </a:ext>
            </a:extLst>
          </p:cNvPr>
          <p:cNvSpPr txBox="1"/>
          <p:nvPr/>
        </p:nvSpPr>
        <p:spPr>
          <a:xfrm>
            <a:off x="302136" y="75750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完成した英文を、声に出して音読しておきましょう。</a:t>
            </a: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3A69B02B-ADEB-3335-F88D-B827190C77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247" y="1097309"/>
            <a:ext cx="8695507" cy="5613433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94E830F3-6094-51EE-4911-219931CDA7C4}"/>
              </a:ext>
            </a:extLst>
          </p:cNvPr>
          <p:cNvSpPr txBox="1"/>
          <p:nvPr/>
        </p:nvSpPr>
        <p:spPr>
          <a:xfrm>
            <a:off x="2461501" y="5740953"/>
            <a:ext cx="27491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was    written</a:t>
            </a:r>
            <a:r>
              <a:rPr kumimoji="1" lang="ja-JP" altLang="en-US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EB4D6D1A-2B45-15EF-4DF6-6481506D3A8A}"/>
              </a:ext>
            </a:extLst>
          </p:cNvPr>
          <p:cNvSpPr txBox="1"/>
          <p:nvPr/>
        </p:nvSpPr>
        <p:spPr>
          <a:xfrm>
            <a:off x="2686962" y="3320470"/>
            <a:ext cx="22981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is </a:t>
            </a:r>
            <a:r>
              <a:rPr kumimoji="1" lang="ja-JP" altLang="en-US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    </a:t>
            </a:r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read</a:t>
            </a:r>
            <a:r>
              <a:rPr kumimoji="1" lang="ja-JP" altLang="en-US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49DF76DE-F7C4-6AD7-8AB5-1C09CCD0A761}"/>
              </a:ext>
            </a:extLst>
          </p:cNvPr>
          <p:cNvSpPr txBox="1"/>
          <p:nvPr/>
        </p:nvSpPr>
        <p:spPr>
          <a:xfrm>
            <a:off x="2686962" y="4523699"/>
            <a:ext cx="25561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was     taken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62466497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6F2B0D-D249-E001-2D10-937CE56B30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1FAFDE97-1F0B-DA76-F9BC-44D1B44F43E2}"/>
              </a:ext>
            </a:extLst>
          </p:cNvPr>
          <p:cNvSpPr/>
          <p:nvPr/>
        </p:nvSpPr>
        <p:spPr>
          <a:xfrm>
            <a:off x="0" y="613167"/>
            <a:ext cx="9144000" cy="441037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0D010AE9-9D8D-4C6E-7E5D-6EAEE75EFB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2679" y="1382198"/>
            <a:ext cx="8878642" cy="2872310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B942348-1E40-84FC-7D80-DD158E55CAE2}"/>
              </a:ext>
            </a:extLst>
          </p:cNvPr>
          <p:cNvSpPr txBox="1"/>
          <p:nvPr/>
        </p:nvSpPr>
        <p:spPr>
          <a:xfrm>
            <a:off x="632705" y="5176199"/>
            <a:ext cx="78785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32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This bike was repaired by Mr. Brown.</a:t>
            </a:r>
            <a:endParaRPr kumimoji="1" lang="ja-JP" altLang="en-US" sz="14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29" name="PPT_20">
            <a:hlinkClick r:id="" action="ppaction://media"/>
            <a:extLst>
              <a:ext uri="{FF2B5EF4-FFF2-40B4-BE49-F238E27FC236}">
                <a16:creationId xmlns:a16="http://schemas.microsoft.com/office/drawing/2014/main" id="{001D6380-7A1A-60A1-2DB7-5A6C912776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940902" y="2788989"/>
            <a:ext cx="609600" cy="609600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2CD2220-3A40-3891-7264-9F12FBB78903}"/>
              </a:ext>
            </a:extLst>
          </p:cNvPr>
          <p:cNvSpPr/>
          <p:nvPr/>
        </p:nvSpPr>
        <p:spPr>
          <a:xfrm>
            <a:off x="0" y="-1"/>
            <a:ext cx="9144000" cy="63711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42A7C52-35A4-B5ED-84AF-BB8A7D400A1F}"/>
              </a:ext>
            </a:extLst>
          </p:cNvPr>
          <p:cNvSpPr txBox="1"/>
          <p:nvPr/>
        </p:nvSpPr>
        <p:spPr>
          <a:xfrm>
            <a:off x="302136" y="75750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練習したターゲットセンテンスを使って、英作文しましょう。</a:t>
            </a:r>
          </a:p>
        </p:txBody>
      </p:sp>
      <p:pic>
        <p:nvPicPr>
          <p:cNvPr id="5" name="AS_G3_01_04_kihon_t_2">
            <a:hlinkClick r:id="" action="ppaction://media"/>
            <a:extLst>
              <a:ext uri="{FF2B5EF4-FFF2-40B4-BE49-F238E27FC236}">
                <a16:creationId xmlns:a16="http://schemas.microsoft.com/office/drawing/2014/main" id="{637B1F9D-405F-764C-8767-4013B1AD83F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59699" y="222593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7745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39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09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739EDB-0C5C-8CB7-7689-9EF5F417FF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A880D39-E9AA-9964-BF1D-925C27022A28}"/>
              </a:ext>
            </a:extLst>
          </p:cNvPr>
          <p:cNvSpPr/>
          <p:nvPr/>
        </p:nvSpPr>
        <p:spPr>
          <a:xfrm>
            <a:off x="-209725" y="68580"/>
            <a:ext cx="9605395" cy="10654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67556DF-A2F3-B824-3986-BB3E052EE31B}"/>
              </a:ext>
            </a:extLst>
          </p:cNvPr>
          <p:cNvSpPr txBox="1"/>
          <p:nvPr/>
        </p:nvSpPr>
        <p:spPr>
          <a:xfrm>
            <a:off x="620817" y="1714563"/>
            <a:ext cx="7944309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学習した文法をふくむ英語の文章を読みましょう。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8FA5657-6479-BE5C-51E4-1FA1CBE64CAB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se_maoudamashii_onepoint17">
            <a:hlinkClick r:id="" action="ppaction://media"/>
            <a:extLst>
              <a:ext uri="{FF2B5EF4-FFF2-40B4-BE49-F238E27FC236}">
                <a16:creationId xmlns:a16="http://schemas.microsoft.com/office/drawing/2014/main" id="{7CC15154-E1A1-C401-51CD-E24D7E9C56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25418" y="2424941"/>
            <a:ext cx="609601" cy="609600"/>
          </a:xfrm>
          <a:prstGeom prst="rect">
            <a:avLst/>
          </a:prstGeom>
        </p:spPr>
      </p:pic>
      <p:sp>
        <p:nvSpPr>
          <p:cNvPr id="6" name="タイトル 1">
            <a:extLst>
              <a:ext uri="{FF2B5EF4-FFF2-40B4-BE49-F238E27FC236}">
                <a16:creationId xmlns:a16="http://schemas.microsoft.com/office/drawing/2014/main" id="{A79CD838-0016-CD40-CC03-DA1292C6F4DC}"/>
              </a:ext>
            </a:extLst>
          </p:cNvPr>
          <p:cNvSpPr txBox="1">
            <a:spLocks/>
          </p:cNvSpPr>
          <p:nvPr/>
        </p:nvSpPr>
        <p:spPr>
          <a:xfrm>
            <a:off x="66261" y="210403"/>
            <a:ext cx="9011478" cy="7817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P.176</a:t>
            </a:r>
            <a:r>
              <a:rPr lang="ja-JP" altLang="en-US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～</a:t>
            </a:r>
            <a:r>
              <a:rPr lang="en-US" altLang="ja-JP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180</a:t>
            </a:r>
            <a:r>
              <a:rPr lang="ja-JP" altLang="en-US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英語の文章を読もう</a:t>
            </a:r>
          </a:p>
        </p:txBody>
      </p:sp>
    </p:spTree>
    <p:extLst>
      <p:ext uri="{BB962C8B-B14F-4D97-AF65-F5344CB8AC3E}">
        <p14:creationId xmlns:p14="http://schemas.microsoft.com/office/powerpoint/2010/main" val="31381719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15752</TotalTime>
  <Words>659</Words>
  <Application>Microsoft Office PowerPoint</Application>
  <PresentationFormat>画面に合わせる (4:3)</PresentationFormat>
  <Paragraphs>113</Paragraphs>
  <Slides>35</Slides>
  <Notes>0</Notes>
  <HiddenSlides>0</HiddenSlides>
  <MMClips>39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35</vt:i4>
      </vt:variant>
    </vt:vector>
  </HeadingPairs>
  <TitlesOfParts>
    <vt:vector size="42" baseType="lpstr">
      <vt:lpstr>ＭＳ Ｐゴシック</vt:lpstr>
      <vt:lpstr>メイリオ</vt:lpstr>
      <vt:lpstr>游ゴシック</vt:lpstr>
      <vt:lpstr>Arial</vt:lpstr>
      <vt:lpstr>Calibri</vt:lpstr>
      <vt:lpstr>Calibri Light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平河泰行</dc:creator>
  <cp:lastModifiedBy>prof501</cp:lastModifiedBy>
  <cp:revision>1996</cp:revision>
  <cp:lastPrinted>2016-06-23T16:36:17Z</cp:lastPrinted>
  <dcterms:created xsi:type="dcterms:W3CDTF">2016-05-30T03:13:09Z</dcterms:created>
  <dcterms:modified xsi:type="dcterms:W3CDTF">2025-12-24T10:07:21Z</dcterms:modified>
</cp:coreProperties>
</file>