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672" r:id="rId2"/>
    <p:sldId id="3674" r:id="rId3"/>
    <p:sldId id="3685" r:id="rId4"/>
    <p:sldId id="3686" r:id="rId5"/>
    <p:sldId id="3687" r:id="rId6"/>
    <p:sldId id="3688" r:id="rId7"/>
    <p:sldId id="3689" r:id="rId8"/>
    <p:sldId id="3715" r:id="rId9"/>
    <p:sldId id="3717" r:id="rId10"/>
    <p:sldId id="3690" r:id="rId11"/>
    <p:sldId id="3718" r:id="rId12"/>
    <p:sldId id="3661" r:id="rId13"/>
    <p:sldId id="3681"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00FF00"/>
    <a:srgbClr val="FFFF8B"/>
    <a:srgbClr val="B4FEB4"/>
    <a:srgbClr val="FF3399"/>
    <a:srgbClr val="0043C8"/>
    <a:srgbClr val="FFFF00"/>
    <a:srgbClr val="CC3399"/>
    <a:srgbClr val="005C2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9" autoAdjust="0"/>
    <p:restoredTop sz="94270" autoAdjust="0"/>
  </p:normalViewPr>
  <p:slideViewPr>
    <p:cSldViewPr snapToGrid="0">
      <p:cViewPr varScale="1">
        <p:scale>
          <a:sx n="113" d="100"/>
          <a:sy n="113" d="100"/>
        </p:scale>
        <p:origin x="1674"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2025/12/24</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2025/12/24</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5B8CA-CF6F-342F-B2E5-CD57FB106DB9}"/>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CD770418-903E-1EA8-83C2-2019FCAA6158}"/>
              </a:ext>
            </a:extLst>
          </p:cNvPr>
          <p:cNvPicPr>
            <a:picLocks noChangeAspect="1"/>
          </p:cNvPicPr>
          <p:nvPr/>
        </p:nvPicPr>
        <p:blipFill>
          <a:blip r:embed="rId2"/>
          <a:srcRect t="77972" b="3778"/>
          <a:stretch/>
        </p:blipFill>
        <p:spPr>
          <a:xfrm>
            <a:off x="228119" y="1022216"/>
            <a:ext cx="8710210" cy="1701796"/>
          </a:xfrm>
          <a:prstGeom prst="rect">
            <a:avLst/>
          </a:prstGeom>
        </p:spPr>
      </p:pic>
      <p:pic>
        <p:nvPicPr>
          <p:cNvPr id="17" name="図 16">
            <a:extLst>
              <a:ext uri="{FF2B5EF4-FFF2-40B4-BE49-F238E27FC236}">
                <a16:creationId xmlns:a16="http://schemas.microsoft.com/office/drawing/2014/main" id="{52DB55B8-E2DA-62E1-1A14-68DBF7EEA7A1}"/>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2312B6E4-D02F-BE86-0F83-6A91194EA0FB}"/>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9393808-621A-D8FF-414B-F3377202C28F}"/>
              </a:ext>
            </a:extLst>
          </p:cNvPr>
          <p:cNvSpPr txBox="1"/>
          <p:nvPr/>
        </p:nvSpPr>
        <p:spPr>
          <a:xfrm>
            <a:off x="537492" y="3759719"/>
            <a:ext cx="8405785" cy="224676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setomono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setomono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also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を修飾し、他にも呼び名があることを示しています。</a:t>
            </a:r>
          </a:p>
        </p:txBody>
      </p:sp>
      <p:sp>
        <p:nvSpPr>
          <p:cNvPr id="6" name="テキスト ボックス 5">
            <a:extLst>
              <a:ext uri="{FF2B5EF4-FFF2-40B4-BE49-F238E27FC236}">
                <a16:creationId xmlns:a16="http://schemas.microsoft.com/office/drawing/2014/main" id="{C1E8F955-C798-02E4-78A3-986F015FDEA1}"/>
              </a:ext>
            </a:extLst>
          </p:cNvPr>
          <p:cNvSpPr txBox="1"/>
          <p:nvPr/>
        </p:nvSpPr>
        <p:spPr>
          <a:xfrm>
            <a:off x="537493" y="2700214"/>
            <a:ext cx="6182089"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焼き物は、特に東日本の地域で、瀬戸物とも呼ばれています。</a:t>
            </a:r>
          </a:p>
        </p:txBody>
      </p:sp>
    </p:spTree>
    <p:extLst>
      <p:ext uri="{BB962C8B-B14F-4D97-AF65-F5344CB8AC3E}">
        <p14:creationId xmlns:p14="http://schemas.microsoft.com/office/powerpoint/2010/main" val="39875415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4397C-D32E-9EFD-20A9-FE0ECEF8812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7228510C-2DCB-A7F0-C9C6-ADC3A26A6365}"/>
              </a:ext>
            </a:extLst>
          </p:cNvPr>
          <p:cNvPicPr>
            <a:picLocks noChangeAspect="1"/>
          </p:cNvPicPr>
          <p:nvPr/>
        </p:nvPicPr>
        <p:blipFill>
          <a:blip r:embed="rId2"/>
          <a:srcRect t="77972" b="3778"/>
          <a:stretch/>
        </p:blipFill>
        <p:spPr>
          <a:xfrm>
            <a:off x="228119" y="1022216"/>
            <a:ext cx="8710210" cy="1701796"/>
          </a:xfrm>
          <a:prstGeom prst="rect">
            <a:avLst/>
          </a:prstGeom>
        </p:spPr>
      </p:pic>
      <p:pic>
        <p:nvPicPr>
          <p:cNvPr id="17" name="図 16">
            <a:extLst>
              <a:ext uri="{FF2B5EF4-FFF2-40B4-BE49-F238E27FC236}">
                <a16:creationId xmlns:a16="http://schemas.microsoft.com/office/drawing/2014/main" id="{1DE8282A-5823-903C-895E-F5E505B21758}"/>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96145D49-ABCE-021E-649E-757227008DF9}"/>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24BA981-10E8-48E6-9AF2-819F51BB7A3D}"/>
              </a:ext>
            </a:extLst>
          </p:cNvPr>
          <p:cNvSpPr txBox="1"/>
          <p:nvPr/>
        </p:nvSpPr>
        <p:spPr>
          <a:xfrm>
            <a:off x="537492" y="3759719"/>
            <a:ext cx="8405785" cy="1015663"/>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especially in the east area of Japan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「特に日本の東部地域で」という意味をもち、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の場所を説明しています。</a:t>
            </a:r>
          </a:p>
        </p:txBody>
      </p:sp>
      <p:sp>
        <p:nvSpPr>
          <p:cNvPr id="6" name="テキスト ボックス 5">
            <a:extLst>
              <a:ext uri="{FF2B5EF4-FFF2-40B4-BE49-F238E27FC236}">
                <a16:creationId xmlns:a16="http://schemas.microsoft.com/office/drawing/2014/main" id="{96218479-5E25-5EF0-A335-29533A207BAF}"/>
              </a:ext>
            </a:extLst>
          </p:cNvPr>
          <p:cNvSpPr txBox="1"/>
          <p:nvPr/>
        </p:nvSpPr>
        <p:spPr>
          <a:xfrm>
            <a:off x="537493" y="2700214"/>
            <a:ext cx="6182089"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焼き物は、特に東日本の地域で、瀬戸物とも呼ばれています。</a:t>
            </a:r>
          </a:p>
        </p:txBody>
      </p:sp>
    </p:spTree>
    <p:extLst>
      <p:ext uri="{BB962C8B-B14F-4D97-AF65-F5344CB8AC3E}">
        <p14:creationId xmlns:p14="http://schemas.microsoft.com/office/powerpoint/2010/main" val="61208111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F0B1F11-ED0F-AD3D-A500-330D06D1B8BB}"/>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E5947AB-81CC-3F86-0672-B38E95456300}"/>
              </a:ext>
            </a:extLst>
          </p:cNvPr>
          <p:cNvPicPr>
            <a:picLocks noChangeAspect="1"/>
          </p:cNvPicPr>
          <p:nvPr/>
        </p:nvPicPr>
        <p:blipFill>
          <a:blip r:embed="rId4"/>
          <a:stretch>
            <a:fillRect/>
          </a:stretch>
        </p:blipFill>
        <p:spPr>
          <a:xfrm>
            <a:off x="1300551" y="34192"/>
            <a:ext cx="6542899" cy="6789617"/>
          </a:xfrm>
          <a:prstGeom prst="rect">
            <a:avLst/>
          </a:prstGeom>
        </p:spPr>
      </p:pic>
      <p:pic>
        <p:nvPicPr>
          <p:cNvPr id="4" name="AS_G3_02_09_reading_str">
            <a:hlinkClick r:id="" action="ppaction://media"/>
            <a:extLst>
              <a:ext uri="{FF2B5EF4-FFF2-40B4-BE49-F238E27FC236}">
                <a16:creationId xmlns:a16="http://schemas.microsoft.com/office/drawing/2014/main" id="{B4DFB863-B27F-7FEB-F4DB-84DF3ECA2B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64832" y="0"/>
            <a:ext cx="406400" cy="406400"/>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BF5364A-7EFB-5F72-2DF9-AB8FDF042ACD}"/>
              </a:ext>
            </a:extLst>
          </p:cNvPr>
          <p:cNvPicPr>
            <a:picLocks noChangeAspect="1"/>
          </p:cNvPicPr>
          <p:nvPr/>
        </p:nvPicPr>
        <p:blipFill>
          <a:blip r:embed="rId2"/>
          <a:srcRect t="2099" b="89483"/>
          <a:stretch/>
        </p:blipFill>
        <p:spPr>
          <a:xfrm>
            <a:off x="228119" y="1022216"/>
            <a:ext cx="8710210" cy="784855"/>
          </a:xfrm>
          <a:prstGeom prst="rect">
            <a:avLst/>
          </a:prstGeom>
        </p:spPr>
      </p:pic>
      <p:pic>
        <p:nvPicPr>
          <p:cNvPr id="17" name="図 16">
            <a:extLst>
              <a:ext uri="{FF2B5EF4-FFF2-40B4-BE49-F238E27FC236}">
                <a16:creationId xmlns:a16="http://schemas.microsoft.com/office/drawing/2014/main" id="{EA7786A8-E05D-C7AF-FAEB-E777169DDC0C}"/>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正方形/長方形 4">
            <a:extLst>
              <a:ext uri="{FF2B5EF4-FFF2-40B4-BE49-F238E27FC236}">
                <a16:creationId xmlns:a16="http://schemas.microsoft.com/office/drawing/2014/main" id="{931C5BAE-381B-632E-591C-ED27D5FD1419}"/>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DD5DC4E-24A1-E10F-D07A-BF966A170A49}"/>
              </a:ext>
            </a:extLst>
          </p:cNvPr>
          <p:cNvSpPr txBox="1"/>
          <p:nvPr/>
        </p:nvSpPr>
        <p:spPr>
          <a:xfrm>
            <a:off x="537493" y="2604561"/>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many kinds of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your everyday life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「日常生活で」という意味をもち、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の場所や状況を説明しています。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sp>
        <p:nvSpPr>
          <p:cNvPr id="2" name="テキスト ボックス 1">
            <a:extLst>
              <a:ext uri="{FF2B5EF4-FFF2-40B4-BE49-F238E27FC236}">
                <a16:creationId xmlns:a16="http://schemas.microsoft.com/office/drawing/2014/main" id="{28583D36-4F8A-84D7-403B-5E67F7AEA986}"/>
              </a:ext>
            </a:extLst>
          </p:cNvPr>
          <p:cNvSpPr txBox="1"/>
          <p:nvPr/>
        </p:nvSpPr>
        <p:spPr>
          <a:xfrm>
            <a:off x="537493" y="1767406"/>
            <a:ext cx="7138433"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あなたは、あなたの毎日の生活で、たくさんの種類の焼き物を使います。</a:t>
            </a:r>
          </a:p>
        </p:txBody>
      </p:sp>
    </p:spTree>
    <p:extLst>
      <p:ext uri="{BB962C8B-B14F-4D97-AF65-F5344CB8AC3E}">
        <p14:creationId xmlns:p14="http://schemas.microsoft.com/office/powerpoint/2010/main" val="21391127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ADDC-5EED-2EED-E33C-F7CB7D446FC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6C66FC6-22F2-E9BD-4CFB-61C4A7084D57}"/>
              </a:ext>
            </a:extLst>
          </p:cNvPr>
          <p:cNvPicPr>
            <a:picLocks noChangeAspect="1"/>
          </p:cNvPicPr>
          <p:nvPr/>
        </p:nvPicPr>
        <p:blipFill>
          <a:blip r:embed="rId2"/>
          <a:srcRect t="12690" b="79171"/>
          <a:stretch/>
        </p:blipFill>
        <p:spPr>
          <a:xfrm>
            <a:off x="228119" y="1022216"/>
            <a:ext cx="8710210" cy="758827"/>
          </a:xfrm>
          <a:prstGeom prst="rect">
            <a:avLst/>
          </a:prstGeom>
        </p:spPr>
      </p:pic>
      <p:sp>
        <p:nvSpPr>
          <p:cNvPr id="15" name="正方形/長方形 14">
            <a:extLst>
              <a:ext uri="{FF2B5EF4-FFF2-40B4-BE49-F238E27FC236}">
                <a16:creationId xmlns:a16="http://schemas.microsoft.com/office/drawing/2014/main" id="{EE3722A8-7BD2-F217-F7D9-0F6DFEFAECD6}"/>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70EFA62-7D09-CAE6-3945-17930564C294}"/>
              </a:ext>
            </a:extLst>
          </p:cNvPr>
          <p:cNvSpPr txBox="1"/>
          <p:nvPr/>
        </p:nvSpPr>
        <p:spPr>
          <a:xfrm>
            <a:off x="537493" y="2604561"/>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つ目の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 rice bowl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When you eat meals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は主語と動詞をふくむ節（副詞節）です。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meals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use a rice bowl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するのは、どんなときか」を説明しています。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EDFD5995-BEC2-B289-C59E-1C5C4F870144}"/>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テキスト ボックス 1">
            <a:extLst>
              <a:ext uri="{FF2B5EF4-FFF2-40B4-BE49-F238E27FC236}">
                <a16:creationId xmlns:a16="http://schemas.microsoft.com/office/drawing/2014/main" id="{4DA241FB-3467-A7F0-ED3C-A45F4D0375C0}"/>
              </a:ext>
            </a:extLst>
          </p:cNvPr>
          <p:cNvSpPr txBox="1"/>
          <p:nvPr/>
        </p:nvSpPr>
        <p:spPr>
          <a:xfrm>
            <a:off x="537494" y="1767406"/>
            <a:ext cx="4344900"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食事をするとき、あなたは茶碗を使います。</a:t>
            </a:r>
          </a:p>
        </p:txBody>
      </p:sp>
    </p:spTree>
    <p:extLst>
      <p:ext uri="{BB962C8B-B14F-4D97-AF65-F5344CB8AC3E}">
        <p14:creationId xmlns:p14="http://schemas.microsoft.com/office/powerpoint/2010/main" val="25703907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91F3F-BC02-9136-E189-99C91FA22259}"/>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048B1B85-23CD-00DB-BD90-A8F64C02B3AE}"/>
              </a:ext>
            </a:extLst>
          </p:cNvPr>
          <p:cNvPicPr>
            <a:picLocks noChangeAspect="1"/>
          </p:cNvPicPr>
          <p:nvPr/>
        </p:nvPicPr>
        <p:blipFill>
          <a:blip r:embed="rId2"/>
          <a:srcRect t="23282" b="67762"/>
          <a:stretch/>
        </p:blipFill>
        <p:spPr>
          <a:xfrm>
            <a:off x="228119" y="1022216"/>
            <a:ext cx="8710210" cy="835028"/>
          </a:xfrm>
          <a:prstGeom prst="rect">
            <a:avLst/>
          </a:prstGeom>
        </p:spPr>
      </p:pic>
      <p:sp>
        <p:nvSpPr>
          <p:cNvPr id="15" name="正方形/長方形 14">
            <a:extLst>
              <a:ext uri="{FF2B5EF4-FFF2-40B4-BE49-F238E27FC236}">
                <a16:creationId xmlns:a16="http://schemas.microsoft.com/office/drawing/2014/main" id="{4AA0B226-B2B9-64D2-C0A3-1B1BB4C55F67}"/>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3BCD8F55-D4F7-B8B7-C698-EF4C1A13A9E0}"/>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テキスト ボックス 1">
            <a:extLst>
              <a:ext uri="{FF2B5EF4-FFF2-40B4-BE49-F238E27FC236}">
                <a16:creationId xmlns:a16="http://schemas.microsoft.com/office/drawing/2014/main" id="{73FBF396-8728-DFE5-DEE7-F435A88DD464}"/>
              </a:ext>
            </a:extLst>
          </p:cNvPr>
          <p:cNvSpPr txBox="1"/>
          <p:nvPr/>
        </p:nvSpPr>
        <p:spPr>
          <a:xfrm>
            <a:off x="537493" y="2604561"/>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つ目の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 tea cup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When you drink tea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は主語と動詞をふくむ節（副詞節）です。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drink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tea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use a tea cup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するのは、どんなときか」を説明しています。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sp>
        <p:nvSpPr>
          <p:cNvPr id="5" name="テキスト ボックス 4">
            <a:extLst>
              <a:ext uri="{FF2B5EF4-FFF2-40B4-BE49-F238E27FC236}">
                <a16:creationId xmlns:a16="http://schemas.microsoft.com/office/drawing/2014/main" id="{8E241796-7732-A468-8E74-7DB23007BA75}"/>
              </a:ext>
            </a:extLst>
          </p:cNvPr>
          <p:cNvSpPr txBox="1"/>
          <p:nvPr/>
        </p:nvSpPr>
        <p:spPr>
          <a:xfrm>
            <a:off x="537493" y="1767406"/>
            <a:ext cx="5041185"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紅茶を飲むとき、あなたはティーカップを使います。</a:t>
            </a:r>
          </a:p>
        </p:txBody>
      </p:sp>
    </p:spTree>
    <p:extLst>
      <p:ext uri="{BB962C8B-B14F-4D97-AF65-F5344CB8AC3E}">
        <p14:creationId xmlns:p14="http://schemas.microsoft.com/office/powerpoint/2010/main" val="592837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4DF4-D2DB-1F8E-5667-DCAA3BF94AC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6CC55BB-B236-EA59-88D5-5F38936C46D9}"/>
              </a:ext>
            </a:extLst>
          </p:cNvPr>
          <p:cNvPicPr>
            <a:picLocks noChangeAspect="1"/>
          </p:cNvPicPr>
          <p:nvPr/>
        </p:nvPicPr>
        <p:blipFill>
          <a:blip r:embed="rId2"/>
          <a:srcRect t="33874" b="57307"/>
          <a:stretch/>
        </p:blipFill>
        <p:spPr>
          <a:xfrm>
            <a:off x="228119" y="1022216"/>
            <a:ext cx="8710210" cy="822326"/>
          </a:xfrm>
          <a:prstGeom prst="rect">
            <a:avLst/>
          </a:prstGeom>
        </p:spPr>
      </p:pic>
      <p:sp>
        <p:nvSpPr>
          <p:cNvPr id="15" name="正方形/長方形 14">
            <a:extLst>
              <a:ext uri="{FF2B5EF4-FFF2-40B4-BE49-F238E27FC236}">
                <a16:creationId xmlns:a16="http://schemas.microsoft.com/office/drawing/2014/main" id="{5C0E5A08-8D7F-60AF-B61E-295D2DCF2EE8}"/>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311A910-ED6A-4835-2174-0862DD1B8861}"/>
              </a:ext>
            </a:extLst>
          </p:cNvPr>
          <p:cNvSpPr txBox="1"/>
          <p:nvPr/>
        </p:nvSpPr>
        <p:spPr>
          <a:xfrm>
            <a:off x="537493" y="2604561"/>
            <a:ext cx="8069014" cy="163121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These things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are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These things =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CA251647-BFB0-E1E4-71C9-6A4FA6AE3907}"/>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テキスト ボックス 1">
            <a:extLst>
              <a:ext uri="{FF2B5EF4-FFF2-40B4-BE49-F238E27FC236}">
                <a16:creationId xmlns:a16="http://schemas.microsoft.com/office/drawing/2014/main" id="{A2613FA7-3B1C-43C9-2BBF-73FAB6E9D473}"/>
              </a:ext>
            </a:extLst>
          </p:cNvPr>
          <p:cNvSpPr txBox="1"/>
          <p:nvPr/>
        </p:nvSpPr>
        <p:spPr>
          <a:xfrm>
            <a:off x="537494" y="1800962"/>
            <a:ext cx="421067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これらのものは焼き物と呼ばれています。</a:t>
            </a:r>
          </a:p>
        </p:txBody>
      </p:sp>
    </p:spTree>
    <p:extLst>
      <p:ext uri="{BB962C8B-B14F-4D97-AF65-F5344CB8AC3E}">
        <p14:creationId xmlns:p14="http://schemas.microsoft.com/office/powerpoint/2010/main" val="34070624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D9B1D-3FFA-2601-2EB8-7C9504E9BE5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8DDE5000-ADCE-ED37-5418-E3D40F683CAD}"/>
              </a:ext>
            </a:extLst>
          </p:cNvPr>
          <p:cNvPicPr>
            <a:picLocks noChangeAspect="1"/>
          </p:cNvPicPr>
          <p:nvPr/>
        </p:nvPicPr>
        <p:blipFill>
          <a:blip r:embed="rId2"/>
          <a:srcRect t="44465" b="45082"/>
          <a:stretch/>
        </p:blipFill>
        <p:spPr>
          <a:xfrm>
            <a:off x="228119" y="1022216"/>
            <a:ext cx="8710210" cy="974722"/>
          </a:xfrm>
          <a:prstGeom prst="rect">
            <a:avLst/>
          </a:prstGeom>
        </p:spPr>
      </p:pic>
      <p:sp>
        <p:nvSpPr>
          <p:cNvPr id="15" name="正方形/長方形 14">
            <a:extLst>
              <a:ext uri="{FF2B5EF4-FFF2-40B4-BE49-F238E27FC236}">
                <a16:creationId xmlns:a16="http://schemas.microsoft.com/office/drawing/2014/main" id="{738ACA9B-4CCD-328A-6BE2-619E4EBDA107}"/>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F3C50BB1-0C93-F061-5ACC-61D842C0B37B}"/>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テキスト ボックス 1">
            <a:extLst>
              <a:ext uri="{FF2B5EF4-FFF2-40B4-BE49-F238E27FC236}">
                <a16:creationId xmlns:a16="http://schemas.microsoft.com/office/drawing/2014/main" id="{0A173120-716E-B6B7-07F1-1463E4B216D9}"/>
              </a:ext>
            </a:extLst>
          </p:cNvPr>
          <p:cNvSpPr txBox="1"/>
          <p:nvPr/>
        </p:nvSpPr>
        <p:spPr>
          <a:xfrm>
            <a:off x="537493" y="2604561"/>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with clay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「土で」という意味をもち、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の材料を説明しています。</a:t>
            </a:r>
          </a:p>
        </p:txBody>
      </p:sp>
      <p:sp>
        <p:nvSpPr>
          <p:cNvPr id="5" name="テキスト ボックス 4">
            <a:extLst>
              <a:ext uri="{FF2B5EF4-FFF2-40B4-BE49-F238E27FC236}">
                <a16:creationId xmlns:a16="http://schemas.microsoft.com/office/drawing/2014/main" id="{00BE7B97-DC31-D6F6-1694-01D65D79B260}"/>
              </a:ext>
            </a:extLst>
          </p:cNvPr>
          <p:cNvSpPr txBox="1"/>
          <p:nvPr/>
        </p:nvSpPr>
        <p:spPr>
          <a:xfrm>
            <a:off x="537494" y="1825106"/>
            <a:ext cx="337177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私たちは土で焼き物を作ります。</a:t>
            </a:r>
          </a:p>
        </p:txBody>
      </p:sp>
    </p:spTree>
    <p:extLst>
      <p:ext uri="{BB962C8B-B14F-4D97-AF65-F5344CB8AC3E}">
        <p14:creationId xmlns:p14="http://schemas.microsoft.com/office/powerpoint/2010/main" val="166269646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A1030-4846-3CB5-4845-B4776AAB0FC3}"/>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B871D6C-BE79-AD4B-D125-6A9E76386541}"/>
              </a:ext>
            </a:extLst>
          </p:cNvPr>
          <p:cNvPicPr>
            <a:picLocks noChangeAspect="1"/>
          </p:cNvPicPr>
          <p:nvPr/>
        </p:nvPicPr>
        <p:blipFill>
          <a:blip r:embed="rId2"/>
          <a:srcRect t="56247" b="24413"/>
          <a:stretch/>
        </p:blipFill>
        <p:spPr>
          <a:xfrm>
            <a:off x="228119" y="855589"/>
            <a:ext cx="8710210" cy="1803398"/>
          </a:xfrm>
          <a:prstGeom prst="rect">
            <a:avLst/>
          </a:prstGeom>
        </p:spPr>
      </p:pic>
      <p:pic>
        <p:nvPicPr>
          <p:cNvPr id="17" name="図 16">
            <a:extLst>
              <a:ext uri="{FF2B5EF4-FFF2-40B4-BE49-F238E27FC236}">
                <a16:creationId xmlns:a16="http://schemas.microsoft.com/office/drawing/2014/main" id="{5C869EA7-DB0B-E339-5C26-DE508DF74AA9}"/>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12FA49ED-82F4-1589-96E5-03360759A8DD}"/>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8537F23-BA43-E1F4-31FA-3E71A9E70A35}"/>
              </a:ext>
            </a:extLst>
          </p:cNvPr>
          <p:cNvSpPr txBox="1"/>
          <p:nvPr/>
        </p:nvSpPr>
        <p:spPr>
          <a:xfrm>
            <a:off x="537492" y="3759719"/>
            <a:ext cx="8405785" cy="163121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can produce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stronger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now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現在は頑丈な焼き物を作ることができるようになったことを示しています。</a:t>
            </a:r>
          </a:p>
        </p:txBody>
      </p:sp>
      <p:sp>
        <p:nvSpPr>
          <p:cNvPr id="6" name="テキスト ボックス 5">
            <a:extLst>
              <a:ext uri="{FF2B5EF4-FFF2-40B4-BE49-F238E27FC236}">
                <a16:creationId xmlns:a16="http://schemas.microsoft.com/office/drawing/2014/main" id="{C93A9A2A-C5B3-DC25-48B6-BD92E9E6AB05}"/>
              </a:ext>
            </a:extLst>
          </p:cNvPr>
          <p:cNvSpPr txBox="1"/>
          <p:nvPr/>
        </p:nvSpPr>
        <p:spPr>
          <a:xfrm>
            <a:off x="537493" y="2700214"/>
            <a:ext cx="8128335"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日本の最初の焼き物の製品はもろかったですが、今ではより頑丈な焼き物を作ることができます。</a:t>
            </a:r>
          </a:p>
        </p:txBody>
      </p:sp>
    </p:spTree>
    <p:extLst>
      <p:ext uri="{BB962C8B-B14F-4D97-AF65-F5344CB8AC3E}">
        <p14:creationId xmlns:p14="http://schemas.microsoft.com/office/powerpoint/2010/main" val="36312850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21C1C-6123-E2A1-0C87-1318F083BBCD}"/>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ED6BAA4F-2790-3A16-AC62-36E9E6D83A00}"/>
              </a:ext>
            </a:extLst>
          </p:cNvPr>
          <p:cNvPicPr>
            <a:picLocks noChangeAspect="1"/>
          </p:cNvPicPr>
          <p:nvPr/>
        </p:nvPicPr>
        <p:blipFill>
          <a:blip r:embed="rId2"/>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7B81AA2C-1A43-2181-1538-5237C0559FDA}"/>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7007B33-D1C8-CE25-967C-EEFBF576F928}"/>
              </a:ext>
            </a:extLst>
          </p:cNvPr>
          <p:cNvSpPr txBox="1"/>
          <p:nvPr/>
        </p:nvSpPr>
        <p:spPr>
          <a:xfrm>
            <a:off x="537492" y="3759719"/>
            <a:ext cx="8405785" cy="224676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Although the first products of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in Japan were weak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主語と動詞をふくむ節（副詞節）です。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first products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were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weak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first products = weak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6" name="図 5">
            <a:extLst>
              <a:ext uri="{FF2B5EF4-FFF2-40B4-BE49-F238E27FC236}">
                <a16:creationId xmlns:a16="http://schemas.microsoft.com/office/drawing/2014/main" id="{B022B1E9-41FD-A64F-2B8F-DA4FBFD55F24}"/>
              </a:ext>
            </a:extLst>
          </p:cNvPr>
          <p:cNvPicPr>
            <a:picLocks noChangeAspect="1"/>
          </p:cNvPicPr>
          <p:nvPr/>
        </p:nvPicPr>
        <p:blipFill>
          <a:blip r:embed="rId3"/>
          <a:srcRect t="56247" b="24413"/>
          <a:stretch/>
        </p:blipFill>
        <p:spPr>
          <a:xfrm>
            <a:off x="228119" y="855589"/>
            <a:ext cx="8710210" cy="1803398"/>
          </a:xfrm>
          <a:prstGeom prst="rect">
            <a:avLst/>
          </a:prstGeom>
        </p:spPr>
      </p:pic>
      <p:sp>
        <p:nvSpPr>
          <p:cNvPr id="7" name="テキスト ボックス 6">
            <a:extLst>
              <a:ext uri="{FF2B5EF4-FFF2-40B4-BE49-F238E27FC236}">
                <a16:creationId xmlns:a16="http://schemas.microsoft.com/office/drawing/2014/main" id="{341A5AAA-DB47-2541-CB15-6167308B99C5}"/>
              </a:ext>
            </a:extLst>
          </p:cNvPr>
          <p:cNvSpPr txBox="1"/>
          <p:nvPr/>
        </p:nvSpPr>
        <p:spPr>
          <a:xfrm>
            <a:off x="537493" y="2700214"/>
            <a:ext cx="8128335"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日本の最初の焼き物の製品はもろかったですが、今ではより頑丈な焼き物を作ることができます。</a:t>
            </a:r>
          </a:p>
        </p:txBody>
      </p:sp>
    </p:spTree>
    <p:extLst>
      <p:ext uri="{BB962C8B-B14F-4D97-AF65-F5344CB8AC3E}">
        <p14:creationId xmlns:p14="http://schemas.microsoft.com/office/powerpoint/2010/main" val="67038769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871F1-62E2-935C-E526-7D4BCDA3B882}"/>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25E88CB6-DB04-7C5D-13FF-471874B33872}"/>
              </a:ext>
            </a:extLst>
          </p:cNvPr>
          <p:cNvPicPr>
            <a:picLocks noChangeAspect="1"/>
          </p:cNvPicPr>
          <p:nvPr/>
        </p:nvPicPr>
        <p:blipFill>
          <a:blip r:embed="rId2"/>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5764A045-752C-C121-E3DB-5FE4714E50ED}"/>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A07B48E-AD37-F4D6-4375-1E9964AF271A}"/>
              </a:ext>
            </a:extLst>
          </p:cNvPr>
          <p:cNvSpPr txBox="1"/>
          <p:nvPr/>
        </p:nvSpPr>
        <p:spPr>
          <a:xfrm>
            <a:off x="537492" y="3759719"/>
            <a:ext cx="8405785" cy="255454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of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first products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Japan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first products of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people can produce stronger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now</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」に対して</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逆説の関係を示しています。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6" name="図 5">
            <a:extLst>
              <a:ext uri="{FF2B5EF4-FFF2-40B4-BE49-F238E27FC236}">
                <a16:creationId xmlns:a16="http://schemas.microsoft.com/office/drawing/2014/main" id="{F049F2D6-315D-3016-AA6B-63F52F1813AF}"/>
              </a:ext>
            </a:extLst>
          </p:cNvPr>
          <p:cNvPicPr>
            <a:picLocks noChangeAspect="1"/>
          </p:cNvPicPr>
          <p:nvPr/>
        </p:nvPicPr>
        <p:blipFill>
          <a:blip r:embed="rId3"/>
          <a:srcRect t="56247" b="24413"/>
          <a:stretch/>
        </p:blipFill>
        <p:spPr>
          <a:xfrm>
            <a:off x="228119" y="855589"/>
            <a:ext cx="8710210" cy="1803398"/>
          </a:xfrm>
          <a:prstGeom prst="rect">
            <a:avLst/>
          </a:prstGeom>
        </p:spPr>
      </p:pic>
      <p:sp>
        <p:nvSpPr>
          <p:cNvPr id="7" name="テキスト ボックス 6">
            <a:extLst>
              <a:ext uri="{FF2B5EF4-FFF2-40B4-BE49-F238E27FC236}">
                <a16:creationId xmlns:a16="http://schemas.microsoft.com/office/drawing/2014/main" id="{175DEF9A-6CC9-67CC-C219-D7808ABF2A41}"/>
              </a:ext>
            </a:extLst>
          </p:cNvPr>
          <p:cNvSpPr txBox="1"/>
          <p:nvPr/>
        </p:nvSpPr>
        <p:spPr>
          <a:xfrm>
            <a:off x="537493" y="2700214"/>
            <a:ext cx="8128335"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日本の最初の焼き物の製品はもろかったですが、今ではより頑丈な焼き物を作ることができます。</a:t>
            </a:r>
          </a:p>
        </p:txBody>
      </p:sp>
    </p:spTree>
    <p:extLst>
      <p:ext uri="{BB962C8B-B14F-4D97-AF65-F5344CB8AC3E}">
        <p14:creationId xmlns:p14="http://schemas.microsoft.com/office/powerpoint/2010/main" val="630412028"/>
      </p:ext>
    </p:extLst>
  </p:cSld>
  <p:clrMapOvr>
    <a:masterClrMapping/>
  </p:clrMapOvr>
  <p:transition spd="med">
    <p:pull/>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16331</TotalTime>
  <Words>789</Words>
  <Application>Microsoft Office PowerPoint</Application>
  <PresentationFormat>画面に合わせる (4:3)</PresentationFormat>
  <Paragraphs>75</Paragraphs>
  <Slides>13</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2021</cp:revision>
  <cp:lastPrinted>2016-06-23T16:36:17Z</cp:lastPrinted>
  <dcterms:created xsi:type="dcterms:W3CDTF">2016-05-30T03:13:09Z</dcterms:created>
  <dcterms:modified xsi:type="dcterms:W3CDTF">2025-12-24T10:40:34Z</dcterms:modified>
</cp:coreProperties>
</file>